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  <p:sldMasterId id="2147483752" r:id="rId5"/>
  </p:sldMasterIdLst>
  <p:notesMasterIdLst>
    <p:notesMasterId r:id="rId49"/>
  </p:notesMasterIdLst>
  <p:handoutMasterIdLst>
    <p:handoutMasterId r:id="rId50"/>
  </p:handoutMasterIdLst>
  <p:sldIdLst>
    <p:sldId id="1584" r:id="rId6"/>
    <p:sldId id="1813" r:id="rId7"/>
    <p:sldId id="1815" r:id="rId8"/>
    <p:sldId id="1910" r:id="rId9"/>
    <p:sldId id="1911" r:id="rId10"/>
    <p:sldId id="1912" r:id="rId11"/>
    <p:sldId id="1804" r:id="rId12"/>
    <p:sldId id="1797" r:id="rId13"/>
    <p:sldId id="1796" r:id="rId14"/>
    <p:sldId id="296" r:id="rId15"/>
    <p:sldId id="1921" r:id="rId16"/>
    <p:sldId id="1811" r:id="rId17"/>
    <p:sldId id="1919" r:id="rId18"/>
    <p:sldId id="1933" r:id="rId19"/>
    <p:sldId id="1920" r:id="rId20"/>
    <p:sldId id="1922" r:id="rId21"/>
    <p:sldId id="1923" r:id="rId22"/>
    <p:sldId id="1931" r:id="rId23"/>
    <p:sldId id="1924" r:id="rId24"/>
    <p:sldId id="1926" r:id="rId25"/>
    <p:sldId id="1928" r:id="rId26"/>
    <p:sldId id="1929" r:id="rId27"/>
    <p:sldId id="1930" r:id="rId28"/>
    <p:sldId id="1916" r:id="rId29"/>
    <p:sldId id="1917" r:id="rId30"/>
    <p:sldId id="326" r:id="rId31"/>
    <p:sldId id="1918" r:id="rId32"/>
    <p:sldId id="1914" r:id="rId33"/>
    <p:sldId id="1798" r:id="rId34"/>
    <p:sldId id="257" r:id="rId35"/>
    <p:sldId id="262" r:id="rId36"/>
    <p:sldId id="258" r:id="rId37"/>
    <p:sldId id="259" r:id="rId38"/>
    <p:sldId id="328" r:id="rId39"/>
    <p:sldId id="329" r:id="rId40"/>
    <p:sldId id="1814" r:id="rId41"/>
    <p:sldId id="285" r:id="rId42"/>
    <p:sldId id="1803" r:id="rId43"/>
    <p:sldId id="1810" r:id="rId44"/>
    <p:sldId id="1801" r:id="rId45"/>
    <p:sldId id="1802" r:id="rId46"/>
    <p:sldId id="1809" r:id="rId47"/>
    <p:sldId id="168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a Detman" initials="LD" lastIdx="11" clrIdx="0">
    <p:extLst>
      <p:ext uri="{19B8F6BF-5375-455C-9EA6-DF929625EA0E}">
        <p15:presenceInfo xmlns:p15="http://schemas.microsoft.com/office/powerpoint/2012/main" userId="S::ldetman@usf.edu::8e4e6305-95ec-46b5-9cda-5a00f03f893b" providerId="AD"/>
      </p:ext>
    </p:extLst>
  </p:cmAuthor>
  <p:cmAuthor id="2" name="William Sappenfield" initials="WS" lastIdx="1" clrIdx="1">
    <p:extLst>
      <p:ext uri="{19B8F6BF-5375-455C-9EA6-DF929625EA0E}">
        <p15:presenceInfo xmlns:p15="http://schemas.microsoft.com/office/powerpoint/2012/main" userId="S-1-5-21-150927795-2069884688-1238954376-2546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C2C"/>
    <a:srgbClr val="009374"/>
    <a:srgbClr val="691203"/>
    <a:srgbClr val="E68422"/>
    <a:srgbClr val="B7ECFF"/>
    <a:srgbClr val="FFFFFF"/>
    <a:srgbClr val="E57F19"/>
    <a:srgbClr val="329664"/>
    <a:srgbClr val="DDD5B1"/>
    <a:srgbClr val="7EB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24" autoAdjust="0"/>
    <p:restoredTop sz="95332" autoAdjust="0"/>
  </p:normalViewPr>
  <p:slideViewPr>
    <p:cSldViewPr snapToGrid="0">
      <p:cViewPr>
        <p:scale>
          <a:sx n="85" d="100"/>
          <a:sy n="85" d="100"/>
        </p:scale>
        <p:origin x="765" y="429"/>
      </p:cViewPr>
      <p:guideLst>
        <p:guide orient="horz" pos="2160"/>
        <p:guide pos="3840"/>
        <p:guide orient="horz" pos="2260"/>
      </p:guideLst>
    </p:cSldViewPr>
  </p:slideViewPr>
  <p:outlineViewPr>
    <p:cViewPr>
      <p:scale>
        <a:sx n="33" d="100"/>
        <a:sy n="33" d="100"/>
      </p:scale>
      <p:origin x="0" y="-319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7E5C3-DF40-4D47-BAD7-DCB0FC6C1F47}" type="doc">
      <dgm:prSet loTypeId="urn:microsoft.com/office/officeart/2005/8/layout/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EC5FBB1-319B-400C-8E15-1369A943813F}">
      <dgm:prSet phldrT="[Text]" custT="1"/>
      <dgm:spPr/>
      <dgm:t>
        <a:bodyPr/>
        <a:lstStyle/>
        <a:p>
          <a:endParaRPr lang="en-US" sz="3000" b="1" dirty="0"/>
        </a:p>
        <a:p>
          <a:r>
            <a:rPr lang="en-US" sz="3000" b="1" dirty="0"/>
            <a:t>Patient-level data</a:t>
          </a:r>
        </a:p>
        <a:p>
          <a:endParaRPr lang="en-US" sz="3000" b="1" dirty="0"/>
        </a:p>
      </dgm:t>
    </dgm:pt>
    <dgm:pt modelId="{FD307B7B-F271-421B-A0D0-6870BDD5A788}" type="parTrans" cxnId="{B0C7C404-AC58-4E3B-81B2-9C00E73526C5}">
      <dgm:prSet/>
      <dgm:spPr/>
      <dgm:t>
        <a:bodyPr/>
        <a:lstStyle/>
        <a:p>
          <a:endParaRPr lang="en-US" sz="2500"/>
        </a:p>
      </dgm:t>
    </dgm:pt>
    <dgm:pt modelId="{690B8C7A-0A08-4928-B372-A0E517649EBD}" type="sibTrans" cxnId="{B0C7C404-AC58-4E3B-81B2-9C00E73526C5}">
      <dgm:prSet/>
      <dgm:spPr/>
      <dgm:t>
        <a:bodyPr/>
        <a:lstStyle/>
        <a:p>
          <a:endParaRPr lang="en-US" sz="2500"/>
        </a:p>
      </dgm:t>
    </dgm:pt>
    <dgm:pt modelId="{CFD07A98-AD49-4D2E-B24B-60E617AF34D6}">
      <dgm:prSet phldrT="[Text]" custT="1"/>
      <dgm:spPr/>
      <dgm:t>
        <a:bodyPr/>
        <a:lstStyle/>
        <a:p>
          <a:r>
            <a:rPr lang="en-US" sz="2400" b="1" dirty="0"/>
            <a:t>Patient demographics</a:t>
          </a:r>
          <a:endParaRPr lang="en-US" sz="2500" b="1" dirty="0">
            <a:solidFill>
              <a:srgbClr val="8B7F53"/>
            </a:solidFill>
          </a:endParaRPr>
        </a:p>
      </dgm:t>
    </dgm:pt>
    <dgm:pt modelId="{199B68DF-AF86-47EB-A50D-94840F925CDD}" type="parTrans" cxnId="{08F21E85-8C7A-4768-975C-97D249246E7A}">
      <dgm:prSet/>
      <dgm:spPr/>
      <dgm:t>
        <a:bodyPr/>
        <a:lstStyle/>
        <a:p>
          <a:endParaRPr lang="en-US" sz="2500"/>
        </a:p>
      </dgm:t>
    </dgm:pt>
    <dgm:pt modelId="{34908D1B-E056-43F9-A4B2-B333584B381A}" type="sibTrans" cxnId="{08F21E85-8C7A-4768-975C-97D249246E7A}">
      <dgm:prSet/>
      <dgm:spPr/>
      <dgm:t>
        <a:bodyPr/>
        <a:lstStyle/>
        <a:p>
          <a:endParaRPr lang="en-US" sz="2500"/>
        </a:p>
      </dgm:t>
    </dgm:pt>
    <dgm:pt modelId="{A67A1A89-5F82-41BC-AF15-647A15D98C29}">
      <dgm:prSet phldrT="[Text]" custT="1"/>
      <dgm:spPr/>
      <dgm:t>
        <a:bodyPr/>
        <a:lstStyle/>
        <a:p>
          <a:r>
            <a:rPr lang="en-US" sz="3000" b="1" dirty="0"/>
            <a:t>Hospital-level data</a:t>
          </a:r>
        </a:p>
      </dgm:t>
    </dgm:pt>
    <dgm:pt modelId="{C4DD8DD6-F594-4FCD-AAB2-3064DCBFFA9C}" type="parTrans" cxnId="{11C45615-947F-40A4-8D72-C5F12D36D732}">
      <dgm:prSet/>
      <dgm:spPr/>
      <dgm:t>
        <a:bodyPr/>
        <a:lstStyle/>
        <a:p>
          <a:endParaRPr lang="en-US" sz="2500"/>
        </a:p>
      </dgm:t>
    </dgm:pt>
    <dgm:pt modelId="{803CF448-D04B-4052-9F94-734EBC4DE322}" type="sibTrans" cxnId="{11C45615-947F-40A4-8D72-C5F12D36D732}">
      <dgm:prSet/>
      <dgm:spPr/>
      <dgm:t>
        <a:bodyPr/>
        <a:lstStyle/>
        <a:p>
          <a:endParaRPr lang="en-US" sz="2500"/>
        </a:p>
      </dgm:t>
    </dgm:pt>
    <dgm:pt modelId="{75F07F21-ED4B-4F24-A18A-1C058332E9D7}">
      <dgm:prSet phldrT="[Text]" custT="1"/>
      <dgm:spPr/>
      <dgm:t>
        <a:bodyPr/>
        <a:lstStyle/>
        <a:p>
          <a:r>
            <a:rPr lang="en-US" sz="2400" b="1" dirty="0"/>
            <a:t>Staff education</a:t>
          </a:r>
          <a:endParaRPr lang="en-US" sz="2500" b="1" dirty="0">
            <a:solidFill>
              <a:srgbClr val="8B7F53"/>
            </a:solidFill>
          </a:endParaRPr>
        </a:p>
      </dgm:t>
    </dgm:pt>
    <dgm:pt modelId="{0D1B6B85-72F1-4BB8-AF12-F8A1C1AECE4F}" type="parTrans" cxnId="{84149991-D613-4CCF-902E-BC1F3C56734D}">
      <dgm:prSet/>
      <dgm:spPr/>
      <dgm:t>
        <a:bodyPr/>
        <a:lstStyle/>
        <a:p>
          <a:endParaRPr lang="en-US" sz="2500"/>
        </a:p>
      </dgm:t>
    </dgm:pt>
    <dgm:pt modelId="{3D4A3BE1-096A-47B8-BD6A-44AFC94E58B7}" type="sibTrans" cxnId="{84149991-D613-4CCF-902E-BC1F3C56734D}">
      <dgm:prSet/>
      <dgm:spPr/>
      <dgm:t>
        <a:bodyPr/>
        <a:lstStyle/>
        <a:p>
          <a:endParaRPr lang="en-US" sz="2500"/>
        </a:p>
      </dgm:t>
    </dgm:pt>
    <dgm:pt modelId="{E1623CE7-046F-49FC-8111-C508060E643E}">
      <dgm:prSet phldrT="[Text]" custT="1"/>
      <dgm:spPr/>
      <dgm:t>
        <a:bodyPr/>
        <a:lstStyle/>
        <a:p>
          <a:r>
            <a:rPr lang="en-US" sz="2400" b="1" dirty="0"/>
            <a:t>Standardized documentation</a:t>
          </a:r>
          <a:endParaRPr lang="en-US" sz="2500" b="1" dirty="0">
            <a:solidFill>
              <a:srgbClr val="8B7F53"/>
            </a:solidFill>
          </a:endParaRPr>
        </a:p>
      </dgm:t>
    </dgm:pt>
    <dgm:pt modelId="{A7F6B602-AB31-4EDA-8498-CC32B393248E}" type="parTrans" cxnId="{54364110-9165-4639-9A3C-BAFB22C86B33}">
      <dgm:prSet/>
      <dgm:spPr/>
    </dgm:pt>
    <dgm:pt modelId="{98A72A7F-813A-453D-AEDE-816ECBA0EF9A}" type="sibTrans" cxnId="{54364110-9165-4639-9A3C-BAFB22C86B33}">
      <dgm:prSet/>
      <dgm:spPr/>
    </dgm:pt>
    <dgm:pt modelId="{B31263A9-4D72-4389-AA5E-3F3F8E9791F4}">
      <dgm:prSet phldrT="[Text]" custT="1"/>
      <dgm:spPr/>
      <dgm:t>
        <a:bodyPr/>
        <a:lstStyle/>
        <a:p>
          <a:r>
            <a:rPr lang="en-US" sz="2400" b="1" dirty="0"/>
            <a:t>Policies and guidelines to support PACC</a:t>
          </a:r>
          <a:endParaRPr lang="en-US" sz="2500" b="1" dirty="0">
            <a:solidFill>
              <a:srgbClr val="8B7F53"/>
            </a:solidFill>
          </a:endParaRPr>
        </a:p>
      </dgm:t>
    </dgm:pt>
    <dgm:pt modelId="{60CBFB2B-5D91-47F6-B815-1158746D81AC}" type="parTrans" cxnId="{B4AE857C-C636-4222-8BC2-8143A1057324}">
      <dgm:prSet/>
      <dgm:spPr/>
    </dgm:pt>
    <dgm:pt modelId="{AE6D1F14-57A8-4F26-BF2E-A97613181B33}" type="sibTrans" cxnId="{B4AE857C-C636-4222-8BC2-8143A1057324}">
      <dgm:prSet/>
      <dgm:spPr/>
    </dgm:pt>
    <dgm:pt modelId="{54C613CA-21F8-4772-8281-CF5C60FC58B9}">
      <dgm:prSet phldrT="[Text]" custT="1"/>
      <dgm:spPr/>
      <dgm:t>
        <a:bodyPr/>
        <a:lstStyle/>
        <a:p>
          <a:r>
            <a:rPr lang="en-US" sz="2400" b="1" dirty="0"/>
            <a:t>Postpartum care and referrals</a:t>
          </a:r>
          <a:endParaRPr lang="en-US" sz="2500" b="1" dirty="0">
            <a:solidFill>
              <a:srgbClr val="8B7F53"/>
            </a:solidFill>
          </a:endParaRPr>
        </a:p>
      </dgm:t>
    </dgm:pt>
    <dgm:pt modelId="{D39C1028-21DD-42B0-BE33-043CEE6D870D}" type="parTrans" cxnId="{B721F961-F8E9-47BB-8529-24647150CF55}">
      <dgm:prSet/>
      <dgm:spPr/>
    </dgm:pt>
    <dgm:pt modelId="{DC1224D6-B008-4277-8193-BA5BD37DD4F4}" type="sibTrans" cxnId="{B721F961-F8E9-47BB-8529-24647150CF55}">
      <dgm:prSet/>
      <dgm:spPr/>
    </dgm:pt>
    <dgm:pt modelId="{72737029-57AF-4E63-818F-A6239668916A}" type="pres">
      <dgm:prSet presAssocID="{6967E5C3-DF40-4D47-BAD7-DCB0FC6C1F47}" presName="linear" presStyleCnt="0">
        <dgm:presLayoutVars>
          <dgm:dir/>
          <dgm:animLvl val="lvl"/>
          <dgm:resizeHandles val="exact"/>
        </dgm:presLayoutVars>
      </dgm:prSet>
      <dgm:spPr/>
    </dgm:pt>
    <dgm:pt modelId="{C4520DFD-DCAC-4978-B132-07521AE06231}" type="pres">
      <dgm:prSet presAssocID="{4EC5FBB1-319B-400C-8E15-1369A943813F}" presName="parentLin" presStyleCnt="0"/>
      <dgm:spPr/>
    </dgm:pt>
    <dgm:pt modelId="{302D89A7-AC08-4374-9F2D-7348A57D253B}" type="pres">
      <dgm:prSet presAssocID="{4EC5FBB1-319B-400C-8E15-1369A943813F}" presName="parentLeftMargin" presStyleLbl="node1" presStyleIdx="0" presStyleCnt="2"/>
      <dgm:spPr/>
    </dgm:pt>
    <dgm:pt modelId="{D022E915-19F0-48C8-A82C-81D1C7BCCBC2}" type="pres">
      <dgm:prSet presAssocID="{4EC5FBB1-319B-400C-8E15-1369A943813F}" presName="parentText" presStyleLbl="node1" presStyleIdx="0" presStyleCnt="2" custScaleY="298497">
        <dgm:presLayoutVars>
          <dgm:chMax val="0"/>
          <dgm:bulletEnabled val="1"/>
        </dgm:presLayoutVars>
      </dgm:prSet>
      <dgm:spPr/>
    </dgm:pt>
    <dgm:pt modelId="{BD5F7542-2498-43EF-AADA-1ADD24FC3DA9}" type="pres">
      <dgm:prSet presAssocID="{4EC5FBB1-319B-400C-8E15-1369A943813F}" presName="negativeSpace" presStyleCnt="0"/>
      <dgm:spPr/>
    </dgm:pt>
    <dgm:pt modelId="{44FC98BC-59DA-4843-AF78-14DD83D476A2}" type="pres">
      <dgm:prSet presAssocID="{4EC5FBB1-319B-400C-8E15-1369A943813F}" presName="childText" presStyleLbl="conFgAcc1" presStyleIdx="0" presStyleCnt="2">
        <dgm:presLayoutVars>
          <dgm:bulletEnabled val="1"/>
        </dgm:presLayoutVars>
      </dgm:prSet>
      <dgm:spPr/>
    </dgm:pt>
    <dgm:pt modelId="{272C1D20-41DA-4F36-A863-3E1A05B5C11A}" type="pres">
      <dgm:prSet presAssocID="{690B8C7A-0A08-4928-B372-A0E517649EBD}" presName="spaceBetweenRectangles" presStyleCnt="0"/>
      <dgm:spPr/>
    </dgm:pt>
    <dgm:pt modelId="{9DC0A76B-3162-42FC-89DE-CF704590E2CF}" type="pres">
      <dgm:prSet presAssocID="{A67A1A89-5F82-41BC-AF15-647A15D98C29}" presName="parentLin" presStyleCnt="0"/>
      <dgm:spPr/>
    </dgm:pt>
    <dgm:pt modelId="{4A9393B8-020B-4214-BAEA-98C14D5E67FB}" type="pres">
      <dgm:prSet presAssocID="{A67A1A89-5F82-41BC-AF15-647A15D98C29}" presName="parentLeftMargin" presStyleLbl="node1" presStyleIdx="0" presStyleCnt="2"/>
      <dgm:spPr/>
    </dgm:pt>
    <dgm:pt modelId="{DE181B8E-1D76-4BD9-9978-F769A322B9B4}" type="pres">
      <dgm:prSet presAssocID="{A67A1A89-5F82-41BC-AF15-647A15D98C29}" presName="parentText" presStyleLbl="node1" presStyleIdx="1" presStyleCnt="2" custScaleY="274133">
        <dgm:presLayoutVars>
          <dgm:chMax val="0"/>
          <dgm:bulletEnabled val="1"/>
        </dgm:presLayoutVars>
      </dgm:prSet>
      <dgm:spPr/>
    </dgm:pt>
    <dgm:pt modelId="{B9F991AC-5E02-4A52-B386-2AA533442052}" type="pres">
      <dgm:prSet presAssocID="{A67A1A89-5F82-41BC-AF15-647A15D98C29}" presName="negativeSpace" presStyleCnt="0"/>
      <dgm:spPr/>
    </dgm:pt>
    <dgm:pt modelId="{ADD59CC2-C211-4E0F-9FCA-4B6D2487C895}" type="pres">
      <dgm:prSet presAssocID="{A67A1A89-5F82-41BC-AF15-647A15D98C2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0C7C404-AC58-4E3B-81B2-9C00E73526C5}" srcId="{6967E5C3-DF40-4D47-BAD7-DCB0FC6C1F47}" destId="{4EC5FBB1-319B-400C-8E15-1369A943813F}" srcOrd="0" destOrd="0" parTransId="{FD307B7B-F271-421B-A0D0-6870BDD5A788}" sibTransId="{690B8C7A-0A08-4928-B372-A0E517649EBD}"/>
    <dgm:cxn modelId="{54364110-9165-4639-9A3C-BAFB22C86B33}" srcId="{A67A1A89-5F82-41BC-AF15-647A15D98C29}" destId="{E1623CE7-046F-49FC-8111-C508060E643E}" srcOrd="1" destOrd="0" parTransId="{A7F6B602-AB31-4EDA-8498-CC32B393248E}" sibTransId="{98A72A7F-813A-453D-AEDE-816ECBA0EF9A}"/>
    <dgm:cxn modelId="{11C45615-947F-40A4-8D72-C5F12D36D732}" srcId="{6967E5C3-DF40-4D47-BAD7-DCB0FC6C1F47}" destId="{A67A1A89-5F82-41BC-AF15-647A15D98C29}" srcOrd="1" destOrd="0" parTransId="{C4DD8DD6-F594-4FCD-AAB2-3064DCBFFA9C}" sibTransId="{803CF448-D04B-4052-9F94-734EBC4DE322}"/>
    <dgm:cxn modelId="{E94CEC1F-9012-4550-B409-05A07ADED383}" type="presOf" srcId="{CFD07A98-AD49-4D2E-B24B-60E617AF34D6}" destId="{44FC98BC-59DA-4843-AF78-14DD83D476A2}" srcOrd="0" destOrd="0" presId="urn:microsoft.com/office/officeart/2005/8/layout/list1"/>
    <dgm:cxn modelId="{49863522-9F27-4F47-ABFA-5B3255EAE4F7}" type="presOf" srcId="{4EC5FBB1-319B-400C-8E15-1369A943813F}" destId="{D022E915-19F0-48C8-A82C-81D1C7BCCBC2}" srcOrd="1" destOrd="0" presId="urn:microsoft.com/office/officeart/2005/8/layout/list1"/>
    <dgm:cxn modelId="{B721F961-F8E9-47BB-8529-24647150CF55}" srcId="{4EC5FBB1-319B-400C-8E15-1369A943813F}" destId="{54C613CA-21F8-4772-8281-CF5C60FC58B9}" srcOrd="1" destOrd="0" parTransId="{D39C1028-21DD-42B0-BE33-043CEE6D870D}" sibTransId="{DC1224D6-B008-4277-8193-BA5BD37DD4F4}"/>
    <dgm:cxn modelId="{242B214F-89FB-44BE-8DF0-0EB8E04B2BF4}" type="presOf" srcId="{4EC5FBB1-319B-400C-8E15-1369A943813F}" destId="{302D89A7-AC08-4374-9F2D-7348A57D253B}" srcOrd="0" destOrd="0" presId="urn:microsoft.com/office/officeart/2005/8/layout/list1"/>
    <dgm:cxn modelId="{A53AD76F-3396-4A56-8866-5E78B7C6001B}" type="presOf" srcId="{54C613CA-21F8-4772-8281-CF5C60FC58B9}" destId="{44FC98BC-59DA-4843-AF78-14DD83D476A2}" srcOrd="0" destOrd="1" presId="urn:microsoft.com/office/officeart/2005/8/layout/list1"/>
    <dgm:cxn modelId="{F6071276-57C3-4B69-A8E5-4ED1B1019CE9}" type="presOf" srcId="{A67A1A89-5F82-41BC-AF15-647A15D98C29}" destId="{4A9393B8-020B-4214-BAEA-98C14D5E67FB}" srcOrd="0" destOrd="0" presId="urn:microsoft.com/office/officeart/2005/8/layout/list1"/>
    <dgm:cxn modelId="{605D9856-0272-4E40-AFBB-2F68CF99CAC2}" type="presOf" srcId="{6967E5C3-DF40-4D47-BAD7-DCB0FC6C1F47}" destId="{72737029-57AF-4E63-818F-A6239668916A}" srcOrd="0" destOrd="0" presId="urn:microsoft.com/office/officeart/2005/8/layout/list1"/>
    <dgm:cxn modelId="{B4AE857C-C636-4222-8BC2-8143A1057324}" srcId="{A67A1A89-5F82-41BC-AF15-647A15D98C29}" destId="{B31263A9-4D72-4389-AA5E-3F3F8E9791F4}" srcOrd="2" destOrd="0" parTransId="{60CBFB2B-5D91-47F6-B815-1158746D81AC}" sibTransId="{AE6D1F14-57A8-4F26-BF2E-A97613181B33}"/>
    <dgm:cxn modelId="{08F21E85-8C7A-4768-975C-97D249246E7A}" srcId="{4EC5FBB1-319B-400C-8E15-1369A943813F}" destId="{CFD07A98-AD49-4D2E-B24B-60E617AF34D6}" srcOrd="0" destOrd="0" parTransId="{199B68DF-AF86-47EB-A50D-94840F925CDD}" sibTransId="{34908D1B-E056-43F9-A4B2-B333584B381A}"/>
    <dgm:cxn modelId="{84149991-D613-4CCF-902E-BC1F3C56734D}" srcId="{A67A1A89-5F82-41BC-AF15-647A15D98C29}" destId="{75F07F21-ED4B-4F24-A18A-1C058332E9D7}" srcOrd="0" destOrd="0" parTransId="{0D1B6B85-72F1-4BB8-AF12-F8A1C1AECE4F}" sibTransId="{3D4A3BE1-096A-47B8-BD6A-44AFC94E58B7}"/>
    <dgm:cxn modelId="{4BB6F4A0-9B84-4BC2-91C0-A4B76AD4418D}" type="presOf" srcId="{E1623CE7-046F-49FC-8111-C508060E643E}" destId="{ADD59CC2-C211-4E0F-9FCA-4B6D2487C895}" srcOrd="0" destOrd="1" presId="urn:microsoft.com/office/officeart/2005/8/layout/list1"/>
    <dgm:cxn modelId="{3F9087BE-2088-4A08-9BC0-7AF37C09AC31}" type="presOf" srcId="{75F07F21-ED4B-4F24-A18A-1C058332E9D7}" destId="{ADD59CC2-C211-4E0F-9FCA-4B6D2487C895}" srcOrd="0" destOrd="0" presId="urn:microsoft.com/office/officeart/2005/8/layout/list1"/>
    <dgm:cxn modelId="{EE4205CA-B83F-42AD-8807-7623DAF2D3FF}" type="presOf" srcId="{B31263A9-4D72-4389-AA5E-3F3F8E9791F4}" destId="{ADD59CC2-C211-4E0F-9FCA-4B6D2487C895}" srcOrd="0" destOrd="2" presId="urn:microsoft.com/office/officeart/2005/8/layout/list1"/>
    <dgm:cxn modelId="{1BA129EA-58AE-47E6-A0F8-F7639A73A2F5}" type="presOf" srcId="{A67A1A89-5F82-41BC-AF15-647A15D98C29}" destId="{DE181B8E-1D76-4BD9-9978-F769A322B9B4}" srcOrd="1" destOrd="0" presId="urn:microsoft.com/office/officeart/2005/8/layout/list1"/>
    <dgm:cxn modelId="{C950FC05-757F-4A77-A7DF-32E47E9707D9}" type="presParOf" srcId="{72737029-57AF-4E63-818F-A6239668916A}" destId="{C4520DFD-DCAC-4978-B132-07521AE06231}" srcOrd="0" destOrd="0" presId="urn:microsoft.com/office/officeart/2005/8/layout/list1"/>
    <dgm:cxn modelId="{46AF7ED0-6048-4818-9B58-D99CC931C63C}" type="presParOf" srcId="{C4520DFD-DCAC-4978-B132-07521AE06231}" destId="{302D89A7-AC08-4374-9F2D-7348A57D253B}" srcOrd="0" destOrd="0" presId="urn:microsoft.com/office/officeart/2005/8/layout/list1"/>
    <dgm:cxn modelId="{B6EE283B-576E-4EE6-8EC1-06E027043CFC}" type="presParOf" srcId="{C4520DFD-DCAC-4978-B132-07521AE06231}" destId="{D022E915-19F0-48C8-A82C-81D1C7BCCBC2}" srcOrd="1" destOrd="0" presId="urn:microsoft.com/office/officeart/2005/8/layout/list1"/>
    <dgm:cxn modelId="{2C9C96A3-B585-45D6-AD6E-E7666B76A67C}" type="presParOf" srcId="{72737029-57AF-4E63-818F-A6239668916A}" destId="{BD5F7542-2498-43EF-AADA-1ADD24FC3DA9}" srcOrd="1" destOrd="0" presId="urn:microsoft.com/office/officeart/2005/8/layout/list1"/>
    <dgm:cxn modelId="{3F147C38-EC0E-4968-B8E5-C7A8533A8FDD}" type="presParOf" srcId="{72737029-57AF-4E63-818F-A6239668916A}" destId="{44FC98BC-59DA-4843-AF78-14DD83D476A2}" srcOrd="2" destOrd="0" presId="urn:microsoft.com/office/officeart/2005/8/layout/list1"/>
    <dgm:cxn modelId="{067C4DF7-3B81-4EC8-B37C-828EAFA2A233}" type="presParOf" srcId="{72737029-57AF-4E63-818F-A6239668916A}" destId="{272C1D20-41DA-4F36-A863-3E1A05B5C11A}" srcOrd="3" destOrd="0" presId="urn:microsoft.com/office/officeart/2005/8/layout/list1"/>
    <dgm:cxn modelId="{F2F4D614-B513-434B-86AA-929456C08520}" type="presParOf" srcId="{72737029-57AF-4E63-818F-A6239668916A}" destId="{9DC0A76B-3162-42FC-89DE-CF704590E2CF}" srcOrd="4" destOrd="0" presId="urn:microsoft.com/office/officeart/2005/8/layout/list1"/>
    <dgm:cxn modelId="{C5742345-4143-4F86-AD61-078E091B1BCF}" type="presParOf" srcId="{9DC0A76B-3162-42FC-89DE-CF704590E2CF}" destId="{4A9393B8-020B-4214-BAEA-98C14D5E67FB}" srcOrd="0" destOrd="0" presId="urn:microsoft.com/office/officeart/2005/8/layout/list1"/>
    <dgm:cxn modelId="{3E469424-5E06-4184-8B6B-231EF976C904}" type="presParOf" srcId="{9DC0A76B-3162-42FC-89DE-CF704590E2CF}" destId="{DE181B8E-1D76-4BD9-9978-F769A322B9B4}" srcOrd="1" destOrd="0" presId="urn:microsoft.com/office/officeart/2005/8/layout/list1"/>
    <dgm:cxn modelId="{CEC7453E-F6C8-4091-921A-EC1058C4B868}" type="presParOf" srcId="{72737029-57AF-4E63-818F-A6239668916A}" destId="{B9F991AC-5E02-4A52-B386-2AA533442052}" srcOrd="5" destOrd="0" presId="urn:microsoft.com/office/officeart/2005/8/layout/list1"/>
    <dgm:cxn modelId="{764BC618-327B-41AD-B105-0F8036B28F2E}" type="presParOf" srcId="{72737029-57AF-4E63-818F-A6239668916A}" destId="{ADD59CC2-C211-4E0F-9FCA-4B6D2487C89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67E5C3-DF40-4D47-BAD7-DCB0FC6C1F47}" type="doc">
      <dgm:prSet loTypeId="urn:microsoft.com/office/officeart/2005/8/layout/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EC5FBB1-319B-400C-8E15-1369A943813F}">
      <dgm:prSet phldrT="[Text]" custT="1"/>
      <dgm:spPr/>
      <dgm:t>
        <a:bodyPr/>
        <a:lstStyle/>
        <a:p>
          <a:endParaRPr lang="en-US" sz="3000" b="1" dirty="0"/>
        </a:p>
        <a:p>
          <a:r>
            <a:rPr lang="en-US" sz="3000" b="1" dirty="0"/>
            <a:t>Patient-level data</a:t>
          </a:r>
        </a:p>
        <a:p>
          <a:endParaRPr lang="en-US" sz="3000" b="1" dirty="0"/>
        </a:p>
      </dgm:t>
    </dgm:pt>
    <dgm:pt modelId="{FD307B7B-F271-421B-A0D0-6870BDD5A788}" type="parTrans" cxnId="{B0C7C404-AC58-4E3B-81B2-9C00E73526C5}">
      <dgm:prSet/>
      <dgm:spPr/>
      <dgm:t>
        <a:bodyPr/>
        <a:lstStyle/>
        <a:p>
          <a:endParaRPr lang="en-US" sz="2500"/>
        </a:p>
      </dgm:t>
    </dgm:pt>
    <dgm:pt modelId="{690B8C7A-0A08-4928-B372-A0E517649EBD}" type="sibTrans" cxnId="{B0C7C404-AC58-4E3B-81B2-9C00E73526C5}">
      <dgm:prSet/>
      <dgm:spPr/>
      <dgm:t>
        <a:bodyPr/>
        <a:lstStyle/>
        <a:p>
          <a:endParaRPr lang="en-US" sz="2500"/>
        </a:p>
      </dgm:t>
    </dgm:pt>
    <dgm:pt modelId="{CFD07A98-AD49-4D2E-B24B-60E617AF34D6}">
      <dgm:prSet phldrT="[Text]" custT="1"/>
      <dgm:spPr/>
      <dgm:t>
        <a:bodyPr/>
        <a:lstStyle/>
        <a:p>
          <a:r>
            <a:rPr lang="en-US" sz="2400" b="1" dirty="0"/>
            <a:t>Patient demographics</a:t>
          </a:r>
          <a:endParaRPr lang="en-US" sz="2500" b="1" dirty="0">
            <a:solidFill>
              <a:srgbClr val="8B7F53"/>
            </a:solidFill>
          </a:endParaRPr>
        </a:p>
      </dgm:t>
    </dgm:pt>
    <dgm:pt modelId="{199B68DF-AF86-47EB-A50D-94840F925CDD}" type="parTrans" cxnId="{08F21E85-8C7A-4768-975C-97D249246E7A}">
      <dgm:prSet/>
      <dgm:spPr/>
      <dgm:t>
        <a:bodyPr/>
        <a:lstStyle/>
        <a:p>
          <a:endParaRPr lang="en-US" sz="2500"/>
        </a:p>
      </dgm:t>
    </dgm:pt>
    <dgm:pt modelId="{34908D1B-E056-43F9-A4B2-B333584B381A}" type="sibTrans" cxnId="{08F21E85-8C7A-4768-975C-97D249246E7A}">
      <dgm:prSet/>
      <dgm:spPr/>
      <dgm:t>
        <a:bodyPr/>
        <a:lstStyle/>
        <a:p>
          <a:endParaRPr lang="en-US" sz="2500"/>
        </a:p>
      </dgm:t>
    </dgm:pt>
    <dgm:pt modelId="{A67A1A89-5F82-41BC-AF15-647A15D98C29}">
      <dgm:prSet phldrT="[Text]" custT="1"/>
      <dgm:spPr/>
      <dgm:t>
        <a:bodyPr/>
        <a:lstStyle/>
        <a:p>
          <a:r>
            <a:rPr lang="en-US" sz="3000" b="1" dirty="0"/>
            <a:t>Hospital-level data</a:t>
          </a:r>
        </a:p>
      </dgm:t>
    </dgm:pt>
    <dgm:pt modelId="{C4DD8DD6-F594-4FCD-AAB2-3064DCBFFA9C}" type="parTrans" cxnId="{11C45615-947F-40A4-8D72-C5F12D36D732}">
      <dgm:prSet/>
      <dgm:spPr/>
      <dgm:t>
        <a:bodyPr/>
        <a:lstStyle/>
        <a:p>
          <a:endParaRPr lang="en-US" sz="2500"/>
        </a:p>
      </dgm:t>
    </dgm:pt>
    <dgm:pt modelId="{803CF448-D04B-4052-9F94-734EBC4DE322}" type="sibTrans" cxnId="{11C45615-947F-40A4-8D72-C5F12D36D732}">
      <dgm:prSet/>
      <dgm:spPr/>
      <dgm:t>
        <a:bodyPr/>
        <a:lstStyle/>
        <a:p>
          <a:endParaRPr lang="en-US" sz="2500"/>
        </a:p>
      </dgm:t>
    </dgm:pt>
    <dgm:pt modelId="{75F07F21-ED4B-4F24-A18A-1C058332E9D7}">
      <dgm:prSet phldrT="[Text]" custT="1"/>
      <dgm:spPr/>
      <dgm:t>
        <a:bodyPr/>
        <a:lstStyle/>
        <a:p>
          <a:r>
            <a:rPr lang="en-US" sz="2400" b="1" dirty="0"/>
            <a:t>Staff education</a:t>
          </a:r>
          <a:endParaRPr lang="en-US" sz="2500" b="1" dirty="0">
            <a:solidFill>
              <a:srgbClr val="8B7F53"/>
            </a:solidFill>
          </a:endParaRPr>
        </a:p>
      </dgm:t>
    </dgm:pt>
    <dgm:pt modelId="{0D1B6B85-72F1-4BB8-AF12-F8A1C1AECE4F}" type="parTrans" cxnId="{84149991-D613-4CCF-902E-BC1F3C56734D}">
      <dgm:prSet/>
      <dgm:spPr/>
      <dgm:t>
        <a:bodyPr/>
        <a:lstStyle/>
        <a:p>
          <a:endParaRPr lang="en-US" sz="2500"/>
        </a:p>
      </dgm:t>
    </dgm:pt>
    <dgm:pt modelId="{3D4A3BE1-096A-47B8-BD6A-44AFC94E58B7}" type="sibTrans" cxnId="{84149991-D613-4CCF-902E-BC1F3C56734D}">
      <dgm:prSet/>
      <dgm:spPr/>
      <dgm:t>
        <a:bodyPr/>
        <a:lstStyle/>
        <a:p>
          <a:endParaRPr lang="en-US" sz="2500"/>
        </a:p>
      </dgm:t>
    </dgm:pt>
    <dgm:pt modelId="{E1623CE7-046F-49FC-8111-C508060E643E}">
      <dgm:prSet phldrT="[Text]" custT="1"/>
      <dgm:spPr/>
      <dgm:t>
        <a:bodyPr/>
        <a:lstStyle/>
        <a:p>
          <a:r>
            <a:rPr lang="en-US" sz="2400" b="1" dirty="0"/>
            <a:t>Standardized documentation</a:t>
          </a:r>
          <a:endParaRPr lang="en-US" sz="2500" b="1" dirty="0">
            <a:solidFill>
              <a:srgbClr val="8B7F53"/>
            </a:solidFill>
          </a:endParaRPr>
        </a:p>
      </dgm:t>
    </dgm:pt>
    <dgm:pt modelId="{A7F6B602-AB31-4EDA-8498-CC32B393248E}" type="parTrans" cxnId="{54364110-9165-4639-9A3C-BAFB22C86B33}">
      <dgm:prSet/>
      <dgm:spPr/>
    </dgm:pt>
    <dgm:pt modelId="{98A72A7F-813A-453D-AEDE-816ECBA0EF9A}" type="sibTrans" cxnId="{54364110-9165-4639-9A3C-BAFB22C86B33}">
      <dgm:prSet/>
      <dgm:spPr/>
    </dgm:pt>
    <dgm:pt modelId="{B31263A9-4D72-4389-AA5E-3F3F8E9791F4}">
      <dgm:prSet phldrT="[Text]" custT="1"/>
      <dgm:spPr/>
      <dgm:t>
        <a:bodyPr/>
        <a:lstStyle/>
        <a:p>
          <a:r>
            <a:rPr lang="en-US" sz="2400" b="1" dirty="0"/>
            <a:t>Policies and guidelines to support PACC</a:t>
          </a:r>
          <a:endParaRPr lang="en-US" sz="2500" b="1" dirty="0">
            <a:solidFill>
              <a:srgbClr val="8B7F53"/>
            </a:solidFill>
          </a:endParaRPr>
        </a:p>
      </dgm:t>
    </dgm:pt>
    <dgm:pt modelId="{60CBFB2B-5D91-47F6-B815-1158746D81AC}" type="parTrans" cxnId="{B4AE857C-C636-4222-8BC2-8143A1057324}">
      <dgm:prSet/>
      <dgm:spPr/>
    </dgm:pt>
    <dgm:pt modelId="{AE6D1F14-57A8-4F26-BF2E-A97613181B33}" type="sibTrans" cxnId="{B4AE857C-C636-4222-8BC2-8143A1057324}">
      <dgm:prSet/>
      <dgm:spPr/>
    </dgm:pt>
    <dgm:pt modelId="{54C613CA-21F8-4772-8281-CF5C60FC58B9}">
      <dgm:prSet phldrT="[Text]" custT="1"/>
      <dgm:spPr/>
      <dgm:t>
        <a:bodyPr/>
        <a:lstStyle/>
        <a:p>
          <a:r>
            <a:rPr lang="en-US" sz="2400" b="1" dirty="0"/>
            <a:t>Postpartum care and referrals</a:t>
          </a:r>
          <a:endParaRPr lang="en-US" sz="2500" b="1" dirty="0">
            <a:solidFill>
              <a:srgbClr val="8B7F53"/>
            </a:solidFill>
          </a:endParaRPr>
        </a:p>
      </dgm:t>
    </dgm:pt>
    <dgm:pt modelId="{D39C1028-21DD-42B0-BE33-043CEE6D870D}" type="parTrans" cxnId="{B721F961-F8E9-47BB-8529-24647150CF55}">
      <dgm:prSet/>
      <dgm:spPr/>
    </dgm:pt>
    <dgm:pt modelId="{DC1224D6-B008-4277-8193-BA5BD37DD4F4}" type="sibTrans" cxnId="{B721F961-F8E9-47BB-8529-24647150CF55}">
      <dgm:prSet/>
      <dgm:spPr/>
    </dgm:pt>
    <dgm:pt modelId="{72737029-57AF-4E63-818F-A6239668916A}" type="pres">
      <dgm:prSet presAssocID="{6967E5C3-DF40-4D47-BAD7-DCB0FC6C1F47}" presName="linear" presStyleCnt="0">
        <dgm:presLayoutVars>
          <dgm:dir/>
          <dgm:animLvl val="lvl"/>
          <dgm:resizeHandles val="exact"/>
        </dgm:presLayoutVars>
      </dgm:prSet>
      <dgm:spPr/>
    </dgm:pt>
    <dgm:pt modelId="{C4520DFD-DCAC-4978-B132-07521AE06231}" type="pres">
      <dgm:prSet presAssocID="{4EC5FBB1-319B-400C-8E15-1369A943813F}" presName="parentLin" presStyleCnt="0"/>
      <dgm:spPr/>
    </dgm:pt>
    <dgm:pt modelId="{302D89A7-AC08-4374-9F2D-7348A57D253B}" type="pres">
      <dgm:prSet presAssocID="{4EC5FBB1-319B-400C-8E15-1369A943813F}" presName="parentLeftMargin" presStyleLbl="node1" presStyleIdx="0" presStyleCnt="2"/>
      <dgm:spPr/>
    </dgm:pt>
    <dgm:pt modelId="{D022E915-19F0-48C8-A82C-81D1C7BCCBC2}" type="pres">
      <dgm:prSet presAssocID="{4EC5FBB1-319B-400C-8E15-1369A943813F}" presName="parentText" presStyleLbl="node1" presStyleIdx="0" presStyleCnt="2" custScaleY="298497">
        <dgm:presLayoutVars>
          <dgm:chMax val="0"/>
          <dgm:bulletEnabled val="1"/>
        </dgm:presLayoutVars>
      </dgm:prSet>
      <dgm:spPr/>
    </dgm:pt>
    <dgm:pt modelId="{BD5F7542-2498-43EF-AADA-1ADD24FC3DA9}" type="pres">
      <dgm:prSet presAssocID="{4EC5FBB1-319B-400C-8E15-1369A943813F}" presName="negativeSpace" presStyleCnt="0"/>
      <dgm:spPr/>
    </dgm:pt>
    <dgm:pt modelId="{44FC98BC-59DA-4843-AF78-14DD83D476A2}" type="pres">
      <dgm:prSet presAssocID="{4EC5FBB1-319B-400C-8E15-1369A943813F}" presName="childText" presStyleLbl="conFgAcc1" presStyleIdx="0" presStyleCnt="2">
        <dgm:presLayoutVars>
          <dgm:bulletEnabled val="1"/>
        </dgm:presLayoutVars>
      </dgm:prSet>
      <dgm:spPr/>
    </dgm:pt>
    <dgm:pt modelId="{272C1D20-41DA-4F36-A863-3E1A05B5C11A}" type="pres">
      <dgm:prSet presAssocID="{690B8C7A-0A08-4928-B372-A0E517649EBD}" presName="spaceBetweenRectangles" presStyleCnt="0"/>
      <dgm:spPr/>
    </dgm:pt>
    <dgm:pt modelId="{9DC0A76B-3162-42FC-89DE-CF704590E2CF}" type="pres">
      <dgm:prSet presAssocID="{A67A1A89-5F82-41BC-AF15-647A15D98C29}" presName="parentLin" presStyleCnt="0"/>
      <dgm:spPr/>
    </dgm:pt>
    <dgm:pt modelId="{4A9393B8-020B-4214-BAEA-98C14D5E67FB}" type="pres">
      <dgm:prSet presAssocID="{A67A1A89-5F82-41BC-AF15-647A15D98C29}" presName="parentLeftMargin" presStyleLbl="node1" presStyleIdx="0" presStyleCnt="2"/>
      <dgm:spPr/>
    </dgm:pt>
    <dgm:pt modelId="{DE181B8E-1D76-4BD9-9978-F769A322B9B4}" type="pres">
      <dgm:prSet presAssocID="{A67A1A89-5F82-41BC-AF15-647A15D98C29}" presName="parentText" presStyleLbl="node1" presStyleIdx="1" presStyleCnt="2" custScaleY="274133">
        <dgm:presLayoutVars>
          <dgm:chMax val="0"/>
          <dgm:bulletEnabled val="1"/>
        </dgm:presLayoutVars>
      </dgm:prSet>
      <dgm:spPr/>
    </dgm:pt>
    <dgm:pt modelId="{B9F991AC-5E02-4A52-B386-2AA533442052}" type="pres">
      <dgm:prSet presAssocID="{A67A1A89-5F82-41BC-AF15-647A15D98C29}" presName="negativeSpace" presStyleCnt="0"/>
      <dgm:spPr/>
    </dgm:pt>
    <dgm:pt modelId="{ADD59CC2-C211-4E0F-9FCA-4B6D2487C895}" type="pres">
      <dgm:prSet presAssocID="{A67A1A89-5F82-41BC-AF15-647A15D98C2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0C7C404-AC58-4E3B-81B2-9C00E73526C5}" srcId="{6967E5C3-DF40-4D47-BAD7-DCB0FC6C1F47}" destId="{4EC5FBB1-319B-400C-8E15-1369A943813F}" srcOrd="0" destOrd="0" parTransId="{FD307B7B-F271-421B-A0D0-6870BDD5A788}" sibTransId="{690B8C7A-0A08-4928-B372-A0E517649EBD}"/>
    <dgm:cxn modelId="{54364110-9165-4639-9A3C-BAFB22C86B33}" srcId="{A67A1A89-5F82-41BC-AF15-647A15D98C29}" destId="{E1623CE7-046F-49FC-8111-C508060E643E}" srcOrd="1" destOrd="0" parTransId="{A7F6B602-AB31-4EDA-8498-CC32B393248E}" sibTransId="{98A72A7F-813A-453D-AEDE-816ECBA0EF9A}"/>
    <dgm:cxn modelId="{11C45615-947F-40A4-8D72-C5F12D36D732}" srcId="{6967E5C3-DF40-4D47-BAD7-DCB0FC6C1F47}" destId="{A67A1A89-5F82-41BC-AF15-647A15D98C29}" srcOrd="1" destOrd="0" parTransId="{C4DD8DD6-F594-4FCD-AAB2-3064DCBFFA9C}" sibTransId="{803CF448-D04B-4052-9F94-734EBC4DE322}"/>
    <dgm:cxn modelId="{E94CEC1F-9012-4550-B409-05A07ADED383}" type="presOf" srcId="{CFD07A98-AD49-4D2E-B24B-60E617AF34D6}" destId="{44FC98BC-59DA-4843-AF78-14DD83D476A2}" srcOrd="0" destOrd="0" presId="urn:microsoft.com/office/officeart/2005/8/layout/list1"/>
    <dgm:cxn modelId="{49863522-9F27-4F47-ABFA-5B3255EAE4F7}" type="presOf" srcId="{4EC5FBB1-319B-400C-8E15-1369A943813F}" destId="{D022E915-19F0-48C8-A82C-81D1C7BCCBC2}" srcOrd="1" destOrd="0" presId="urn:microsoft.com/office/officeart/2005/8/layout/list1"/>
    <dgm:cxn modelId="{B721F961-F8E9-47BB-8529-24647150CF55}" srcId="{4EC5FBB1-319B-400C-8E15-1369A943813F}" destId="{54C613CA-21F8-4772-8281-CF5C60FC58B9}" srcOrd="1" destOrd="0" parTransId="{D39C1028-21DD-42B0-BE33-043CEE6D870D}" sibTransId="{DC1224D6-B008-4277-8193-BA5BD37DD4F4}"/>
    <dgm:cxn modelId="{242B214F-89FB-44BE-8DF0-0EB8E04B2BF4}" type="presOf" srcId="{4EC5FBB1-319B-400C-8E15-1369A943813F}" destId="{302D89A7-AC08-4374-9F2D-7348A57D253B}" srcOrd="0" destOrd="0" presId="urn:microsoft.com/office/officeart/2005/8/layout/list1"/>
    <dgm:cxn modelId="{A53AD76F-3396-4A56-8866-5E78B7C6001B}" type="presOf" srcId="{54C613CA-21F8-4772-8281-CF5C60FC58B9}" destId="{44FC98BC-59DA-4843-AF78-14DD83D476A2}" srcOrd="0" destOrd="1" presId="urn:microsoft.com/office/officeart/2005/8/layout/list1"/>
    <dgm:cxn modelId="{F6071276-57C3-4B69-A8E5-4ED1B1019CE9}" type="presOf" srcId="{A67A1A89-5F82-41BC-AF15-647A15D98C29}" destId="{4A9393B8-020B-4214-BAEA-98C14D5E67FB}" srcOrd="0" destOrd="0" presId="urn:microsoft.com/office/officeart/2005/8/layout/list1"/>
    <dgm:cxn modelId="{605D9856-0272-4E40-AFBB-2F68CF99CAC2}" type="presOf" srcId="{6967E5C3-DF40-4D47-BAD7-DCB0FC6C1F47}" destId="{72737029-57AF-4E63-818F-A6239668916A}" srcOrd="0" destOrd="0" presId="urn:microsoft.com/office/officeart/2005/8/layout/list1"/>
    <dgm:cxn modelId="{B4AE857C-C636-4222-8BC2-8143A1057324}" srcId="{A67A1A89-5F82-41BC-AF15-647A15D98C29}" destId="{B31263A9-4D72-4389-AA5E-3F3F8E9791F4}" srcOrd="2" destOrd="0" parTransId="{60CBFB2B-5D91-47F6-B815-1158746D81AC}" sibTransId="{AE6D1F14-57A8-4F26-BF2E-A97613181B33}"/>
    <dgm:cxn modelId="{08F21E85-8C7A-4768-975C-97D249246E7A}" srcId="{4EC5FBB1-319B-400C-8E15-1369A943813F}" destId="{CFD07A98-AD49-4D2E-B24B-60E617AF34D6}" srcOrd="0" destOrd="0" parTransId="{199B68DF-AF86-47EB-A50D-94840F925CDD}" sibTransId="{34908D1B-E056-43F9-A4B2-B333584B381A}"/>
    <dgm:cxn modelId="{84149991-D613-4CCF-902E-BC1F3C56734D}" srcId="{A67A1A89-5F82-41BC-AF15-647A15D98C29}" destId="{75F07F21-ED4B-4F24-A18A-1C058332E9D7}" srcOrd="0" destOrd="0" parTransId="{0D1B6B85-72F1-4BB8-AF12-F8A1C1AECE4F}" sibTransId="{3D4A3BE1-096A-47B8-BD6A-44AFC94E58B7}"/>
    <dgm:cxn modelId="{4BB6F4A0-9B84-4BC2-91C0-A4B76AD4418D}" type="presOf" srcId="{E1623CE7-046F-49FC-8111-C508060E643E}" destId="{ADD59CC2-C211-4E0F-9FCA-4B6D2487C895}" srcOrd="0" destOrd="1" presId="urn:microsoft.com/office/officeart/2005/8/layout/list1"/>
    <dgm:cxn modelId="{3F9087BE-2088-4A08-9BC0-7AF37C09AC31}" type="presOf" srcId="{75F07F21-ED4B-4F24-A18A-1C058332E9D7}" destId="{ADD59CC2-C211-4E0F-9FCA-4B6D2487C895}" srcOrd="0" destOrd="0" presId="urn:microsoft.com/office/officeart/2005/8/layout/list1"/>
    <dgm:cxn modelId="{EE4205CA-B83F-42AD-8807-7623DAF2D3FF}" type="presOf" srcId="{B31263A9-4D72-4389-AA5E-3F3F8E9791F4}" destId="{ADD59CC2-C211-4E0F-9FCA-4B6D2487C895}" srcOrd="0" destOrd="2" presId="urn:microsoft.com/office/officeart/2005/8/layout/list1"/>
    <dgm:cxn modelId="{1BA129EA-58AE-47E6-A0F8-F7639A73A2F5}" type="presOf" srcId="{A67A1A89-5F82-41BC-AF15-647A15D98C29}" destId="{DE181B8E-1D76-4BD9-9978-F769A322B9B4}" srcOrd="1" destOrd="0" presId="urn:microsoft.com/office/officeart/2005/8/layout/list1"/>
    <dgm:cxn modelId="{C950FC05-757F-4A77-A7DF-32E47E9707D9}" type="presParOf" srcId="{72737029-57AF-4E63-818F-A6239668916A}" destId="{C4520DFD-DCAC-4978-B132-07521AE06231}" srcOrd="0" destOrd="0" presId="urn:microsoft.com/office/officeart/2005/8/layout/list1"/>
    <dgm:cxn modelId="{46AF7ED0-6048-4818-9B58-D99CC931C63C}" type="presParOf" srcId="{C4520DFD-DCAC-4978-B132-07521AE06231}" destId="{302D89A7-AC08-4374-9F2D-7348A57D253B}" srcOrd="0" destOrd="0" presId="urn:microsoft.com/office/officeart/2005/8/layout/list1"/>
    <dgm:cxn modelId="{B6EE283B-576E-4EE6-8EC1-06E027043CFC}" type="presParOf" srcId="{C4520DFD-DCAC-4978-B132-07521AE06231}" destId="{D022E915-19F0-48C8-A82C-81D1C7BCCBC2}" srcOrd="1" destOrd="0" presId="urn:microsoft.com/office/officeart/2005/8/layout/list1"/>
    <dgm:cxn modelId="{2C9C96A3-B585-45D6-AD6E-E7666B76A67C}" type="presParOf" srcId="{72737029-57AF-4E63-818F-A6239668916A}" destId="{BD5F7542-2498-43EF-AADA-1ADD24FC3DA9}" srcOrd="1" destOrd="0" presId="urn:microsoft.com/office/officeart/2005/8/layout/list1"/>
    <dgm:cxn modelId="{3F147C38-EC0E-4968-B8E5-C7A8533A8FDD}" type="presParOf" srcId="{72737029-57AF-4E63-818F-A6239668916A}" destId="{44FC98BC-59DA-4843-AF78-14DD83D476A2}" srcOrd="2" destOrd="0" presId="urn:microsoft.com/office/officeart/2005/8/layout/list1"/>
    <dgm:cxn modelId="{067C4DF7-3B81-4EC8-B37C-828EAFA2A233}" type="presParOf" srcId="{72737029-57AF-4E63-818F-A6239668916A}" destId="{272C1D20-41DA-4F36-A863-3E1A05B5C11A}" srcOrd="3" destOrd="0" presId="urn:microsoft.com/office/officeart/2005/8/layout/list1"/>
    <dgm:cxn modelId="{F2F4D614-B513-434B-86AA-929456C08520}" type="presParOf" srcId="{72737029-57AF-4E63-818F-A6239668916A}" destId="{9DC0A76B-3162-42FC-89DE-CF704590E2CF}" srcOrd="4" destOrd="0" presId="urn:microsoft.com/office/officeart/2005/8/layout/list1"/>
    <dgm:cxn modelId="{C5742345-4143-4F86-AD61-078E091B1BCF}" type="presParOf" srcId="{9DC0A76B-3162-42FC-89DE-CF704590E2CF}" destId="{4A9393B8-020B-4214-BAEA-98C14D5E67FB}" srcOrd="0" destOrd="0" presId="urn:microsoft.com/office/officeart/2005/8/layout/list1"/>
    <dgm:cxn modelId="{3E469424-5E06-4184-8B6B-231EF976C904}" type="presParOf" srcId="{9DC0A76B-3162-42FC-89DE-CF704590E2CF}" destId="{DE181B8E-1D76-4BD9-9978-F769A322B9B4}" srcOrd="1" destOrd="0" presId="urn:microsoft.com/office/officeart/2005/8/layout/list1"/>
    <dgm:cxn modelId="{CEC7453E-F6C8-4091-921A-EC1058C4B868}" type="presParOf" srcId="{72737029-57AF-4E63-818F-A6239668916A}" destId="{B9F991AC-5E02-4A52-B386-2AA533442052}" srcOrd="5" destOrd="0" presId="urn:microsoft.com/office/officeart/2005/8/layout/list1"/>
    <dgm:cxn modelId="{764BC618-327B-41AD-B105-0F8036B28F2E}" type="presParOf" srcId="{72737029-57AF-4E63-818F-A6239668916A}" destId="{ADD59CC2-C211-4E0F-9FCA-4B6D2487C89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67E5C3-DF40-4D47-BAD7-DCB0FC6C1F47}" type="doc">
      <dgm:prSet loTypeId="urn:microsoft.com/office/officeart/2005/8/layout/list1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EC5FBB1-319B-400C-8E15-1369A943813F}">
      <dgm:prSet phldrT="[Text]" custT="1"/>
      <dgm:spPr/>
      <dgm:t>
        <a:bodyPr/>
        <a:lstStyle/>
        <a:p>
          <a:endParaRPr lang="en-US" sz="2500" b="1" dirty="0"/>
        </a:p>
        <a:p>
          <a:r>
            <a:rPr lang="en-US" sz="2500" b="1" dirty="0"/>
            <a:t>Patient-level data</a:t>
          </a:r>
        </a:p>
        <a:p>
          <a:endParaRPr lang="en-US" sz="2500" b="1" dirty="0"/>
        </a:p>
      </dgm:t>
    </dgm:pt>
    <dgm:pt modelId="{FD307B7B-F271-421B-A0D0-6870BDD5A788}" type="parTrans" cxnId="{B0C7C404-AC58-4E3B-81B2-9C00E73526C5}">
      <dgm:prSet/>
      <dgm:spPr/>
      <dgm:t>
        <a:bodyPr/>
        <a:lstStyle/>
        <a:p>
          <a:endParaRPr lang="en-US" sz="2500"/>
        </a:p>
      </dgm:t>
    </dgm:pt>
    <dgm:pt modelId="{690B8C7A-0A08-4928-B372-A0E517649EBD}" type="sibTrans" cxnId="{B0C7C404-AC58-4E3B-81B2-9C00E73526C5}">
      <dgm:prSet/>
      <dgm:spPr/>
      <dgm:t>
        <a:bodyPr/>
        <a:lstStyle/>
        <a:p>
          <a:endParaRPr lang="en-US" sz="2500"/>
        </a:p>
      </dgm:t>
    </dgm:pt>
    <dgm:pt modelId="{CFD07A98-AD49-4D2E-B24B-60E617AF34D6}">
      <dgm:prSet phldrT="[Text]" custT="1"/>
      <dgm:spPr/>
      <dgm:t>
        <a:bodyPr/>
        <a:lstStyle/>
        <a:p>
          <a:endParaRPr lang="en-US" sz="2500" b="1" dirty="0">
            <a:solidFill>
              <a:srgbClr val="8B7F53"/>
            </a:solidFill>
          </a:endParaRPr>
        </a:p>
      </dgm:t>
    </dgm:pt>
    <dgm:pt modelId="{199B68DF-AF86-47EB-A50D-94840F925CDD}" type="parTrans" cxnId="{08F21E85-8C7A-4768-975C-97D249246E7A}">
      <dgm:prSet/>
      <dgm:spPr/>
      <dgm:t>
        <a:bodyPr/>
        <a:lstStyle/>
        <a:p>
          <a:endParaRPr lang="en-US" sz="2500"/>
        </a:p>
      </dgm:t>
    </dgm:pt>
    <dgm:pt modelId="{34908D1B-E056-43F9-A4B2-B333584B381A}" type="sibTrans" cxnId="{08F21E85-8C7A-4768-975C-97D249246E7A}">
      <dgm:prSet/>
      <dgm:spPr/>
      <dgm:t>
        <a:bodyPr/>
        <a:lstStyle/>
        <a:p>
          <a:endParaRPr lang="en-US" sz="2500"/>
        </a:p>
      </dgm:t>
    </dgm:pt>
    <dgm:pt modelId="{A67A1A89-5F82-41BC-AF15-647A15D98C29}">
      <dgm:prSet phldrT="[Text]" custT="1"/>
      <dgm:spPr/>
      <dgm:t>
        <a:bodyPr/>
        <a:lstStyle/>
        <a:p>
          <a:r>
            <a:rPr lang="en-US" sz="2500" b="1"/>
            <a:t>Hospital-level data</a:t>
          </a:r>
          <a:endParaRPr lang="en-US" sz="2500" b="1" dirty="0"/>
        </a:p>
      </dgm:t>
    </dgm:pt>
    <dgm:pt modelId="{C4DD8DD6-F594-4FCD-AAB2-3064DCBFFA9C}" type="parTrans" cxnId="{11C45615-947F-40A4-8D72-C5F12D36D732}">
      <dgm:prSet/>
      <dgm:spPr/>
      <dgm:t>
        <a:bodyPr/>
        <a:lstStyle/>
        <a:p>
          <a:endParaRPr lang="en-US" sz="2500"/>
        </a:p>
      </dgm:t>
    </dgm:pt>
    <dgm:pt modelId="{803CF448-D04B-4052-9F94-734EBC4DE322}" type="sibTrans" cxnId="{11C45615-947F-40A4-8D72-C5F12D36D732}">
      <dgm:prSet/>
      <dgm:spPr/>
      <dgm:t>
        <a:bodyPr/>
        <a:lstStyle/>
        <a:p>
          <a:endParaRPr lang="en-US" sz="2500"/>
        </a:p>
      </dgm:t>
    </dgm:pt>
    <dgm:pt modelId="{75F07F21-ED4B-4F24-A18A-1C058332E9D7}">
      <dgm:prSet phldrT="[Text]" custT="1"/>
      <dgm:spPr/>
      <dgm:t>
        <a:bodyPr/>
        <a:lstStyle/>
        <a:p>
          <a:endParaRPr lang="en-US" sz="2500" b="1" dirty="0">
            <a:solidFill>
              <a:srgbClr val="8B7F53"/>
            </a:solidFill>
          </a:endParaRPr>
        </a:p>
      </dgm:t>
    </dgm:pt>
    <dgm:pt modelId="{0D1B6B85-72F1-4BB8-AF12-F8A1C1AECE4F}" type="parTrans" cxnId="{84149991-D613-4CCF-902E-BC1F3C56734D}">
      <dgm:prSet/>
      <dgm:spPr/>
      <dgm:t>
        <a:bodyPr/>
        <a:lstStyle/>
        <a:p>
          <a:endParaRPr lang="en-US" sz="2500"/>
        </a:p>
      </dgm:t>
    </dgm:pt>
    <dgm:pt modelId="{3D4A3BE1-096A-47B8-BD6A-44AFC94E58B7}" type="sibTrans" cxnId="{84149991-D613-4CCF-902E-BC1F3C56734D}">
      <dgm:prSet/>
      <dgm:spPr/>
      <dgm:t>
        <a:bodyPr/>
        <a:lstStyle/>
        <a:p>
          <a:endParaRPr lang="en-US" sz="2500"/>
        </a:p>
      </dgm:t>
    </dgm:pt>
    <dgm:pt modelId="{D08F0DA8-A34A-4A2E-9DB2-54C2C2682233}">
      <dgm:prSet phldrT="[Text]" custT="1"/>
      <dgm:spPr/>
      <dgm:t>
        <a:bodyPr/>
        <a:lstStyle/>
        <a:p>
          <a:r>
            <a:rPr lang="en-US" sz="2400" b="1" dirty="0"/>
            <a:t>Staff education</a:t>
          </a:r>
        </a:p>
      </dgm:t>
    </dgm:pt>
    <dgm:pt modelId="{33BCA298-8D66-40D5-A0A9-6B39D43C45F5}" type="parTrans" cxnId="{17B9131B-088E-4124-9D66-A2F8A0D9B476}">
      <dgm:prSet/>
      <dgm:spPr/>
      <dgm:t>
        <a:bodyPr/>
        <a:lstStyle/>
        <a:p>
          <a:endParaRPr lang="en-US" sz="2500"/>
        </a:p>
      </dgm:t>
    </dgm:pt>
    <dgm:pt modelId="{B571B160-7A4A-4202-8D6E-7BB0AD704EBB}" type="sibTrans" cxnId="{17B9131B-088E-4124-9D66-A2F8A0D9B476}">
      <dgm:prSet/>
      <dgm:spPr/>
      <dgm:t>
        <a:bodyPr/>
        <a:lstStyle/>
        <a:p>
          <a:endParaRPr lang="en-US" sz="2500"/>
        </a:p>
      </dgm:t>
    </dgm:pt>
    <dgm:pt modelId="{33CB08E0-58BB-4FA6-AD67-12521A7B07B9}">
      <dgm:prSet phldrT="[Text]" custT="1"/>
      <dgm:spPr/>
      <dgm:t>
        <a:bodyPr/>
        <a:lstStyle/>
        <a:p>
          <a:r>
            <a:rPr lang="en-US" sz="2400" b="1" dirty="0"/>
            <a:t>Patient demographics</a:t>
          </a:r>
        </a:p>
      </dgm:t>
    </dgm:pt>
    <dgm:pt modelId="{4A778A4D-F675-4B2A-97F9-97F4AA439911}" type="sibTrans" cxnId="{F1069B6D-1447-4D19-B07F-34333E8C7416}">
      <dgm:prSet/>
      <dgm:spPr/>
      <dgm:t>
        <a:bodyPr/>
        <a:lstStyle/>
        <a:p>
          <a:endParaRPr lang="en-US" sz="2500"/>
        </a:p>
      </dgm:t>
    </dgm:pt>
    <dgm:pt modelId="{C36FE1C5-7E18-4038-9A3F-1E87D63D64AC}" type="parTrans" cxnId="{F1069B6D-1447-4D19-B07F-34333E8C7416}">
      <dgm:prSet/>
      <dgm:spPr/>
      <dgm:t>
        <a:bodyPr/>
        <a:lstStyle/>
        <a:p>
          <a:endParaRPr lang="en-US" sz="2500"/>
        </a:p>
      </dgm:t>
    </dgm:pt>
    <dgm:pt modelId="{90FF195A-D667-45A7-9AD9-0F5F94DC6112}">
      <dgm:prSet phldrT="[Text]" custT="1"/>
      <dgm:spPr/>
      <dgm:t>
        <a:bodyPr/>
        <a:lstStyle/>
        <a:p>
          <a:r>
            <a:rPr lang="en-US" sz="2400" b="1" dirty="0"/>
            <a:t>Standardized documentation</a:t>
          </a:r>
        </a:p>
      </dgm:t>
    </dgm:pt>
    <dgm:pt modelId="{42B2F9AD-6087-4503-A53A-2FF4197F4B67}" type="parTrans" cxnId="{B4BD3FC6-0254-406E-A400-89D6F8D74CAE}">
      <dgm:prSet/>
      <dgm:spPr/>
      <dgm:t>
        <a:bodyPr/>
        <a:lstStyle/>
        <a:p>
          <a:endParaRPr lang="en-US" sz="2500"/>
        </a:p>
      </dgm:t>
    </dgm:pt>
    <dgm:pt modelId="{BA19831A-08B3-4A95-BCCF-7BEC07C3A9E0}" type="sibTrans" cxnId="{B4BD3FC6-0254-406E-A400-89D6F8D74CAE}">
      <dgm:prSet/>
      <dgm:spPr/>
      <dgm:t>
        <a:bodyPr/>
        <a:lstStyle/>
        <a:p>
          <a:endParaRPr lang="en-US" sz="2500"/>
        </a:p>
      </dgm:t>
    </dgm:pt>
    <dgm:pt modelId="{389BF06B-85D6-41C1-A2F9-FC4E9B7C76C1}">
      <dgm:prSet phldrT="[Text]" custT="1"/>
      <dgm:spPr/>
      <dgm:t>
        <a:bodyPr/>
        <a:lstStyle/>
        <a:p>
          <a:endParaRPr lang="en-US" sz="2500" b="1" dirty="0"/>
        </a:p>
      </dgm:t>
    </dgm:pt>
    <dgm:pt modelId="{451D3C8E-B321-41CC-A738-E263FBE208A1}" type="parTrans" cxnId="{4663934C-3A6D-4533-970D-BD8502A30E46}">
      <dgm:prSet/>
      <dgm:spPr/>
      <dgm:t>
        <a:bodyPr/>
        <a:lstStyle/>
        <a:p>
          <a:endParaRPr lang="en-US" sz="2500"/>
        </a:p>
      </dgm:t>
    </dgm:pt>
    <dgm:pt modelId="{2FB330E9-B2F0-4935-9520-5A29C5503BE7}" type="sibTrans" cxnId="{4663934C-3A6D-4533-970D-BD8502A30E46}">
      <dgm:prSet/>
      <dgm:spPr/>
      <dgm:t>
        <a:bodyPr/>
        <a:lstStyle/>
        <a:p>
          <a:endParaRPr lang="en-US" sz="2500"/>
        </a:p>
      </dgm:t>
    </dgm:pt>
    <dgm:pt modelId="{7F4761BB-0F34-4FAA-92E9-098FAD07C479}">
      <dgm:prSet phldrT="[Text]" custT="1"/>
      <dgm:spPr/>
      <dgm:t>
        <a:bodyPr/>
        <a:lstStyle/>
        <a:p>
          <a:r>
            <a:rPr lang="en-US" sz="2400" b="1" dirty="0"/>
            <a:t>Postpartum care and referrals</a:t>
          </a:r>
        </a:p>
      </dgm:t>
    </dgm:pt>
    <dgm:pt modelId="{5CFEE999-6E1D-42F1-A454-20B10DA95F2C}" type="parTrans" cxnId="{89D7499E-C388-4B72-A1F8-35DCC98F5410}">
      <dgm:prSet/>
      <dgm:spPr/>
      <dgm:t>
        <a:bodyPr/>
        <a:lstStyle/>
        <a:p>
          <a:endParaRPr lang="en-US" sz="2500"/>
        </a:p>
      </dgm:t>
    </dgm:pt>
    <dgm:pt modelId="{62AC01DC-C0CF-45AF-83D0-D38B088C266B}" type="sibTrans" cxnId="{89D7499E-C388-4B72-A1F8-35DCC98F5410}">
      <dgm:prSet/>
      <dgm:spPr/>
      <dgm:t>
        <a:bodyPr/>
        <a:lstStyle/>
        <a:p>
          <a:endParaRPr lang="en-US" sz="2500"/>
        </a:p>
      </dgm:t>
    </dgm:pt>
    <dgm:pt modelId="{6843CDE5-B1C0-4BF9-914D-D269AEFE611E}">
      <dgm:prSet phldrT="[Text]" custT="1"/>
      <dgm:spPr/>
      <dgm:t>
        <a:bodyPr/>
        <a:lstStyle/>
        <a:p>
          <a:r>
            <a:rPr lang="en-US" sz="2400" b="1" dirty="0"/>
            <a:t>Policies and guidelines to support PACC</a:t>
          </a:r>
        </a:p>
      </dgm:t>
    </dgm:pt>
    <dgm:pt modelId="{D3A82FEB-95B8-45C6-B1BA-266C9DA4A3C6}" type="parTrans" cxnId="{93EF9AA4-C885-41C8-A3C8-022A97FA57C5}">
      <dgm:prSet/>
      <dgm:spPr/>
      <dgm:t>
        <a:bodyPr/>
        <a:lstStyle/>
        <a:p>
          <a:endParaRPr lang="en-US" sz="2500"/>
        </a:p>
      </dgm:t>
    </dgm:pt>
    <dgm:pt modelId="{45527484-C566-47B7-88BA-9A91E4152DF0}" type="sibTrans" cxnId="{93EF9AA4-C885-41C8-A3C8-022A97FA57C5}">
      <dgm:prSet/>
      <dgm:spPr/>
      <dgm:t>
        <a:bodyPr/>
        <a:lstStyle/>
        <a:p>
          <a:endParaRPr lang="en-US" sz="2500"/>
        </a:p>
      </dgm:t>
    </dgm:pt>
    <dgm:pt modelId="{72737029-57AF-4E63-818F-A6239668916A}" type="pres">
      <dgm:prSet presAssocID="{6967E5C3-DF40-4D47-BAD7-DCB0FC6C1F47}" presName="linear" presStyleCnt="0">
        <dgm:presLayoutVars>
          <dgm:dir/>
          <dgm:animLvl val="lvl"/>
          <dgm:resizeHandles val="exact"/>
        </dgm:presLayoutVars>
      </dgm:prSet>
      <dgm:spPr/>
    </dgm:pt>
    <dgm:pt modelId="{C4520DFD-DCAC-4978-B132-07521AE06231}" type="pres">
      <dgm:prSet presAssocID="{4EC5FBB1-319B-400C-8E15-1369A943813F}" presName="parentLin" presStyleCnt="0"/>
      <dgm:spPr/>
    </dgm:pt>
    <dgm:pt modelId="{302D89A7-AC08-4374-9F2D-7348A57D253B}" type="pres">
      <dgm:prSet presAssocID="{4EC5FBB1-319B-400C-8E15-1369A943813F}" presName="parentLeftMargin" presStyleLbl="node1" presStyleIdx="0" presStyleCnt="2"/>
      <dgm:spPr/>
    </dgm:pt>
    <dgm:pt modelId="{D022E915-19F0-48C8-A82C-81D1C7BCCBC2}" type="pres">
      <dgm:prSet presAssocID="{4EC5FBB1-319B-400C-8E15-1369A943813F}" presName="parentText" presStyleLbl="node1" presStyleIdx="0" presStyleCnt="2" custScaleY="298497">
        <dgm:presLayoutVars>
          <dgm:chMax val="0"/>
          <dgm:bulletEnabled val="1"/>
        </dgm:presLayoutVars>
      </dgm:prSet>
      <dgm:spPr/>
    </dgm:pt>
    <dgm:pt modelId="{BD5F7542-2498-43EF-AADA-1ADD24FC3DA9}" type="pres">
      <dgm:prSet presAssocID="{4EC5FBB1-319B-400C-8E15-1369A943813F}" presName="negativeSpace" presStyleCnt="0"/>
      <dgm:spPr/>
    </dgm:pt>
    <dgm:pt modelId="{44FC98BC-59DA-4843-AF78-14DD83D476A2}" type="pres">
      <dgm:prSet presAssocID="{4EC5FBB1-319B-400C-8E15-1369A943813F}" presName="childText" presStyleLbl="conFgAcc1" presStyleIdx="0" presStyleCnt="2">
        <dgm:presLayoutVars>
          <dgm:bulletEnabled val="1"/>
        </dgm:presLayoutVars>
      </dgm:prSet>
      <dgm:spPr/>
    </dgm:pt>
    <dgm:pt modelId="{272C1D20-41DA-4F36-A863-3E1A05B5C11A}" type="pres">
      <dgm:prSet presAssocID="{690B8C7A-0A08-4928-B372-A0E517649EBD}" presName="spaceBetweenRectangles" presStyleCnt="0"/>
      <dgm:spPr/>
    </dgm:pt>
    <dgm:pt modelId="{9DC0A76B-3162-42FC-89DE-CF704590E2CF}" type="pres">
      <dgm:prSet presAssocID="{A67A1A89-5F82-41BC-AF15-647A15D98C29}" presName="parentLin" presStyleCnt="0"/>
      <dgm:spPr/>
    </dgm:pt>
    <dgm:pt modelId="{4A9393B8-020B-4214-BAEA-98C14D5E67FB}" type="pres">
      <dgm:prSet presAssocID="{A67A1A89-5F82-41BC-AF15-647A15D98C29}" presName="parentLeftMargin" presStyleLbl="node1" presStyleIdx="0" presStyleCnt="2"/>
      <dgm:spPr/>
    </dgm:pt>
    <dgm:pt modelId="{DE181B8E-1D76-4BD9-9978-F769A322B9B4}" type="pres">
      <dgm:prSet presAssocID="{A67A1A89-5F82-41BC-AF15-647A15D98C29}" presName="parentText" presStyleLbl="node1" presStyleIdx="1" presStyleCnt="2" custScaleY="274133">
        <dgm:presLayoutVars>
          <dgm:chMax val="0"/>
          <dgm:bulletEnabled val="1"/>
        </dgm:presLayoutVars>
      </dgm:prSet>
      <dgm:spPr/>
    </dgm:pt>
    <dgm:pt modelId="{B9F991AC-5E02-4A52-B386-2AA533442052}" type="pres">
      <dgm:prSet presAssocID="{A67A1A89-5F82-41BC-AF15-647A15D98C29}" presName="negativeSpace" presStyleCnt="0"/>
      <dgm:spPr/>
    </dgm:pt>
    <dgm:pt modelId="{ADD59CC2-C211-4E0F-9FCA-4B6D2487C895}" type="pres">
      <dgm:prSet presAssocID="{A67A1A89-5F82-41BC-AF15-647A15D98C2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0C7C404-AC58-4E3B-81B2-9C00E73526C5}" srcId="{6967E5C3-DF40-4D47-BAD7-DCB0FC6C1F47}" destId="{4EC5FBB1-319B-400C-8E15-1369A943813F}" srcOrd="0" destOrd="0" parTransId="{FD307B7B-F271-421B-A0D0-6870BDD5A788}" sibTransId="{690B8C7A-0A08-4928-B372-A0E517649EBD}"/>
    <dgm:cxn modelId="{11C45615-947F-40A4-8D72-C5F12D36D732}" srcId="{6967E5C3-DF40-4D47-BAD7-DCB0FC6C1F47}" destId="{A67A1A89-5F82-41BC-AF15-647A15D98C29}" srcOrd="1" destOrd="0" parTransId="{C4DD8DD6-F594-4FCD-AAB2-3064DCBFFA9C}" sibTransId="{803CF448-D04B-4052-9F94-734EBC4DE322}"/>
    <dgm:cxn modelId="{17B9131B-088E-4124-9D66-A2F8A0D9B476}" srcId="{75F07F21-ED4B-4F24-A18A-1C058332E9D7}" destId="{D08F0DA8-A34A-4A2E-9DB2-54C2C2682233}" srcOrd="0" destOrd="0" parTransId="{33BCA298-8D66-40D5-A0A9-6B39D43C45F5}" sibTransId="{B571B160-7A4A-4202-8D6E-7BB0AD704EBB}"/>
    <dgm:cxn modelId="{E94CEC1F-9012-4550-B409-05A07ADED383}" type="presOf" srcId="{CFD07A98-AD49-4D2E-B24B-60E617AF34D6}" destId="{44FC98BC-59DA-4843-AF78-14DD83D476A2}" srcOrd="0" destOrd="0" presId="urn:microsoft.com/office/officeart/2005/8/layout/list1"/>
    <dgm:cxn modelId="{49863522-9F27-4F47-ABFA-5B3255EAE4F7}" type="presOf" srcId="{4EC5FBB1-319B-400C-8E15-1369A943813F}" destId="{D022E915-19F0-48C8-A82C-81D1C7BCCBC2}" srcOrd="1" destOrd="0" presId="urn:microsoft.com/office/officeart/2005/8/layout/list1"/>
    <dgm:cxn modelId="{4663934C-3A6D-4533-970D-BD8502A30E46}" srcId="{CFD07A98-AD49-4D2E-B24B-60E617AF34D6}" destId="{389BF06B-85D6-41C1-A2F9-FC4E9B7C76C1}" srcOrd="2" destOrd="0" parTransId="{451D3C8E-B321-41CC-A738-E263FBE208A1}" sibTransId="{2FB330E9-B2F0-4935-9520-5A29C5503BE7}"/>
    <dgm:cxn modelId="{18B4984C-57DE-4CE3-9EF4-CFA0FE0E8A42}" type="presOf" srcId="{33CB08E0-58BB-4FA6-AD67-12521A7B07B9}" destId="{44FC98BC-59DA-4843-AF78-14DD83D476A2}" srcOrd="0" destOrd="1" presId="urn:microsoft.com/office/officeart/2005/8/layout/list1"/>
    <dgm:cxn modelId="{F1069B6D-1447-4D19-B07F-34333E8C7416}" srcId="{CFD07A98-AD49-4D2E-B24B-60E617AF34D6}" destId="{33CB08E0-58BB-4FA6-AD67-12521A7B07B9}" srcOrd="0" destOrd="0" parTransId="{C36FE1C5-7E18-4038-9A3F-1E87D63D64AC}" sibTransId="{4A778A4D-F675-4B2A-97F9-97F4AA439911}"/>
    <dgm:cxn modelId="{242B214F-89FB-44BE-8DF0-0EB8E04B2BF4}" type="presOf" srcId="{4EC5FBB1-319B-400C-8E15-1369A943813F}" destId="{302D89A7-AC08-4374-9F2D-7348A57D253B}" srcOrd="0" destOrd="0" presId="urn:microsoft.com/office/officeart/2005/8/layout/list1"/>
    <dgm:cxn modelId="{F6071276-57C3-4B69-A8E5-4ED1B1019CE9}" type="presOf" srcId="{A67A1A89-5F82-41BC-AF15-647A15D98C29}" destId="{4A9393B8-020B-4214-BAEA-98C14D5E67FB}" srcOrd="0" destOrd="0" presId="urn:microsoft.com/office/officeart/2005/8/layout/list1"/>
    <dgm:cxn modelId="{605D9856-0272-4E40-AFBB-2F68CF99CAC2}" type="presOf" srcId="{6967E5C3-DF40-4D47-BAD7-DCB0FC6C1F47}" destId="{72737029-57AF-4E63-818F-A6239668916A}" srcOrd="0" destOrd="0" presId="urn:microsoft.com/office/officeart/2005/8/layout/list1"/>
    <dgm:cxn modelId="{9E2A127E-A9F0-4A03-BAA9-35DAE6CB9CC9}" type="presOf" srcId="{7F4761BB-0F34-4FAA-92E9-098FAD07C479}" destId="{44FC98BC-59DA-4843-AF78-14DD83D476A2}" srcOrd="0" destOrd="2" presId="urn:microsoft.com/office/officeart/2005/8/layout/list1"/>
    <dgm:cxn modelId="{08F21E85-8C7A-4768-975C-97D249246E7A}" srcId="{4EC5FBB1-319B-400C-8E15-1369A943813F}" destId="{CFD07A98-AD49-4D2E-B24B-60E617AF34D6}" srcOrd="0" destOrd="0" parTransId="{199B68DF-AF86-47EB-A50D-94840F925CDD}" sibTransId="{34908D1B-E056-43F9-A4B2-B333584B381A}"/>
    <dgm:cxn modelId="{F7119A8D-CE79-4E36-A6E7-A243C1922FCE}" type="presOf" srcId="{389BF06B-85D6-41C1-A2F9-FC4E9B7C76C1}" destId="{44FC98BC-59DA-4843-AF78-14DD83D476A2}" srcOrd="0" destOrd="3" presId="urn:microsoft.com/office/officeart/2005/8/layout/list1"/>
    <dgm:cxn modelId="{B2DA6691-78BC-4748-8F9A-D17DB6FCA981}" type="presOf" srcId="{90FF195A-D667-45A7-9AD9-0F5F94DC6112}" destId="{ADD59CC2-C211-4E0F-9FCA-4B6D2487C895}" srcOrd="0" destOrd="2" presId="urn:microsoft.com/office/officeart/2005/8/layout/list1"/>
    <dgm:cxn modelId="{84149991-D613-4CCF-902E-BC1F3C56734D}" srcId="{A67A1A89-5F82-41BC-AF15-647A15D98C29}" destId="{75F07F21-ED4B-4F24-A18A-1C058332E9D7}" srcOrd="0" destOrd="0" parTransId="{0D1B6B85-72F1-4BB8-AF12-F8A1C1AECE4F}" sibTransId="{3D4A3BE1-096A-47B8-BD6A-44AFC94E58B7}"/>
    <dgm:cxn modelId="{89D7499E-C388-4B72-A1F8-35DCC98F5410}" srcId="{CFD07A98-AD49-4D2E-B24B-60E617AF34D6}" destId="{7F4761BB-0F34-4FAA-92E9-098FAD07C479}" srcOrd="1" destOrd="0" parTransId="{5CFEE999-6E1D-42F1-A454-20B10DA95F2C}" sibTransId="{62AC01DC-C0CF-45AF-83D0-D38B088C266B}"/>
    <dgm:cxn modelId="{93EF9AA4-C885-41C8-A3C8-022A97FA57C5}" srcId="{75F07F21-ED4B-4F24-A18A-1C058332E9D7}" destId="{6843CDE5-B1C0-4BF9-914D-D269AEFE611E}" srcOrd="2" destOrd="0" parTransId="{D3A82FEB-95B8-45C6-B1BA-266C9DA4A3C6}" sibTransId="{45527484-C566-47B7-88BA-9A91E4152DF0}"/>
    <dgm:cxn modelId="{89FA39A8-A168-429B-A88C-7070B9EA502A}" type="presOf" srcId="{6843CDE5-B1C0-4BF9-914D-D269AEFE611E}" destId="{ADD59CC2-C211-4E0F-9FCA-4B6D2487C895}" srcOrd="0" destOrd="3" presId="urn:microsoft.com/office/officeart/2005/8/layout/list1"/>
    <dgm:cxn modelId="{3F9087BE-2088-4A08-9BC0-7AF37C09AC31}" type="presOf" srcId="{75F07F21-ED4B-4F24-A18A-1C058332E9D7}" destId="{ADD59CC2-C211-4E0F-9FCA-4B6D2487C895}" srcOrd="0" destOrd="0" presId="urn:microsoft.com/office/officeart/2005/8/layout/list1"/>
    <dgm:cxn modelId="{B4BD3FC6-0254-406E-A400-89D6F8D74CAE}" srcId="{75F07F21-ED4B-4F24-A18A-1C058332E9D7}" destId="{90FF195A-D667-45A7-9AD9-0F5F94DC6112}" srcOrd="1" destOrd="0" parTransId="{42B2F9AD-6087-4503-A53A-2FF4197F4B67}" sibTransId="{BA19831A-08B3-4A95-BCCF-7BEC07C3A9E0}"/>
    <dgm:cxn modelId="{1BA129EA-58AE-47E6-A0F8-F7639A73A2F5}" type="presOf" srcId="{A67A1A89-5F82-41BC-AF15-647A15D98C29}" destId="{DE181B8E-1D76-4BD9-9978-F769A322B9B4}" srcOrd="1" destOrd="0" presId="urn:microsoft.com/office/officeart/2005/8/layout/list1"/>
    <dgm:cxn modelId="{61FA4FF5-FC74-4FE9-B6E9-D7B2CAE4E8A4}" type="presOf" srcId="{D08F0DA8-A34A-4A2E-9DB2-54C2C2682233}" destId="{ADD59CC2-C211-4E0F-9FCA-4B6D2487C895}" srcOrd="0" destOrd="1" presId="urn:microsoft.com/office/officeart/2005/8/layout/list1"/>
    <dgm:cxn modelId="{C950FC05-757F-4A77-A7DF-32E47E9707D9}" type="presParOf" srcId="{72737029-57AF-4E63-818F-A6239668916A}" destId="{C4520DFD-DCAC-4978-B132-07521AE06231}" srcOrd="0" destOrd="0" presId="urn:microsoft.com/office/officeart/2005/8/layout/list1"/>
    <dgm:cxn modelId="{46AF7ED0-6048-4818-9B58-D99CC931C63C}" type="presParOf" srcId="{C4520DFD-DCAC-4978-B132-07521AE06231}" destId="{302D89A7-AC08-4374-9F2D-7348A57D253B}" srcOrd="0" destOrd="0" presId="urn:microsoft.com/office/officeart/2005/8/layout/list1"/>
    <dgm:cxn modelId="{B6EE283B-576E-4EE6-8EC1-06E027043CFC}" type="presParOf" srcId="{C4520DFD-DCAC-4978-B132-07521AE06231}" destId="{D022E915-19F0-48C8-A82C-81D1C7BCCBC2}" srcOrd="1" destOrd="0" presId="urn:microsoft.com/office/officeart/2005/8/layout/list1"/>
    <dgm:cxn modelId="{2C9C96A3-B585-45D6-AD6E-E7666B76A67C}" type="presParOf" srcId="{72737029-57AF-4E63-818F-A6239668916A}" destId="{BD5F7542-2498-43EF-AADA-1ADD24FC3DA9}" srcOrd="1" destOrd="0" presId="urn:microsoft.com/office/officeart/2005/8/layout/list1"/>
    <dgm:cxn modelId="{3F147C38-EC0E-4968-B8E5-C7A8533A8FDD}" type="presParOf" srcId="{72737029-57AF-4E63-818F-A6239668916A}" destId="{44FC98BC-59DA-4843-AF78-14DD83D476A2}" srcOrd="2" destOrd="0" presId="urn:microsoft.com/office/officeart/2005/8/layout/list1"/>
    <dgm:cxn modelId="{067C4DF7-3B81-4EC8-B37C-828EAFA2A233}" type="presParOf" srcId="{72737029-57AF-4E63-818F-A6239668916A}" destId="{272C1D20-41DA-4F36-A863-3E1A05B5C11A}" srcOrd="3" destOrd="0" presId="urn:microsoft.com/office/officeart/2005/8/layout/list1"/>
    <dgm:cxn modelId="{F2F4D614-B513-434B-86AA-929456C08520}" type="presParOf" srcId="{72737029-57AF-4E63-818F-A6239668916A}" destId="{9DC0A76B-3162-42FC-89DE-CF704590E2CF}" srcOrd="4" destOrd="0" presId="urn:microsoft.com/office/officeart/2005/8/layout/list1"/>
    <dgm:cxn modelId="{C5742345-4143-4F86-AD61-078E091B1BCF}" type="presParOf" srcId="{9DC0A76B-3162-42FC-89DE-CF704590E2CF}" destId="{4A9393B8-020B-4214-BAEA-98C14D5E67FB}" srcOrd="0" destOrd="0" presId="urn:microsoft.com/office/officeart/2005/8/layout/list1"/>
    <dgm:cxn modelId="{3E469424-5E06-4184-8B6B-231EF976C904}" type="presParOf" srcId="{9DC0A76B-3162-42FC-89DE-CF704590E2CF}" destId="{DE181B8E-1D76-4BD9-9978-F769A322B9B4}" srcOrd="1" destOrd="0" presId="urn:microsoft.com/office/officeart/2005/8/layout/list1"/>
    <dgm:cxn modelId="{CEC7453E-F6C8-4091-921A-EC1058C4B868}" type="presParOf" srcId="{72737029-57AF-4E63-818F-A6239668916A}" destId="{B9F991AC-5E02-4A52-B386-2AA533442052}" srcOrd="5" destOrd="0" presId="urn:microsoft.com/office/officeart/2005/8/layout/list1"/>
    <dgm:cxn modelId="{764BC618-327B-41AD-B105-0F8036B28F2E}" type="presParOf" srcId="{72737029-57AF-4E63-818F-A6239668916A}" destId="{ADD59CC2-C211-4E0F-9FCA-4B6D2487C89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C4F2F7-4E7F-4BA2-A1F7-414F2DF9B9D0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8CAAA705-2173-4A62-A825-F7FB2F42A58E}">
      <dgm:prSet phldrT="[Text]" custT="1"/>
      <dgm:spPr/>
      <dgm:t>
        <a:bodyPr/>
        <a:lstStyle/>
        <a:p>
          <a:r>
            <a:rPr lang="en-US" sz="2400" dirty="0"/>
            <a:t>Coaching Call</a:t>
          </a:r>
        </a:p>
      </dgm:t>
    </dgm:pt>
    <dgm:pt modelId="{59E16EE2-47A3-4EA5-9293-3CD0BF644A4C}" type="parTrans" cxnId="{CDC2E269-028E-41E7-A265-4656A47FB543}">
      <dgm:prSet/>
      <dgm:spPr/>
      <dgm:t>
        <a:bodyPr/>
        <a:lstStyle/>
        <a:p>
          <a:endParaRPr lang="en-US" sz="2400"/>
        </a:p>
      </dgm:t>
    </dgm:pt>
    <dgm:pt modelId="{DE048F7A-7853-486E-ABE0-ADA6EF51F3FA}" type="sibTrans" cxnId="{CDC2E269-028E-41E7-A265-4656A47FB543}">
      <dgm:prSet/>
      <dgm:spPr/>
      <dgm:t>
        <a:bodyPr/>
        <a:lstStyle/>
        <a:p>
          <a:endParaRPr lang="en-US" sz="2400"/>
        </a:p>
      </dgm:t>
    </dgm:pt>
    <dgm:pt modelId="{3CBDC71A-7F3D-482C-8A56-62FB3277C039}">
      <dgm:prSet phldrT="[Text]" custT="1"/>
      <dgm:spPr/>
      <dgm:t>
        <a:bodyPr/>
        <a:lstStyle/>
        <a:p>
          <a:r>
            <a:rPr lang="en-US" sz="2400" dirty="0"/>
            <a:t>Submit Data</a:t>
          </a:r>
        </a:p>
      </dgm:t>
    </dgm:pt>
    <dgm:pt modelId="{E7DDDCD4-9C94-41C6-9BBC-3D0F474AC4ED}" type="parTrans" cxnId="{9640743F-6BAA-4A17-8DBB-B14F56C4CB26}">
      <dgm:prSet/>
      <dgm:spPr/>
      <dgm:t>
        <a:bodyPr/>
        <a:lstStyle/>
        <a:p>
          <a:endParaRPr lang="en-US" sz="2400"/>
        </a:p>
      </dgm:t>
    </dgm:pt>
    <dgm:pt modelId="{A2992D5F-DDD4-4BBB-B1DB-6F2B2A9C66CD}" type="sibTrans" cxnId="{9640743F-6BAA-4A17-8DBB-B14F56C4CB26}">
      <dgm:prSet/>
      <dgm:spPr/>
      <dgm:t>
        <a:bodyPr/>
        <a:lstStyle/>
        <a:p>
          <a:endParaRPr lang="en-US" sz="2400"/>
        </a:p>
      </dgm:t>
    </dgm:pt>
    <dgm:pt modelId="{720CA796-921C-40E0-990F-348EDEEC32DC}">
      <dgm:prSet phldrT="[Text]" custT="1"/>
      <dgm:spPr/>
      <dgm:t>
        <a:bodyPr/>
        <a:lstStyle/>
        <a:p>
          <a:r>
            <a:rPr lang="en-US" sz="2400" dirty="0"/>
            <a:t>Review Data Report</a:t>
          </a:r>
        </a:p>
      </dgm:t>
    </dgm:pt>
    <dgm:pt modelId="{5E251108-E49F-4EDC-B756-2376F4BF903F}" type="parTrans" cxnId="{9992EC17-3745-44B2-BF54-3D6BC4B8DFB1}">
      <dgm:prSet/>
      <dgm:spPr/>
      <dgm:t>
        <a:bodyPr/>
        <a:lstStyle/>
        <a:p>
          <a:endParaRPr lang="en-US" sz="2400"/>
        </a:p>
      </dgm:t>
    </dgm:pt>
    <dgm:pt modelId="{79135983-39BD-49F9-B008-CB5043E7AFC6}" type="sibTrans" cxnId="{9992EC17-3745-44B2-BF54-3D6BC4B8DFB1}">
      <dgm:prSet/>
      <dgm:spPr/>
      <dgm:t>
        <a:bodyPr/>
        <a:lstStyle/>
        <a:p>
          <a:endParaRPr lang="en-US" sz="2400"/>
        </a:p>
      </dgm:t>
    </dgm:pt>
    <dgm:pt modelId="{BB95FDB6-3B7A-41FB-A221-F05E792F594C}">
      <dgm:prSet phldrT="[Text]" custT="1"/>
      <dgm:spPr/>
      <dgm:t>
        <a:bodyPr/>
        <a:lstStyle/>
        <a:p>
          <a:r>
            <a:rPr lang="en-US" sz="2400" dirty="0"/>
            <a:t>Discuss and Disseminate Data Report</a:t>
          </a:r>
        </a:p>
      </dgm:t>
    </dgm:pt>
    <dgm:pt modelId="{7437E292-1E6A-4C89-96F2-49657BA8B3AC}" type="parTrans" cxnId="{D145A9F6-43A0-4702-8B29-AC8C8D03B6B7}">
      <dgm:prSet/>
      <dgm:spPr/>
      <dgm:t>
        <a:bodyPr/>
        <a:lstStyle/>
        <a:p>
          <a:endParaRPr lang="en-US" sz="2400"/>
        </a:p>
      </dgm:t>
    </dgm:pt>
    <dgm:pt modelId="{1BCEDD5D-CBAA-4359-9FB5-6E3B9BF0E617}" type="sibTrans" cxnId="{D145A9F6-43A0-4702-8B29-AC8C8D03B6B7}">
      <dgm:prSet/>
      <dgm:spPr/>
      <dgm:t>
        <a:bodyPr/>
        <a:lstStyle/>
        <a:p>
          <a:endParaRPr lang="en-US" sz="2400"/>
        </a:p>
      </dgm:t>
    </dgm:pt>
    <dgm:pt modelId="{70EC3C20-23F1-4E6C-809B-5C77F7705F98}">
      <dgm:prSet phldrT="[Text]" custT="1"/>
      <dgm:spPr/>
      <dgm:t>
        <a:bodyPr/>
        <a:lstStyle/>
        <a:p>
          <a:r>
            <a:rPr lang="en-US" sz="2400" dirty="0"/>
            <a:t>Identify opportunities *PDSA*</a:t>
          </a:r>
        </a:p>
      </dgm:t>
    </dgm:pt>
    <dgm:pt modelId="{A2581303-654C-49D5-830D-0BA84A44D73B}" type="parTrans" cxnId="{10E31C75-D446-4E11-8BC4-30ED269CB235}">
      <dgm:prSet/>
      <dgm:spPr/>
      <dgm:t>
        <a:bodyPr/>
        <a:lstStyle/>
        <a:p>
          <a:endParaRPr lang="en-US" sz="2400"/>
        </a:p>
      </dgm:t>
    </dgm:pt>
    <dgm:pt modelId="{0995B8C0-6375-4A1E-9756-4255080E5211}" type="sibTrans" cxnId="{10E31C75-D446-4E11-8BC4-30ED269CB235}">
      <dgm:prSet/>
      <dgm:spPr/>
      <dgm:t>
        <a:bodyPr/>
        <a:lstStyle/>
        <a:p>
          <a:endParaRPr lang="en-US" sz="2400"/>
        </a:p>
      </dgm:t>
    </dgm:pt>
    <dgm:pt modelId="{E8400A3A-7127-4110-B424-E68DEBCEB467}" type="pres">
      <dgm:prSet presAssocID="{F4C4F2F7-4E7F-4BA2-A1F7-414F2DF9B9D0}" presName="compositeShape" presStyleCnt="0">
        <dgm:presLayoutVars>
          <dgm:chMax val="7"/>
          <dgm:dir/>
          <dgm:resizeHandles val="exact"/>
        </dgm:presLayoutVars>
      </dgm:prSet>
      <dgm:spPr/>
    </dgm:pt>
    <dgm:pt modelId="{C1DBEB15-6948-4DCC-94B3-DFA73AFCEF68}" type="pres">
      <dgm:prSet presAssocID="{F4C4F2F7-4E7F-4BA2-A1F7-414F2DF9B9D0}" presName="wedge1" presStyleLbl="node1" presStyleIdx="0" presStyleCnt="5"/>
      <dgm:spPr/>
    </dgm:pt>
    <dgm:pt modelId="{556CBD3F-C44D-4DEB-8065-29414AF1832E}" type="pres">
      <dgm:prSet presAssocID="{F4C4F2F7-4E7F-4BA2-A1F7-414F2DF9B9D0}" presName="dummy1a" presStyleCnt="0"/>
      <dgm:spPr/>
    </dgm:pt>
    <dgm:pt modelId="{766A394D-8358-474B-B684-7F1F71259E34}" type="pres">
      <dgm:prSet presAssocID="{F4C4F2F7-4E7F-4BA2-A1F7-414F2DF9B9D0}" presName="dummy1b" presStyleCnt="0"/>
      <dgm:spPr/>
    </dgm:pt>
    <dgm:pt modelId="{8883B05B-2088-4C90-9C25-1AED89818AC7}" type="pres">
      <dgm:prSet presAssocID="{F4C4F2F7-4E7F-4BA2-A1F7-414F2DF9B9D0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D821E888-03F5-41CB-B8DF-C1F603EA1028}" type="pres">
      <dgm:prSet presAssocID="{F4C4F2F7-4E7F-4BA2-A1F7-414F2DF9B9D0}" presName="wedge2" presStyleLbl="node1" presStyleIdx="1" presStyleCnt="5"/>
      <dgm:spPr/>
    </dgm:pt>
    <dgm:pt modelId="{9C68AE18-D6BC-4F87-8CD1-79F1A08822EF}" type="pres">
      <dgm:prSet presAssocID="{F4C4F2F7-4E7F-4BA2-A1F7-414F2DF9B9D0}" presName="dummy2a" presStyleCnt="0"/>
      <dgm:spPr/>
    </dgm:pt>
    <dgm:pt modelId="{D9A322DF-B617-41D5-861B-151669DD0046}" type="pres">
      <dgm:prSet presAssocID="{F4C4F2F7-4E7F-4BA2-A1F7-414F2DF9B9D0}" presName="dummy2b" presStyleCnt="0"/>
      <dgm:spPr/>
    </dgm:pt>
    <dgm:pt modelId="{D6362454-C401-4777-8E57-B659D6472E56}" type="pres">
      <dgm:prSet presAssocID="{F4C4F2F7-4E7F-4BA2-A1F7-414F2DF9B9D0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B5CB904-DE34-42BA-AEF2-ABEC2AE27156}" type="pres">
      <dgm:prSet presAssocID="{F4C4F2F7-4E7F-4BA2-A1F7-414F2DF9B9D0}" presName="wedge3" presStyleLbl="node1" presStyleIdx="2" presStyleCnt="5"/>
      <dgm:spPr/>
    </dgm:pt>
    <dgm:pt modelId="{60FB9CB1-9353-433F-803C-D49C68DF787C}" type="pres">
      <dgm:prSet presAssocID="{F4C4F2F7-4E7F-4BA2-A1F7-414F2DF9B9D0}" presName="dummy3a" presStyleCnt="0"/>
      <dgm:spPr/>
    </dgm:pt>
    <dgm:pt modelId="{92914A5B-BF91-448C-9161-5D4933607B99}" type="pres">
      <dgm:prSet presAssocID="{F4C4F2F7-4E7F-4BA2-A1F7-414F2DF9B9D0}" presName="dummy3b" presStyleCnt="0"/>
      <dgm:spPr/>
    </dgm:pt>
    <dgm:pt modelId="{F7991F4B-50DC-4766-8AD3-68641E04E614}" type="pres">
      <dgm:prSet presAssocID="{F4C4F2F7-4E7F-4BA2-A1F7-414F2DF9B9D0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BD78531-EE7B-45F2-A0B9-8A15B77F6F3F}" type="pres">
      <dgm:prSet presAssocID="{F4C4F2F7-4E7F-4BA2-A1F7-414F2DF9B9D0}" presName="wedge4" presStyleLbl="node1" presStyleIdx="3" presStyleCnt="5"/>
      <dgm:spPr/>
    </dgm:pt>
    <dgm:pt modelId="{EB91BDDD-5FFB-4904-A261-6F61382948F0}" type="pres">
      <dgm:prSet presAssocID="{F4C4F2F7-4E7F-4BA2-A1F7-414F2DF9B9D0}" presName="dummy4a" presStyleCnt="0"/>
      <dgm:spPr/>
    </dgm:pt>
    <dgm:pt modelId="{49282FCB-3049-48B6-9FEB-0D9B004B7513}" type="pres">
      <dgm:prSet presAssocID="{F4C4F2F7-4E7F-4BA2-A1F7-414F2DF9B9D0}" presName="dummy4b" presStyleCnt="0"/>
      <dgm:spPr/>
    </dgm:pt>
    <dgm:pt modelId="{F851FB02-6C1F-47A8-ABAD-0562E51500BE}" type="pres">
      <dgm:prSet presAssocID="{F4C4F2F7-4E7F-4BA2-A1F7-414F2DF9B9D0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8EA5D3D-7900-464B-815B-ED95B63A4533}" type="pres">
      <dgm:prSet presAssocID="{F4C4F2F7-4E7F-4BA2-A1F7-414F2DF9B9D0}" presName="wedge5" presStyleLbl="node1" presStyleIdx="4" presStyleCnt="5"/>
      <dgm:spPr/>
    </dgm:pt>
    <dgm:pt modelId="{7FFAD8F3-DD88-4071-85F5-208B5C646C4C}" type="pres">
      <dgm:prSet presAssocID="{F4C4F2F7-4E7F-4BA2-A1F7-414F2DF9B9D0}" presName="dummy5a" presStyleCnt="0"/>
      <dgm:spPr/>
    </dgm:pt>
    <dgm:pt modelId="{E123CF34-C371-4FE5-9AE5-FE8F44165445}" type="pres">
      <dgm:prSet presAssocID="{F4C4F2F7-4E7F-4BA2-A1F7-414F2DF9B9D0}" presName="dummy5b" presStyleCnt="0"/>
      <dgm:spPr/>
    </dgm:pt>
    <dgm:pt modelId="{3B8AA3F4-BE3C-4F0D-B9DC-B187F09FE001}" type="pres">
      <dgm:prSet presAssocID="{F4C4F2F7-4E7F-4BA2-A1F7-414F2DF9B9D0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287E1EE8-762B-4F12-9B52-A63E0F446734}" type="pres">
      <dgm:prSet presAssocID="{DE048F7A-7853-486E-ABE0-ADA6EF51F3FA}" presName="arrowWedge1" presStyleLbl="fgSibTrans2D1" presStyleIdx="0" presStyleCnt="5"/>
      <dgm:spPr/>
    </dgm:pt>
    <dgm:pt modelId="{9789D8D7-3804-4703-9B75-F49FDF870D59}" type="pres">
      <dgm:prSet presAssocID="{A2992D5F-DDD4-4BBB-B1DB-6F2B2A9C66CD}" presName="arrowWedge2" presStyleLbl="fgSibTrans2D1" presStyleIdx="1" presStyleCnt="5"/>
      <dgm:spPr/>
    </dgm:pt>
    <dgm:pt modelId="{CB4D0C96-6696-45D0-A09B-6FAD03465164}" type="pres">
      <dgm:prSet presAssocID="{79135983-39BD-49F9-B008-CB5043E7AFC6}" presName="arrowWedge3" presStyleLbl="fgSibTrans2D1" presStyleIdx="2" presStyleCnt="5"/>
      <dgm:spPr/>
    </dgm:pt>
    <dgm:pt modelId="{ED47395A-385C-40DE-8817-6CE19C9DCDCF}" type="pres">
      <dgm:prSet presAssocID="{1BCEDD5D-CBAA-4359-9FB5-6E3B9BF0E617}" presName="arrowWedge4" presStyleLbl="fgSibTrans2D1" presStyleIdx="3" presStyleCnt="5"/>
      <dgm:spPr/>
    </dgm:pt>
    <dgm:pt modelId="{6F46552A-3CAC-41B8-92A3-7C206A2C8702}" type="pres">
      <dgm:prSet presAssocID="{0995B8C0-6375-4A1E-9756-4255080E5211}" presName="arrowWedge5" presStyleLbl="fgSibTrans2D1" presStyleIdx="4" presStyleCnt="5"/>
      <dgm:spPr/>
    </dgm:pt>
  </dgm:ptLst>
  <dgm:cxnLst>
    <dgm:cxn modelId="{9992EC17-3745-44B2-BF54-3D6BC4B8DFB1}" srcId="{F4C4F2F7-4E7F-4BA2-A1F7-414F2DF9B9D0}" destId="{720CA796-921C-40E0-990F-348EDEEC32DC}" srcOrd="2" destOrd="0" parTransId="{5E251108-E49F-4EDC-B756-2376F4BF903F}" sibTransId="{79135983-39BD-49F9-B008-CB5043E7AFC6}"/>
    <dgm:cxn modelId="{D1148433-6F8C-4492-9D09-0712D2B48E30}" type="presOf" srcId="{3CBDC71A-7F3D-482C-8A56-62FB3277C039}" destId="{D821E888-03F5-41CB-B8DF-C1F603EA1028}" srcOrd="0" destOrd="0" presId="urn:microsoft.com/office/officeart/2005/8/layout/cycle8"/>
    <dgm:cxn modelId="{9640743F-6BAA-4A17-8DBB-B14F56C4CB26}" srcId="{F4C4F2F7-4E7F-4BA2-A1F7-414F2DF9B9D0}" destId="{3CBDC71A-7F3D-482C-8A56-62FB3277C039}" srcOrd="1" destOrd="0" parTransId="{E7DDDCD4-9C94-41C6-9BBC-3D0F474AC4ED}" sibTransId="{A2992D5F-DDD4-4BBB-B1DB-6F2B2A9C66CD}"/>
    <dgm:cxn modelId="{79113E69-6CAC-4BEC-AA23-B3A32E0AF465}" type="presOf" srcId="{BB95FDB6-3B7A-41FB-A221-F05E792F594C}" destId="{6BD78531-EE7B-45F2-A0B9-8A15B77F6F3F}" srcOrd="0" destOrd="0" presId="urn:microsoft.com/office/officeart/2005/8/layout/cycle8"/>
    <dgm:cxn modelId="{CDC2E269-028E-41E7-A265-4656A47FB543}" srcId="{F4C4F2F7-4E7F-4BA2-A1F7-414F2DF9B9D0}" destId="{8CAAA705-2173-4A62-A825-F7FB2F42A58E}" srcOrd="0" destOrd="0" parTransId="{59E16EE2-47A3-4EA5-9293-3CD0BF644A4C}" sibTransId="{DE048F7A-7853-486E-ABE0-ADA6EF51F3FA}"/>
    <dgm:cxn modelId="{10E31C75-D446-4E11-8BC4-30ED269CB235}" srcId="{F4C4F2F7-4E7F-4BA2-A1F7-414F2DF9B9D0}" destId="{70EC3C20-23F1-4E6C-809B-5C77F7705F98}" srcOrd="4" destOrd="0" parTransId="{A2581303-654C-49D5-830D-0BA84A44D73B}" sibTransId="{0995B8C0-6375-4A1E-9756-4255080E5211}"/>
    <dgm:cxn modelId="{DA3E7655-A616-41B2-9D23-F22F2E191F4D}" type="presOf" srcId="{70EC3C20-23F1-4E6C-809B-5C77F7705F98}" destId="{18EA5D3D-7900-464B-815B-ED95B63A4533}" srcOrd="0" destOrd="0" presId="urn:microsoft.com/office/officeart/2005/8/layout/cycle8"/>
    <dgm:cxn modelId="{83D28C56-6551-4D3F-A585-0731AB1750B9}" type="presOf" srcId="{3CBDC71A-7F3D-482C-8A56-62FB3277C039}" destId="{D6362454-C401-4777-8E57-B659D6472E56}" srcOrd="1" destOrd="0" presId="urn:microsoft.com/office/officeart/2005/8/layout/cycle8"/>
    <dgm:cxn modelId="{BE8BC280-E158-4460-89B7-7B73C2C1ACAA}" type="presOf" srcId="{70EC3C20-23F1-4E6C-809B-5C77F7705F98}" destId="{3B8AA3F4-BE3C-4F0D-B9DC-B187F09FE001}" srcOrd="1" destOrd="0" presId="urn:microsoft.com/office/officeart/2005/8/layout/cycle8"/>
    <dgm:cxn modelId="{D2BB5886-1D72-4AC9-989A-58995573A1A7}" type="presOf" srcId="{8CAAA705-2173-4A62-A825-F7FB2F42A58E}" destId="{C1DBEB15-6948-4DCC-94B3-DFA73AFCEF68}" srcOrd="0" destOrd="0" presId="urn:microsoft.com/office/officeart/2005/8/layout/cycle8"/>
    <dgm:cxn modelId="{C5532A98-7E07-4324-B76D-9E1EDF3F42E4}" type="presOf" srcId="{BB95FDB6-3B7A-41FB-A221-F05E792F594C}" destId="{F851FB02-6C1F-47A8-ABAD-0562E51500BE}" srcOrd="1" destOrd="0" presId="urn:microsoft.com/office/officeart/2005/8/layout/cycle8"/>
    <dgm:cxn modelId="{765F7699-DD7A-4A44-8310-5B48B51B2BAB}" type="presOf" srcId="{F4C4F2F7-4E7F-4BA2-A1F7-414F2DF9B9D0}" destId="{E8400A3A-7127-4110-B424-E68DEBCEB467}" srcOrd="0" destOrd="0" presId="urn:microsoft.com/office/officeart/2005/8/layout/cycle8"/>
    <dgm:cxn modelId="{AAE01BB0-D56F-42D1-B77F-7FA2BEF7BB4F}" type="presOf" srcId="{720CA796-921C-40E0-990F-348EDEEC32DC}" destId="{9B5CB904-DE34-42BA-AEF2-ABEC2AE27156}" srcOrd="0" destOrd="0" presId="urn:microsoft.com/office/officeart/2005/8/layout/cycle8"/>
    <dgm:cxn modelId="{93D914D7-E1D9-4974-91D9-7777A05D2346}" type="presOf" srcId="{720CA796-921C-40E0-990F-348EDEEC32DC}" destId="{F7991F4B-50DC-4766-8AD3-68641E04E614}" srcOrd="1" destOrd="0" presId="urn:microsoft.com/office/officeart/2005/8/layout/cycle8"/>
    <dgm:cxn modelId="{D145A9F6-43A0-4702-8B29-AC8C8D03B6B7}" srcId="{F4C4F2F7-4E7F-4BA2-A1F7-414F2DF9B9D0}" destId="{BB95FDB6-3B7A-41FB-A221-F05E792F594C}" srcOrd="3" destOrd="0" parTransId="{7437E292-1E6A-4C89-96F2-49657BA8B3AC}" sibTransId="{1BCEDD5D-CBAA-4359-9FB5-6E3B9BF0E617}"/>
    <dgm:cxn modelId="{B7C176FD-8072-4963-83E2-4AF9CA5DAFB8}" type="presOf" srcId="{8CAAA705-2173-4A62-A825-F7FB2F42A58E}" destId="{8883B05B-2088-4C90-9C25-1AED89818AC7}" srcOrd="1" destOrd="0" presId="urn:microsoft.com/office/officeart/2005/8/layout/cycle8"/>
    <dgm:cxn modelId="{BBEA697A-0278-4EF6-8984-CE7E4FDE5B26}" type="presParOf" srcId="{E8400A3A-7127-4110-B424-E68DEBCEB467}" destId="{C1DBEB15-6948-4DCC-94B3-DFA73AFCEF68}" srcOrd="0" destOrd="0" presId="urn:microsoft.com/office/officeart/2005/8/layout/cycle8"/>
    <dgm:cxn modelId="{B85D5AE7-89CB-4AFE-8AC0-BB471712C3CD}" type="presParOf" srcId="{E8400A3A-7127-4110-B424-E68DEBCEB467}" destId="{556CBD3F-C44D-4DEB-8065-29414AF1832E}" srcOrd="1" destOrd="0" presId="urn:microsoft.com/office/officeart/2005/8/layout/cycle8"/>
    <dgm:cxn modelId="{85844D2F-396F-4555-85DB-4B7C20B161F4}" type="presParOf" srcId="{E8400A3A-7127-4110-B424-E68DEBCEB467}" destId="{766A394D-8358-474B-B684-7F1F71259E34}" srcOrd="2" destOrd="0" presId="urn:microsoft.com/office/officeart/2005/8/layout/cycle8"/>
    <dgm:cxn modelId="{EF254F6F-2E77-420B-8DA9-64BB593BBF2D}" type="presParOf" srcId="{E8400A3A-7127-4110-B424-E68DEBCEB467}" destId="{8883B05B-2088-4C90-9C25-1AED89818AC7}" srcOrd="3" destOrd="0" presId="urn:microsoft.com/office/officeart/2005/8/layout/cycle8"/>
    <dgm:cxn modelId="{10B24A19-2FF5-4541-ABDA-EC3502A745FE}" type="presParOf" srcId="{E8400A3A-7127-4110-B424-E68DEBCEB467}" destId="{D821E888-03F5-41CB-B8DF-C1F603EA1028}" srcOrd="4" destOrd="0" presId="urn:microsoft.com/office/officeart/2005/8/layout/cycle8"/>
    <dgm:cxn modelId="{9301D203-DDC2-4F55-BE43-354C0C7AF4A1}" type="presParOf" srcId="{E8400A3A-7127-4110-B424-E68DEBCEB467}" destId="{9C68AE18-D6BC-4F87-8CD1-79F1A08822EF}" srcOrd="5" destOrd="0" presId="urn:microsoft.com/office/officeart/2005/8/layout/cycle8"/>
    <dgm:cxn modelId="{F4BDC8EC-23A7-447A-98DD-AB6F88F0A6B2}" type="presParOf" srcId="{E8400A3A-7127-4110-B424-E68DEBCEB467}" destId="{D9A322DF-B617-41D5-861B-151669DD0046}" srcOrd="6" destOrd="0" presId="urn:microsoft.com/office/officeart/2005/8/layout/cycle8"/>
    <dgm:cxn modelId="{54783488-CDA6-4C71-B415-D56123E51882}" type="presParOf" srcId="{E8400A3A-7127-4110-B424-E68DEBCEB467}" destId="{D6362454-C401-4777-8E57-B659D6472E56}" srcOrd="7" destOrd="0" presId="urn:microsoft.com/office/officeart/2005/8/layout/cycle8"/>
    <dgm:cxn modelId="{1AE939F5-515F-4AB5-91B2-85B6E8F18452}" type="presParOf" srcId="{E8400A3A-7127-4110-B424-E68DEBCEB467}" destId="{9B5CB904-DE34-42BA-AEF2-ABEC2AE27156}" srcOrd="8" destOrd="0" presId="urn:microsoft.com/office/officeart/2005/8/layout/cycle8"/>
    <dgm:cxn modelId="{56F5E130-D21C-4CCB-AA51-DB497C6BBADF}" type="presParOf" srcId="{E8400A3A-7127-4110-B424-E68DEBCEB467}" destId="{60FB9CB1-9353-433F-803C-D49C68DF787C}" srcOrd="9" destOrd="0" presId="urn:microsoft.com/office/officeart/2005/8/layout/cycle8"/>
    <dgm:cxn modelId="{D5336194-89E2-4B40-A058-02D80F3F7471}" type="presParOf" srcId="{E8400A3A-7127-4110-B424-E68DEBCEB467}" destId="{92914A5B-BF91-448C-9161-5D4933607B99}" srcOrd="10" destOrd="0" presId="urn:microsoft.com/office/officeart/2005/8/layout/cycle8"/>
    <dgm:cxn modelId="{06E2FE5B-7FE4-475B-9F7E-DACED11226F6}" type="presParOf" srcId="{E8400A3A-7127-4110-B424-E68DEBCEB467}" destId="{F7991F4B-50DC-4766-8AD3-68641E04E614}" srcOrd="11" destOrd="0" presId="urn:microsoft.com/office/officeart/2005/8/layout/cycle8"/>
    <dgm:cxn modelId="{780FA6ED-35EA-4725-BB5F-91AF0A36F9E4}" type="presParOf" srcId="{E8400A3A-7127-4110-B424-E68DEBCEB467}" destId="{6BD78531-EE7B-45F2-A0B9-8A15B77F6F3F}" srcOrd="12" destOrd="0" presId="urn:microsoft.com/office/officeart/2005/8/layout/cycle8"/>
    <dgm:cxn modelId="{8C0B71FD-589E-4066-84E5-652826F82250}" type="presParOf" srcId="{E8400A3A-7127-4110-B424-E68DEBCEB467}" destId="{EB91BDDD-5FFB-4904-A261-6F61382948F0}" srcOrd="13" destOrd="0" presId="urn:microsoft.com/office/officeart/2005/8/layout/cycle8"/>
    <dgm:cxn modelId="{2E732414-AF5D-41D1-8FA5-62F005E9D3AE}" type="presParOf" srcId="{E8400A3A-7127-4110-B424-E68DEBCEB467}" destId="{49282FCB-3049-48B6-9FEB-0D9B004B7513}" srcOrd="14" destOrd="0" presId="urn:microsoft.com/office/officeart/2005/8/layout/cycle8"/>
    <dgm:cxn modelId="{91F61B81-7A53-4A21-A7AE-FC06FBA187AE}" type="presParOf" srcId="{E8400A3A-7127-4110-B424-E68DEBCEB467}" destId="{F851FB02-6C1F-47A8-ABAD-0562E51500BE}" srcOrd="15" destOrd="0" presId="urn:microsoft.com/office/officeart/2005/8/layout/cycle8"/>
    <dgm:cxn modelId="{A865F06C-1DE3-4AE1-B77A-914A39D01E7C}" type="presParOf" srcId="{E8400A3A-7127-4110-B424-E68DEBCEB467}" destId="{18EA5D3D-7900-464B-815B-ED95B63A4533}" srcOrd="16" destOrd="0" presId="urn:microsoft.com/office/officeart/2005/8/layout/cycle8"/>
    <dgm:cxn modelId="{397E0986-50D9-49B5-97E8-AE1129CE7E77}" type="presParOf" srcId="{E8400A3A-7127-4110-B424-E68DEBCEB467}" destId="{7FFAD8F3-DD88-4071-85F5-208B5C646C4C}" srcOrd="17" destOrd="0" presId="urn:microsoft.com/office/officeart/2005/8/layout/cycle8"/>
    <dgm:cxn modelId="{5DCA2178-60C8-4992-86EA-5AEAD98FA0A0}" type="presParOf" srcId="{E8400A3A-7127-4110-B424-E68DEBCEB467}" destId="{E123CF34-C371-4FE5-9AE5-FE8F44165445}" srcOrd="18" destOrd="0" presId="urn:microsoft.com/office/officeart/2005/8/layout/cycle8"/>
    <dgm:cxn modelId="{A723B47A-8E4A-4EE4-B319-140A1E9454D1}" type="presParOf" srcId="{E8400A3A-7127-4110-B424-E68DEBCEB467}" destId="{3B8AA3F4-BE3C-4F0D-B9DC-B187F09FE001}" srcOrd="19" destOrd="0" presId="urn:microsoft.com/office/officeart/2005/8/layout/cycle8"/>
    <dgm:cxn modelId="{4ECDFBD6-3420-495C-857B-42DF85D758BF}" type="presParOf" srcId="{E8400A3A-7127-4110-B424-E68DEBCEB467}" destId="{287E1EE8-762B-4F12-9B52-A63E0F446734}" srcOrd="20" destOrd="0" presId="urn:microsoft.com/office/officeart/2005/8/layout/cycle8"/>
    <dgm:cxn modelId="{13792FCC-0925-43EA-B147-828B52AD3AC7}" type="presParOf" srcId="{E8400A3A-7127-4110-B424-E68DEBCEB467}" destId="{9789D8D7-3804-4703-9B75-F49FDF870D59}" srcOrd="21" destOrd="0" presId="urn:microsoft.com/office/officeart/2005/8/layout/cycle8"/>
    <dgm:cxn modelId="{93AE487C-AAB9-4682-97AD-9251C428548E}" type="presParOf" srcId="{E8400A3A-7127-4110-B424-E68DEBCEB467}" destId="{CB4D0C96-6696-45D0-A09B-6FAD03465164}" srcOrd="22" destOrd="0" presId="urn:microsoft.com/office/officeart/2005/8/layout/cycle8"/>
    <dgm:cxn modelId="{188F062D-4510-4EC9-A3FD-B1ECC42ACC76}" type="presParOf" srcId="{E8400A3A-7127-4110-B424-E68DEBCEB467}" destId="{ED47395A-385C-40DE-8817-6CE19C9DCDCF}" srcOrd="23" destOrd="0" presId="urn:microsoft.com/office/officeart/2005/8/layout/cycle8"/>
    <dgm:cxn modelId="{24CF0105-0334-421C-8741-44475D4885CB}" type="presParOf" srcId="{E8400A3A-7127-4110-B424-E68DEBCEB467}" destId="{6F46552A-3CAC-41B8-92A3-7C206A2C8702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98BC-59DA-4843-AF78-14DD83D476A2}">
      <dsp:nvSpPr>
        <dsp:cNvPr id="0" name=""/>
        <dsp:cNvSpPr/>
      </dsp:nvSpPr>
      <dsp:spPr>
        <a:xfrm>
          <a:off x="0" y="1125195"/>
          <a:ext cx="7858950" cy="122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942" tIns="312420" rIns="60994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Patient demographics</a:t>
          </a:r>
          <a:endParaRPr lang="en-US" sz="2500" b="1" kern="1200" dirty="0">
            <a:solidFill>
              <a:srgbClr val="8B7F53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Postpartum care and referrals</a:t>
          </a:r>
          <a:endParaRPr lang="en-US" sz="2500" b="1" kern="1200" dirty="0">
            <a:solidFill>
              <a:srgbClr val="8B7F53"/>
            </a:solidFill>
          </a:endParaRPr>
        </a:p>
      </dsp:txBody>
      <dsp:txXfrm>
        <a:off x="0" y="1125195"/>
        <a:ext cx="7858950" cy="1228500"/>
      </dsp:txXfrm>
    </dsp:sp>
    <dsp:sp modelId="{D022E915-19F0-48C8-A82C-81D1C7BCCBC2}">
      <dsp:nvSpPr>
        <dsp:cNvPr id="0" name=""/>
        <dsp:cNvSpPr/>
      </dsp:nvSpPr>
      <dsp:spPr>
        <a:xfrm>
          <a:off x="392563" y="24851"/>
          <a:ext cx="5495892" cy="13217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935" tIns="0" rIns="20793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1" kern="1200" dirty="0"/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Patient-level data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1" kern="1200" dirty="0"/>
        </a:p>
      </dsp:txBody>
      <dsp:txXfrm>
        <a:off x="457085" y="89373"/>
        <a:ext cx="5366848" cy="1192700"/>
      </dsp:txXfrm>
    </dsp:sp>
    <dsp:sp modelId="{ADD59CC2-C211-4E0F-9FCA-4B6D2487C895}">
      <dsp:nvSpPr>
        <dsp:cNvPr id="0" name=""/>
        <dsp:cNvSpPr/>
      </dsp:nvSpPr>
      <dsp:spPr>
        <a:xfrm>
          <a:off x="0" y="3427156"/>
          <a:ext cx="7858950" cy="160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741592"/>
              <a:satOff val="-61538"/>
              <a:lumOff val="4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942" tIns="312420" rIns="60994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Staff education</a:t>
          </a:r>
          <a:endParaRPr lang="en-US" sz="2500" b="1" kern="1200" dirty="0">
            <a:solidFill>
              <a:srgbClr val="8B7F53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Standardized documentation</a:t>
          </a:r>
          <a:endParaRPr lang="en-US" sz="2500" b="1" kern="1200" dirty="0">
            <a:solidFill>
              <a:srgbClr val="8B7F53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Policies and guidelines to support PACC</a:t>
          </a:r>
          <a:endParaRPr lang="en-US" sz="2500" b="1" kern="1200" dirty="0">
            <a:solidFill>
              <a:srgbClr val="8B7F53"/>
            </a:solidFill>
          </a:endParaRPr>
        </a:p>
      </dsp:txBody>
      <dsp:txXfrm>
        <a:off x="0" y="3427156"/>
        <a:ext cx="7858950" cy="1606500"/>
      </dsp:txXfrm>
    </dsp:sp>
    <dsp:sp modelId="{DE181B8E-1D76-4BD9-9978-F769A322B9B4}">
      <dsp:nvSpPr>
        <dsp:cNvPr id="0" name=""/>
        <dsp:cNvSpPr/>
      </dsp:nvSpPr>
      <dsp:spPr>
        <a:xfrm>
          <a:off x="392563" y="2434695"/>
          <a:ext cx="5495892" cy="1213860"/>
        </a:xfrm>
        <a:prstGeom prst="roundRect">
          <a:avLst/>
        </a:prstGeom>
        <a:solidFill>
          <a:schemeClr val="accent4">
            <a:hueOff val="-6741592"/>
            <a:satOff val="-61538"/>
            <a:lumOff val="49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935" tIns="0" rIns="20793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Hospital-level data</a:t>
          </a:r>
        </a:p>
      </dsp:txBody>
      <dsp:txXfrm>
        <a:off x="451819" y="2493951"/>
        <a:ext cx="5377380" cy="1095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98BC-59DA-4843-AF78-14DD83D476A2}">
      <dsp:nvSpPr>
        <dsp:cNvPr id="0" name=""/>
        <dsp:cNvSpPr/>
      </dsp:nvSpPr>
      <dsp:spPr>
        <a:xfrm>
          <a:off x="0" y="1125195"/>
          <a:ext cx="7858950" cy="122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942" tIns="312420" rIns="60994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Patient demographics</a:t>
          </a:r>
          <a:endParaRPr lang="en-US" sz="2500" b="1" kern="1200" dirty="0">
            <a:solidFill>
              <a:srgbClr val="8B7F53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Postpartum care and referrals</a:t>
          </a:r>
          <a:endParaRPr lang="en-US" sz="2500" b="1" kern="1200" dirty="0">
            <a:solidFill>
              <a:srgbClr val="8B7F53"/>
            </a:solidFill>
          </a:endParaRPr>
        </a:p>
      </dsp:txBody>
      <dsp:txXfrm>
        <a:off x="0" y="1125195"/>
        <a:ext cx="7858950" cy="1228500"/>
      </dsp:txXfrm>
    </dsp:sp>
    <dsp:sp modelId="{D022E915-19F0-48C8-A82C-81D1C7BCCBC2}">
      <dsp:nvSpPr>
        <dsp:cNvPr id="0" name=""/>
        <dsp:cNvSpPr/>
      </dsp:nvSpPr>
      <dsp:spPr>
        <a:xfrm>
          <a:off x="392563" y="24851"/>
          <a:ext cx="5495892" cy="13217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935" tIns="0" rIns="20793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1" kern="1200" dirty="0"/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Patient-level data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b="1" kern="1200" dirty="0"/>
        </a:p>
      </dsp:txBody>
      <dsp:txXfrm>
        <a:off x="457085" y="89373"/>
        <a:ext cx="5366848" cy="1192700"/>
      </dsp:txXfrm>
    </dsp:sp>
    <dsp:sp modelId="{ADD59CC2-C211-4E0F-9FCA-4B6D2487C895}">
      <dsp:nvSpPr>
        <dsp:cNvPr id="0" name=""/>
        <dsp:cNvSpPr/>
      </dsp:nvSpPr>
      <dsp:spPr>
        <a:xfrm>
          <a:off x="0" y="3427156"/>
          <a:ext cx="7858950" cy="1606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741592"/>
              <a:satOff val="-61538"/>
              <a:lumOff val="4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942" tIns="312420" rIns="609942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Staff education</a:t>
          </a:r>
          <a:endParaRPr lang="en-US" sz="2500" b="1" kern="1200" dirty="0">
            <a:solidFill>
              <a:srgbClr val="8B7F53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Standardized documentation</a:t>
          </a:r>
          <a:endParaRPr lang="en-US" sz="2500" b="1" kern="1200" dirty="0">
            <a:solidFill>
              <a:srgbClr val="8B7F53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Policies and guidelines to support PACC</a:t>
          </a:r>
          <a:endParaRPr lang="en-US" sz="2500" b="1" kern="1200" dirty="0">
            <a:solidFill>
              <a:srgbClr val="8B7F53"/>
            </a:solidFill>
          </a:endParaRPr>
        </a:p>
      </dsp:txBody>
      <dsp:txXfrm>
        <a:off x="0" y="3427156"/>
        <a:ext cx="7858950" cy="1606500"/>
      </dsp:txXfrm>
    </dsp:sp>
    <dsp:sp modelId="{DE181B8E-1D76-4BD9-9978-F769A322B9B4}">
      <dsp:nvSpPr>
        <dsp:cNvPr id="0" name=""/>
        <dsp:cNvSpPr/>
      </dsp:nvSpPr>
      <dsp:spPr>
        <a:xfrm>
          <a:off x="392563" y="2434695"/>
          <a:ext cx="5495892" cy="1213860"/>
        </a:xfrm>
        <a:prstGeom prst="roundRect">
          <a:avLst/>
        </a:prstGeom>
        <a:solidFill>
          <a:schemeClr val="accent4">
            <a:hueOff val="-6741592"/>
            <a:satOff val="-61538"/>
            <a:lumOff val="49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935" tIns="0" rIns="207935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/>
            <a:t>Hospital-level data</a:t>
          </a:r>
        </a:p>
      </dsp:txBody>
      <dsp:txXfrm>
        <a:off x="451819" y="2493951"/>
        <a:ext cx="5377380" cy="1095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C98BC-59DA-4843-AF78-14DD83D476A2}">
      <dsp:nvSpPr>
        <dsp:cNvPr id="0" name=""/>
        <dsp:cNvSpPr/>
      </dsp:nvSpPr>
      <dsp:spPr>
        <a:xfrm>
          <a:off x="0" y="621223"/>
          <a:ext cx="7858950" cy="191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942" tIns="166624" rIns="60994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b="1" kern="1200" dirty="0">
            <a:solidFill>
              <a:srgbClr val="8B7F53"/>
            </a:solidFill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Patient demographics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Postpartum care and referrals</a:t>
          </a:r>
        </a:p>
        <a:p>
          <a:pPr marL="457200" lvl="2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b="1" kern="1200" dirty="0"/>
        </a:p>
      </dsp:txBody>
      <dsp:txXfrm>
        <a:off x="0" y="621223"/>
        <a:ext cx="7858950" cy="1915200"/>
      </dsp:txXfrm>
    </dsp:sp>
    <dsp:sp modelId="{D022E915-19F0-48C8-A82C-81D1C7BCCBC2}">
      <dsp:nvSpPr>
        <dsp:cNvPr id="0" name=""/>
        <dsp:cNvSpPr/>
      </dsp:nvSpPr>
      <dsp:spPr>
        <a:xfrm>
          <a:off x="392563" y="34372"/>
          <a:ext cx="5495892" cy="7049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935" tIns="0" rIns="20793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1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Patient-level data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b="1" kern="1200" dirty="0"/>
        </a:p>
      </dsp:txBody>
      <dsp:txXfrm>
        <a:off x="426975" y="68784"/>
        <a:ext cx="5427068" cy="636106"/>
      </dsp:txXfrm>
    </dsp:sp>
    <dsp:sp modelId="{ADD59CC2-C211-4E0F-9FCA-4B6D2487C895}">
      <dsp:nvSpPr>
        <dsp:cNvPr id="0" name=""/>
        <dsp:cNvSpPr/>
      </dsp:nvSpPr>
      <dsp:spPr>
        <a:xfrm>
          <a:off x="0" y="3108935"/>
          <a:ext cx="7858950" cy="191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6741592"/>
              <a:satOff val="-61538"/>
              <a:lumOff val="4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942" tIns="166624" rIns="609942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500" b="1" kern="1200" dirty="0">
            <a:solidFill>
              <a:srgbClr val="8B7F53"/>
            </a:solidFill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Staff education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Standardized documentation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Policies and guidelines to support PACC</a:t>
          </a:r>
        </a:p>
      </dsp:txBody>
      <dsp:txXfrm>
        <a:off x="0" y="3108935"/>
        <a:ext cx="7858950" cy="1915200"/>
      </dsp:txXfrm>
    </dsp:sp>
    <dsp:sp modelId="{DE181B8E-1D76-4BD9-9978-F769A322B9B4}">
      <dsp:nvSpPr>
        <dsp:cNvPr id="0" name=""/>
        <dsp:cNvSpPr/>
      </dsp:nvSpPr>
      <dsp:spPr>
        <a:xfrm>
          <a:off x="392563" y="2579623"/>
          <a:ext cx="5495892" cy="647392"/>
        </a:xfrm>
        <a:prstGeom prst="roundRect">
          <a:avLst/>
        </a:prstGeom>
        <a:solidFill>
          <a:schemeClr val="accent4">
            <a:hueOff val="-6741592"/>
            <a:satOff val="-61538"/>
            <a:lumOff val="49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7935" tIns="0" rIns="20793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Hospital-level data</a:t>
          </a:r>
          <a:endParaRPr lang="en-US" sz="2500" b="1" kern="1200" dirty="0"/>
        </a:p>
      </dsp:txBody>
      <dsp:txXfrm>
        <a:off x="424166" y="2611226"/>
        <a:ext cx="5432686" cy="5841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BEB15-6948-4DCC-94B3-DFA73AFCEF68}">
      <dsp:nvSpPr>
        <dsp:cNvPr id="0" name=""/>
        <dsp:cNvSpPr/>
      </dsp:nvSpPr>
      <dsp:spPr>
        <a:xfrm>
          <a:off x="1594949" y="402632"/>
          <a:ext cx="5463838" cy="5463838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Coaching Call</a:t>
          </a:r>
        </a:p>
      </dsp:txBody>
      <dsp:txXfrm>
        <a:off x="4445252" y="1321078"/>
        <a:ext cx="1756233" cy="1170822"/>
      </dsp:txXfrm>
    </dsp:sp>
    <dsp:sp modelId="{D821E888-03F5-41CB-B8DF-C1F603EA1028}">
      <dsp:nvSpPr>
        <dsp:cNvPr id="0" name=""/>
        <dsp:cNvSpPr/>
      </dsp:nvSpPr>
      <dsp:spPr>
        <a:xfrm>
          <a:off x="1641782" y="548335"/>
          <a:ext cx="5463838" cy="5463838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Submit Data</a:t>
          </a:r>
        </a:p>
      </dsp:txBody>
      <dsp:txXfrm>
        <a:off x="5160754" y="3044789"/>
        <a:ext cx="1626142" cy="1300914"/>
      </dsp:txXfrm>
    </dsp:sp>
    <dsp:sp modelId="{9B5CB904-DE34-42BA-AEF2-ABEC2AE27156}">
      <dsp:nvSpPr>
        <dsp:cNvPr id="0" name=""/>
        <dsp:cNvSpPr/>
      </dsp:nvSpPr>
      <dsp:spPr>
        <a:xfrm>
          <a:off x="1518195" y="638098"/>
          <a:ext cx="5463838" cy="5463838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Review Data Report</a:t>
          </a:r>
        </a:p>
      </dsp:txBody>
      <dsp:txXfrm>
        <a:off x="3469566" y="4475794"/>
        <a:ext cx="1561096" cy="1431005"/>
      </dsp:txXfrm>
    </dsp:sp>
    <dsp:sp modelId="{6BD78531-EE7B-45F2-A0B9-8A15B77F6F3F}">
      <dsp:nvSpPr>
        <dsp:cNvPr id="0" name=""/>
        <dsp:cNvSpPr/>
      </dsp:nvSpPr>
      <dsp:spPr>
        <a:xfrm>
          <a:off x="1394608" y="548335"/>
          <a:ext cx="5463838" cy="5463838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Discuss and Disseminate Data Report</a:t>
          </a:r>
        </a:p>
      </dsp:txBody>
      <dsp:txXfrm>
        <a:off x="1713332" y="3044789"/>
        <a:ext cx="1626142" cy="1300914"/>
      </dsp:txXfrm>
    </dsp:sp>
    <dsp:sp modelId="{18EA5D3D-7900-464B-815B-ED95B63A4533}">
      <dsp:nvSpPr>
        <dsp:cNvPr id="0" name=""/>
        <dsp:cNvSpPr/>
      </dsp:nvSpPr>
      <dsp:spPr>
        <a:xfrm>
          <a:off x="1441441" y="402632"/>
          <a:ext cx="5463838" cy="5463838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Identify opportunities *PDSA*</a:t>
          </a:r>
        </a:p>
      </dsp:txBody>
      <dsp:txXfrm>
        <a:off x="2298744" y="1321078"/>
        <a:ext cx="1756233" cy="1170822"/>
      </dsp:txXfrm>
    </dsp:sp>
    <dsp:sp modelId="{287E1EE8-762B-4F12-9B52-A63E0F446734}">
      <dsp:nvSpPr>
        <dsp:cNvPr id="0" name=""/>
        <dsp:cNvSpPr/>
      </dsp:nvSpPr>
      <dsp:spPr>
        <a:xfrm>
          <a:off x="1256454" y="64395"/>
          <a:ext cx="6140314" cy="6140314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89D8D7-3804-4703-9B75-F49FDF870D59}">
      <dsp:nvSpPr>
        <dsp:cNvPr id="0" name=""/>
        <dsp:cNvSpPr/>
      </dsp:nvSpPr>
      <dsp:spPr>
        <a:xfrm>
          <a:off x="1303922" y="210049"/>
          <a:ext cx="6140314" cy="6140314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D0C96-6696-45D0-A09B-6FAD03465164}">
      <dsp:nvSpPr>
        <dsp:cNvPr id="0" name=""/>
        <dsp:cNvSpPr/>
      </dsp:nvSpPr>
      <dsp:spPr>
        <a:xfrm>
          <a:off x="1179957" y="300087"/>
          <a:ext cx="6140314" cy="6140314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7395A-385C-40DE-8817-6CE19C9DCDCF}">
      <dsp:nvSpPr>
        <dsp:cNvPr id="0" name=""/>
        <dsp:cNvSpPr/>
      </dsp:nvSpPr>
      <dsp:spPr>
        <a:xfrm>
          <a:off x="1055993" y="210049"/>
          <a:ext cx="6140314" cy="6140314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6552A-3CAC-41B8-92A3-7C206A2C8702}">
      <dsp:nvSpPr>
        <dsp:cNvPr id="0" name=""/>
        <dsp:cNvSpPr/>
      </dsp:nvSpPr>
      <dsp:spPr>
        <a:xfrm>
          <a:off x="1103461" y="64395"/>
          <a:ext cx="6140314" cy="6140314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FA602-C245-4F3C-A7CD-BF9EC04A8476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441189-BCC6-404A-83C6-29505E7C42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041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B7EA4-2E17-42C3-91BA-B9E0976F6E79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D1A0-66BD-4F1F-A0A9-A5A89052D3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1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95FEE-6075-4A9E-9EF2-68CBDFE65B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7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6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234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18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027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Administrative datasets are not clinically detailed enough to evaluate and measure quality of 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ED1A0-66BD-4F1F-A0A9-A5A89052D3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31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ED1A0-66BD-4F1F-A0A9-A5A89052D3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95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06" y="1122363"/>
            <a:ext cx="10113852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20206" y="3748686"/>
            <a:ext cx="10113852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930D1-E2DC-47A5-A9FA-77714AF5F5C3}"/>
              </a:ext>
            </a:extLst>
          </p:cNvPr>
          <p:cNvSpPr/>
          <p:nvPr userDrawn="1"/>
        </p:nvSpPr>
        <p:spPr>
          <a:xfrm>
            <a:off x="11937442" y="5735639"/>
            <a:ext cx="254559" cy="112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2D7699-85F7-4DED-9E0E-49CBD7644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" y="6111383"/>
            <a:ext cx="10296605" cy="55900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246682-EDB2-4388-A838-0F8E801BF8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318" t="-86863" b="-1"/>
          <a:stretch/>
        </p:blipFill>
        <p:spPr>
          <a:xfrm rot="10800000">
            <a:off x="11388132" y="6111381"/>
            <a:ext cx="807277" cy="1049392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637F22A-7D42-4E11-949C-7E5B6AE1C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07" y="6065985"/>
            <a:ext cx="1190272" cy="73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7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CE43-B976-49F6-B923-14ED9C52710B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6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6" y="365127"/>
            <a:ext cx="9880272" cy="1015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5115" y="1526882"/>
            <a:ext cx="4802727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5115" y="2311893"/>
            <a:ext cx="4802727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3236" y="1526882"/>
            <a:ext cx="4826379" cy="63835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43236" y="2311893"/>
            <a:ext cx="4826379" cy="387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FD00-CBAE-4C14-9A5E-335948A0B6C7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06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5" y="457200"/>
            <a:ext cx="3916395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5796" y="813917"/>
            <a:ext cx="5739592" cy="504713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115" y="2057400"/>
            <a:ext cx="391639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7F35F-3E03-48EF-8406-1A85DFEEFD8F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76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114" y="457200"/>
            <a:ext cx="3830131" cy="16002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8158" y="864158"/>
            <a:ext cx="5817231" cy="499689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5114" y="2057400"/>
            <a:ext cx="3830131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11E7-BD7B-49A9-AD67-C3CC94DDFA97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6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4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267390"/>
            <a:ext cx="2187661" cy="13922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8"/>
            <a:ext cx="5608235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711411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3BD2C-03CC-4DEB-891A-6F8D152AEFA3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6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D6AD7-E03F-46E4-919E-DEB05584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45C43-341E-42BF-9CEB-CFABE92EC68E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DF1D96-9B48-4DDE-A7D2-9AFAFA02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331C5-FE2F-4E6A-B2E9-D698BF23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66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3B7D4-BA1B-48E1-9DFE-F8D51AA0EAAA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25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9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694BFC8-BC76-4B51-B65F-04D84456204A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9" y="6395118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71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9" y="291722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84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80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62" y="2966636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2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71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7" y="3777471"/>
            <a:ext cx="425528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22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9" y="-10048"/>
            <a:ext cx="5219767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83"/>
            <a:ext cx="5796949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5217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9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61" y="2966635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1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9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6102465"/>
            <a:ext cx="1125628" cy="694953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7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81"/>
            <a:ext cx="5796949" cy="2744597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52489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6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7" y="6405166"/>
            <a:ext cx="19408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3E3DDA0-BC19-4981-AAF7-8D7ECC5692DD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9" y="6405166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5" y="6405166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5" y="3786097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6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71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9" y="291722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91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7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65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D8F8-4FFC-4A51-8444-D1D92F7D2508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7" y="6079257"/>
            <a:ext cx="959447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21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6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5" y="3072668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900"/>
            <a:ext cx="5608235" cy="13922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245819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8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4205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DFA2D1E-8CC3-4A8A-ACBC-ADE3D7507028}"/>
              </a:ext>
            </a:extLst>
          </p:cNvPr>
          <p:cNvSpPr/>
          <p:nvPr userDrawn="1"/>
        </p:nvSpPr>
        <p:spPr>
          <a:xfrm rot="16200000">
            <a:off x="2171578" y="1131567"/>
            <a:ext cx="6868045" cy="4604912"/>
          </a:xfrm>
          <a:prstGeom prst="flowChartOffpageConnector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BD5DFED-EA4A-43F0-BE94-B26B6F6DA67A}"/>
              </a:ext>
            </a:extLst>
          </p:cNvPr>
          <p:cNvSpPr/>
          <p:nvPr userDrawn="1"/>
        </p:nvSpPr>
        <p:spPr>
          <a:xfrm rot="5400000">
            <a:off x="3804159" y="2966634"/>
            <a:ext cx="6858001" cy="92473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75A8E6-AAC3-415E-B4F3-FCAFA5B6AA93}"/>
              </a:ext>
            </a:extLst>
          </p:cNvPr>
          <p:cNvSpPr/>
          <p:nvPr userDrawn="1"/>
        </p:nvSpPr>
        <p:spPr>
          <a:xfrm>
            <a:off x="0" y="0"/>
            <a:ext cx="677079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C49A-E3F4-4827-AA73-8A61B48269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0936" y="3968367"/>
            <a:ext cx="5796949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7A4762-8EAA-4F57-A866-DB6CAB1366E5}"/>
              </a:ext>
            </a:extLst>
          </p:cNvPr>
          <p:cNvCxnSpPr/>
          <p:nvPr userDrawn="1"/>
        </p:nvCxnSpPr>
        <p:spPr>
          <a:xfrm>
            <a:off x="370936" y="3777471"/>
            <a:ext cx="425528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B69222-5E7F-4221-8B25-FAA565CE8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0" y="6008618"/>
            <a:ext cx="971829" cy="788797"/>
          </a:xfrm>
          <a:prstGeom prst="rect">
            <a:avLst/>
          </a:prstGeom>
        </p:spPr>
      </p:pic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9CCC78DE-9A3A-4138-83A8-1AF56BC2E7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827" y="-10048"/>
            <a:ext cx="5219766" cy="6868048"/>
          </a:xfrm>
          <a:custGeom>
            <a:avLst/>
            <a:gdLst>
              <a:gd name="connsiteX0" fmla="*/ 0 w 5229225"/>
              <a:gd name="connsiteY0" fmla="*/ 0 h 6858000"/>
              <a:gd name="connsiteX1" fmla="*/ 4282631 w 5229225"/>
              <a:gd name="connsiteY1" fmla="*/ 0 h 6858000"/>
              <a:gd name="connsiteX2" fmla="*/ 5229225 w 5229225"/>
              <a:gd name="connsiteY2" fmla="*/ 3429000 h 6858000"/>
              <a:gd name="connsiteX3" fmla="*/ 4282631 w 5229225"/>
              <a:gd name="connsiteY3" fmla="*/ 6858000 h 6858000"/>
              <a:gd name="connsiteX4" fmla="*/ 0 w 5229225"/>
              <a:gd name="connsiteY4" fmla="*/ 6858000 h 6858000"/>
              <a:gd name="connsiteX5" fmla="*/ 946594 w 5229225"/>
              <a:gd name="connsiteY5" fmla="*/ 3429000 h 6858000"/>
              <a:gd name="connsiteX6" fmla="*/ 0 w 5229225"/>
              <a:gd name="connsiteY6" fmla="*/ 0 h 6858000"/>
              <a:gd name="connsiteX0" fmla="*/ 0 w 5237225"/>
              <a:gd name="connsiteY0" fmla="*/ 0 h 6858000"/>
              <a:gd name="connsiteX1" fmla="*/ 5237225 w 5237225"/>
              <a:gd name="connsiteY1" fmla="*/ 0 h 6858000"/>
              <a:gd name="connsiteX2" fmla="*/ 5229225 w 5237225"/>
              <a:gd name="connsiteY2" fmla="*/ 3429000 h 6858000"/>
              <a:gd name="connsiteX3" fmla="*/ 4282631 w 5237225"/>
              <a:gd name="connsiteY3" fmla="*/ 6858000 h 6858000"/>
              <a:gd name="connsiteX4" fmla="*/ 0 w 5237225"/>
              <a:gd name="connsiteY4" fmla="*/ 6858000 h 6858000"/>
              <a:gd name="connsiteX5" fmla="*/ 946594 w 5237225"/>
              <a:gd name="connsiteY5" fmla="*/ 3429000 h 6858000"/>
              <a:gd name="connsiteX6" fmla="*/ 0 w 5237225"/>
              <a:gd name="connsiteY6" fmla="*/ 0 h 6858000"/>
              <a:gd name="connsiteX0" fmla="*/ 0 w 5237225"/>
              <a:gd name="connsiteY0" fmla="*/ 0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0 w 5237225"/>
              <a:gd name="connsiteY6" fmla="*/ 0 h 6868048"/>
              <a:gd name="connsiteX0" fmla="*/ 30145 w 5237225"/>
              <a:gd name="connsiteY0" fmla="*/ 10049 h 6868048"/>
              <a:gd name="connsiteX1" fmla="*/ 5237225 w 5237225"/>
              <a:gd name="connsiteY1" fmla="*/ 0 h 6868048"/>
              <a:gd name="connsiteX2" fmla="*/ 5229225 w 5237225"/>
              <a:gd name="connsiteY2" fmla="*/ 3429000 h 6868048"/>
              <a:gd name="connsiteX3" fmla="*/ 5237225 w 5237225"/>
              <a:gd name="connsiteY3" fmla="*/ 6868048 h 6868048"/>
              <a:gd name="connsiteX4" fmla="*/ 0 w 5237225"/>
              <a:gd name="connsiteY4" fmla="*/ 6858000 h 6868048"/>
              <a:gd name="connsiteX5" fmla="*/ 946594 w 5237225"/>
              <a:gd name="connsiteY5" fmla="*/ 3429000 h 6868048"/>
              <a:gd name="connsiteX6" fmla="*/ 30145 w 5237225"/>
              <a:gd name="connsiteY6" fmla="*/ 10049 h 6868048"/>
              <a:gd name="connsiteX0" fmla="*/ 20096 w 5227176"/>
              <a:gd name="connsiteY0" fmla="*/ 10049 h 6868048"/>
              <a:gd name="connsiteX1" fmla="*/ 5227176 w 5227176"/>
              <a:gd name="connsiteY1" fmla="*/ 0 h 6868048"/>
              <a:gd name="connsiteX2" fmla="*/ 5219176 w 5227176"/>
              <a:gd name="connsiteY2" fmla="*/ 3429000 h 6868048"/>
              <a:gd name="connsiteX3" fmla="*/ 5227176 w 5227176"/>
              <a:gd name="connsiteY3" fmla="*/ 6868048 h 6868048"/>
              <a:gd name="connsiteX4" fmla="*/ 0 w 5227176"/>
              <a:gd name="connsiteY4" fmla="*/ 6858000 h 6868048"/>
              <a:gd name="connsiteX5" fmla="*/ 936545 w 5227176"/>
              <a:gd name="connsiteY5" fmla="*/ 3429000 h 6868048"/>
              <a:gd name="connsiteX6" fmla="*/ 20096 w 5227176"/>
              <a:gd name="connsiteY6" fmla="*/ 10049 h 6868048"/>
              <a:gd name="connsiteX0" fmla="*/ 10047 w 5217127"/>
              <a:gd name="connsiteY0" fmla="*/ 10049 h 6868048"/>
              <a:gd name="connsiteX1" fmla="*/ 5217127 w 5217127"/>
              <a:gd name="connsiteY1" fmla="*/ 0 h 6868048"/>
              <a:gd name="connsiteX2" fmla="*/ 5209127 w 5217127"/>
              <a:gd name="connsiteY2" fmla="*/ 3429000 h 6868048"/>
              <a:gd name="connsiteX3" fmla="*/ 5217127 w 5217127"/>
              <a:gd name="connsiteY3" fmla="*/ 6868048 h 6868048"/>
              <a:gd name="connsiteX4" fmla="*/ 0 w 5217127"/>
              <a:gd name="connsiteY4" fmla="*/ 6868048 h 6868048"/>
              <a:gd name="connsiteX5" fmla="*/ 926496 w 5217127"/>
              <a:gd name="connsiteY5" fmla="*/ 3429000 h 6868048"/>
              <a:gd name="connsiteX6" fmla="*/ 10047 w 5217127"/>
              <a:gd name="connsiteY6" fmla="*/ 10049 h 6868048"/>
              <a:gd name="connsiteX0" fmla="*/ 10047 w 5219766"/>
              <a:gd name="connsiteY0" fmla="*/ 10049 h 6868048"/>
              <a:gd name="connsiteX1" fmla="*/ 5217127 w 5219766"/>
              <a:gd name="connsiteY1" fmla="*/ 0 h 6868048"/>
              <a:gd name="connsiteX2" fmla="*/ 5219176 w 5219766"/>
              <a:gd name="connsiteY2" fmla="*/ 3449097 h 6868048"/>
              <a:gd name="connsiteX3" fmla="*/ 5217127 w 5219766"/>
              <a:gd name="connsiteY3" fmla="*/ 6868048 h 6868048"/>
              <a:gd name="connsiteX4" fmla="*/ 0 w 5219766"/>
              <a:gd name="connsiteY4" fmla="*/ 6868048 h 6868048"/>
              <a:gd name="connsiteX5" fmla="*/ 926496 w 5219766"/>
              <a:gd name="connsiteY5" fmla="*/ 3429000 h 6868048"/>
              <a:gd name="connsiteX6" fmla="*/ 10047 w 5219766"/>
              <a:gd name="connsiteY6" fmla="*/ 10049 h 68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66" h="6868048">
                <a:moveTo>
                  <a:pt x="10047" y="10049"/>
                </a:moveTo>
                <a:lnTo>
                  <a:pt x="5217127" y="0"/>
                </a:lnTo>
                <a:cubicBezTo>
                  <a:pt x="5214460" y="1143000"/>
                  <a:pt x="5221843" y="2306097"/>
                  <a:pt x="5219176" y="3449097"/>
                </a:cubicBezTo>
                <a:cubicBezTo>
                  <a:pt x="5221843" y="4595446"/>
                  <a:pt x="5214460" y="5721699"/>
                  <a:pt x="5217127" y="6868048"/>
                </a:cubicBezTo>
                <a:lnTo>
                  <a:pt x="0" y="6868048"/>
                </a:lnTo>
                <a:lnTo>
                  <a:pt x="926496" y="3429000"/>
                </a:lnTo>
                <a:lnTo>
                  <a:pt x="10047" y="10049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r>
              <a:rPr lang="en-US" dirty="0"/>
              <a:t>Insert picture or delete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F0D4F941-B98D-49EE-8437-FF61927CB2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936" y="841979"/>
            <a:ext cx="5796949" cy="2744597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014948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2"/>
            <a:ext cx="1940858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01E4A2C-B8D6-4464-B54F-13C6DAA679F7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7" y="6405162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4" y="6405162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4" y="6261834"/>
            <a:ext cx="855937" cy="69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0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2486" y="6407783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3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8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8414F5-9B1F-44E4-9689-4376FC8379B9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8" y="6395114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5278" y="6395114"/>
            <a:ext cx="888520" cy="286169"/>
          </a:xfrm>
        </p:spPr>
        <p:txBody>
          <a:bodyPr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8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1526876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1692828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973084"/>
            <a:ext cx="9889587" cy="2744597"/>
          </a:xfr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8781A-4EC7-4D14-BBE0-80F3D6F9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94136" y="6405164"/>
            <a:ext cx="19408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0F52B98-905F-4C08-81F3-D8428E9BDF36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2DB4B-4017-4FC8-8755-DBE13FC80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9768" y="6405164"/>
            <a:ext cx="4926259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129F5-5BAB-4E6D-A7AA-0F614AAFE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5375" y="6405164"/>
            <a:ext cx="888520" cy="28616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786097"/>
            <a:ext cx="988958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883" y="6185140"/>
            <a:ext cx="1036796" cy="66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3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7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7" y="29171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479" y="6166966"/>
            <a:ext cx="888520" cy="72117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88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4" y="1346479"/>
            <a:ext cx="4869615" cy="47332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70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5CE3-1222-4635-96C1-1CFB2403203C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555" y="6079253"/>
            <a:ext cx="959446" cy="7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87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10530-C120-42F5-BC5C-50D8C27DBA1D}"/>
              </a:ext>
            </a:extLst>
          </p:cNvPr>
          <p:cNvSpPr/>
          <p:nvPr userDrawn="1"/>
        </p:nvSpPr>
        <p:spPr>
          <a:xfrm>
            <a:off x="0" y="813447"/>
            <a:ext cx="12192000" cy="383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54954B-B384-49AA-A711-7F3F9C2A029D}"/>
              </a:ext>
            </a:extLst>
          </p:cNvPr>
          <p:cNvSpPr/>
          <p:nvPr userDrawn="1"/>
        </p:nvSpPr>
        <p:spPr>
          <a:xfrm>
            <a:off x="0" y="989441"/>
            <a:ext cx="12192000" cy="3489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9833" y="309892"/>
            <a:ext cx="9889586" cy="2744597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2C7634-0492-40B1-8525-F74FD5E500FD}"/>
              </a:ext>
            </a:extLst>
          </p:cNvPr>
          <p:cNvCxnSpPr>
            <a:cxnSpLocks/>
          </p:cNvCxnSpPr>
          <p:nvPr userDrawn="1"/>
        </p:nvCxnSpPr>
        <p:spPr>
          <a:xfrm>
            <a:off x="1164564" y="3072668"/>
            <a:ext cx="988958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A0DA13-57CC-4C3B-9D44-56EACA00AE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00" y="5082358"/>
            <a:ext cx="2187661" cy="177564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BB7243D-01C7-40E4-B0AC-AD1B89923EC5}"/>
              </a:ext>
            </a:extLst>
          </p:cNvPr>
          <p:cNvSpPr txBox="1">
            <a:spLocks/>
          </p:cNvSpPr>
          <p:nvPr userDrawn="1"/>
        </p:nvSpPr>
        <p:spPr>
          <a:xfrm>
            <a:off x="5573485" y="5155896"/>
            <a:ext cx="5608235" cy="1392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Florida Perinatal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  <a:latin typeface="+mj-lt"/>
              </a:rPr>
              <a:t>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676951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7BADC-2B91-4415-91F2-A5D2B55B9A85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67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F4263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54A3E-6F52-481F-B913-CFB7FBF5FD99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35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345F-21A2-4692-A67B-0CDEFB692D7F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601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9C92-5D94-450C-8A0C-BE17738D2F76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2037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3EB1-B25D-4CE5-A945-0559DB742994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538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0C7C-69F6-43B0-B1AF-D1189E8A129A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09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FC5A2-68E5-47C9-A550-78DDFC916B2B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3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(Title &amp;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B1B7A-45F6-4C24-8DA2-A86AE73AC7F3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5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0C1C-BD21-4FE1-8C52-C4AF393709EC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75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BD2E2-461B-432C-983B-2DEC156A6589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80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C6102-03DB-4B80-A2ED-2FA8C415B51D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31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6E725-8EB0-44AC-B882-FF8CE2D6AF9B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78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04800" y="0"/>
            <a:ext cx="124968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9" y="1143000"/>
            <a:ext cx="1117600" cy="5715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dirty="0">
              <a:solidFill>
                <a:prstClr val="white"/>
              </a:solidFill>
            </a:endParaRPr>
          </a:p>
        </p:txBody>
      </p:sp>
      <p:pic>
        <p:nvPicPr>
          <p:cNvPr id="11" name="Picture 10" descr="GUidelines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" y="152400"/>
            <a:ext cx="1117600" cy="9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06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3" y="3133725"/>
            <a:ext cx="4099187" cy="2078700"/>
          </a:xfrm>
        </p:spPr>
        <p:txBody>
          <a:bodyPr anchor="b"/>
          <a:lstStyle>
            <a:lvl1pPr algn="r">
              <a:lnSpc>
                <a:spcPts val="3750"/>
              </a:lnSpc>
              <a:defRPr sz="33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3" y="5428425"/>
            <a:ext cx="4099187" cy="1048939"/>
          </a:xfrm>
        </p:spPr>
        <p:txBody>
          <a:bodyPr/>
          <a:lstStyle>
            <a:lvl1pPr marL="0" indent="0" algn="r">
              <a:buNone/>
              <a:defRPr sz="15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42512" y="842713"/>
            <a:ext cx="5039333" cy="5172574"/>
          </a:xfrm>
          <a:custGeom>
            <a:avLst/>
            <a:gdLst>
              <a:gd name="connsiteX0" fmla="*/ 4728104 w 5039333"/>
              <a:gd name="connsiteY0" fmla="*/ 1561505 h 5172574"/>
              <a:gd name="connsiteX1" fmla="*/ 4729866 w 5039333"/>
              <a:gd name="connsiteY1" fmla="*/ 1561505 h 5172574"/>
              <a:gd name="connsiteX2" fmla="*/ 4765132 w 5039333"/>
              <a:gd name="connsiteY2" fmla="*/ 1646143 h 5172574"/>
              <a:gd name="connsiteX3" fmla="*/ 4728104 w 5039333"/>
              <a:gd name="connsiteY3" fmla="*/ 1561505 h 5172574"/>
              <a:gd name="connsiteX4" fmla="*/ 4888651 w 5039333"/>
              <a:gd name="connsiteY4" fmla="*/ 1542826 h 5172574"/>
              <a:gd name="connsiteX5" fmla="*/ 4889224 w 5039333"/>
              <a:gd name="connsiteY5" fmla="*/ 1544092 h 5172574"/>
              <a:gd name="connsiteX6" fmla="*/ 4907960 w 5039333"/>
              <a:gd name="connsiteY6" fmla="*/ 1589717 h 5172574"/>
              <a:gd name="connsiteX7" fmla="*/ 4869167 w 5039333"/>
              <a:gd name="connsiteY7" fmla="*/ 1499790 h 5172574"/>
              <a:gd name="connsiteX8" fmla="*/ 4870930 w 5039333"/>
              <a:gd name="connsiteY8" fmla="*/ 1499790 h 5172574"/>
              <a:gd name="connsiteX9" fmla="*/ 4888651 w 5039333"/>
              <a:gd name="connsiteY9" fmla="*/ 1542826 h 5172574"/>
              <a:gd name="connsiteX10" fmla="*/ 4583190 w 5039333"/>
              <a:gd name="connsiteY10" fmla="*/ 1291357 h 5172574"/>
              <a:gd name="connsiteX11" fmla="*/ 4608198 w 5039333"/>
              <a:gd name="connsiteY11" fmla="*/ 1328750 h 5172574"/>
              <a:gd name="connsiteX12" fmla="*/ 4606436 w 5039333"/>
              <a:gd name="connsiteY12" fmla="*/ 1328750 h 5172574"/>
              <a:gd name="connsiteX13" fmla="*/ 4526081 w 5039333"/>
              <a:gd name="connsiteY13" fmla="*/ 1205962 h 5172574"/>
              <a:gd name="connsiteX14" fmla="*/ 4544719 w 5039333"/>
              <a:gd name="connsiteY14" fmla="*/ 1231768 h 5172574"/>
              <a:gd name="connsiteX15" fmla="*/ 4565879 w 5039333"/>
              <a:gd name="connsiteY15" fmla="*/ 1263507 h 5172574"/>
              <a:gd name="connsiteX16" fmla="*/ 4583190 w 5039333"/>
              <a:gd name="connsiteY16" fmla="*/ 1291357 h 5172574"/>
              <a:gd name="connsiteX17" fmla="*/ 707794 w 5039333"/>
              <a:gd name="connsiteY17" fmla="*/ 1046623 h 5172574"/>
              <a:gd name="connsiteX18" fmla="*/ 672528 w 5039333"/>
              <a:gd name="connsiteY18" fmla="*/ 1110102 h 5172574"/>
              <a:gd name="connsiteX19" fmla="*/ 639027 w 5039333"/>
              <a:gd name="connsiteY19" fmla="*/ 1177107 h 5172574"/>
              <a:gd name="connsiteX20" fmla="*/ 623156 w 5039333"/>
              <a:gd name="connsiteY20" fmla="*/ 1210608 h 5172574"/>
              <a:gd name="connsiteX21" fmla="*/ 607288 w 5039333"/>
              <a:gd name="connsiteY21" fmla="*/ 1244112 h 5172574"/>
              <a:gd name="connsiteX22" fmla="*/ 577311 w 5039333"/>
              <a:gd name="connsiteY22" fmla="*/ 1312879 h 5172574"/>
              <a:gd name="connsiteX23" fmla="*/ 249338 w 5039333"/>
              <a:gd name="connsiteY23" fmla="*/ 2272111 h 5172574"/>
              <a:gd name="connsiteX24" fmla="*/ 245812 w 5039333"/>
              <a:gd name="connsiteY24" fmla="*/ 2781703 h 5172574"/>
              <a:gd name="connsiteX25" fmla="*/ 351609 w 5039333"/>
              <a:gd name="connsiteY25" fmla="*/ 3280714 h 5172574"/>
              <a:gd name="connsiteX26" fmla="*/ 868255 w 5039333"/>
              <a:gd name="connsiteY26" fmla="*/ 4151780 h 5172574"/>
              <a:gd name="connsiteX27" fmla="*/ 1702292 w 5039333"/>
              <a:gd name="connsiteY27" fmla="*/ 4726614 h 5172574"/>
              <a:gd name="connsiteX28" fmla="*/ 2700317 w 5039333"/>
              <a:gd name="connsiteY28" fmla="*/ 4897654 h 5172574"/>
              <a:gd name="connsiteX29" fmla="*/ 3678944 w 5039333"/>
              <a:gd name="connsiteY29" fmla="*/ 4634923 h 5172574"/>
              <a:gd name="connsiteX30" fmla="*/ 4456557 w 5039333"/>
              <a:gd name="connsiteY30" fmla="*/ 3986031 h 5172574"/>
              <a:gd name="connsiteX31" fmla="*/ 4892089 w 5039333"/>
              <a:gd name="connsiteY31" fmla="*/ 3070883 h 5172574"/>
              <a:gd name="connsiteX32" fmla="*/ 4960857 w 5039333"/>
              <a:gd name="connsiteY32" fmla="*/ 3289531 h 5172574"/>
              <a:gd name="connsiteX33" fmla="*/ 4410711 w 5039333"/>
              <a:gd name="connsiteY33" fmla="*/ 4217023 h 5172574"/>
              <a:gd name="connsiteX34" fmla="*/ 3523774 w 5039333"/>
              <a:gd name="connsiteY34" fmla="*/ 4821832 h 5172574"/>
              <a:gd name="connsiteX35" fmla="*/ 2467560 w 5039333"/>
              <a:gd name="connsiteY35" fmla="*/ 4992872 h 5172574"/>
              <a:gd name="connsiteX36" fmla="*/ 1443088 w 5039333"/>
              <a:gd name="connsiteY36" fmla="*/ 4700165 h 5172574"/>
              <a:gd name="connsiteX37" fmla="*/ 642553 w 5039333"/>
              <a:gd name="connsiteY37" fmla="*/ 4003664 h 5172574"/>
              <a:gd name="connsiteX38" fmla="*/ 215837 w 5039333"/>
              <a:gd name="connsiteY38" fmla="*/ 3037380 h 5172574"/>
              <a:gd name="connsiteX39" fmla="*/ 240523 w 5039333"/>
              <a:gd name="connsiteY39" fmla="*/ 1984695 h 5172574"/>
              <a:gd name="connsiteX40" fmla="*/ 422141 w 5039333"/>
              <a:gd name="connsiteY40" fmla="*/ 1489209 h 5172574"/>
              <a:gd name="connsiteX41" fmla="*/ 707794 w 5039333"/>
              <a:gd name="connsiteY41" fmla="*/ 1046623 h 5172574"/>
              <a:gd name="connsiteX42" fmla="*/ 4497112 w 5039333"/>
              <a:gd name="connsiteY42" fmla="*/ 916139 h 5172574"/>
              <a:gd name="connsiteX43" fmla="*/ 4507691 w 5039333"/>
              <a:gd name="connsiteY43" fmla="*/ 921428 h 5172574"/>
              <a:gd name="connsiteX44" fmla="*/ 4520033 w 5039333"/>
              <a:gd name="connsiteY44" fmla="*/ 928482 h 5172574"/>
              <a:gd name="connsiteX45" fmla="*/ 4569406 w 5039333"/>
              <a:gd name="connsiteY45" fmla="*/ 990198 h 5172574"/>
              <a:gd name="connsiteX46" fmla="*/ 4617015 w 5039333"/>
              <a:gd name="connsiteY46" fmla="*/ 1053676 h 5172574"/>
              <a:gd name="connsiteX47" fmla="*/ 4676967 w 5039333"/>
              <a:gd name="connsiteY47" fmla="*/ 1141841 h 5172574"/>
              <a:gd name="connsiteX48" fmla="*/ 4747499 w 5039333"/>
              <a:gd name="connsiteY48" fmla="*/ 1256454 h 5172574"/>
              <a:gd name="connsiteX49" fmla="*/ 4781001 w 5039333"/>
              <a:gd name="connsiteY49" fmla="*/ 1316406 h 5172574"/>
              <a:gd name="connsiteX50" fmla="*/ 4796871 w 5039333"/>
              <a:gd name="connsiteY50" fmla="*/ 1346383 h 5172574"/>
              <a:gd name="connsiteX51" fmla="*/ 4810978 w 5039333"/>
              <a:gd name="connsiteY51" fmla="*/ 1376358 h 5172574"/>
              <a:gd name="connsiteX52" fmla="*/ 4807451 w 5039333"/>
              <a:gd name="connsiteY52" fmla="*/ 1374596 h 5172574"/>
              <a:gd name="connsiteX53" fmla="*/ 4773948 w 5039333"/>
              <a:gd name="connsiteY53" fmla="*/ 1312879 h 5172574"/>
              <a:gd name="connsiteX54" fmla="*/ 4738682 w 5039333"/>
              <a:gd name="connsiteY54" fmla="*/ 1251165 h 5172574"/>
              <a:gd name="connsiteX55" fmla="*/ 4662861 w 5039333"/>
              <a:gd name="connsiteY55" fmla="*/ 1131261 h 5172574"/>
              <a:gd name="connsiteX56" fmla="*/ 4602909 w 5039333"/>
              <a:gd name="connsiteY56" fmla="*/ 1048386 h 5172574"/>
              <a:gd name="connsiteX57" fmla="*/ 4551773 w 5039333"/>
              <a:gd name="connsiteY57" fmla="*/ 981380 h 5172574"/>
              <a:gd name="connsiteX58" fmla="*/ 4525324 w 5039333"/>
              <a:gd name="connsiteY58" fmla="*/ 947879 h 5172574"/>
              <a:gd name="connsiteX59" fmla="*/ 4222038 w 5039333"/>
              <a:gd name="connsiteY59" fmla="*/ 849134 h 5172574"/>
              <a:gd name="connsiteX60" fmla="*/ 4252013 w 5039333"/>
              <a:gd name="connsiteY60" fmla="*/ 861476 h 5172574"/>
              <a:gd name="connsiteX61" fmla="*/ 4443991 w 5039333"/>
              <a:gd name="connsiteY61" fmla="*/ 1083211 h 5172574"/>
              <a:gd name="connsiteX62" fmla="*/ 4526081 w 5039333"/>
              <a:gd name="connsiteY62" fmla="*/ 1205962 h 5172574"/>
              <a:gd name="connsiteX63" fmla="*/ 4521798 w 5039333"/>
              <a:gd name="connsiteY63" fmla="*/ 1200029 h 5172574"/>
              <a:gd name="connsiteX64" fmla="*/ 4477714 w 5039333"/>
              <a:gd name="connsiteY64" fmla="*/ 1136550 h 5172574"/>
              <a:gd name="connsiteX65" fmla="*/ 4430106 w 5039333"/>
              <a:gd name="connsiteY65" fmla="*/ 1076598 h 5172574"/>
              <a:gd name="connsiteX66" fmla="*/ 4405420 w 5039333"/>
              <a:gd name="connsiteY66" fmla="*/ 1046623 h 5172574"/>
              <a:gd name="connsiteX67" fmla="*/ 4380734 w 5039333"/>
              <a:gd name="connsiteY67" fmla="*/ 1016646 h 5172574"/>
              <a:gd name="connsiteX68" fmla="*/ 4329598 w 5039333"/>
              <a:gd name="connsiteY68" fmla="*/ 958459 h 5172574"/>
              <a:gd name="connsiteX69" fmla="*/ 4222038 w 5039333"/>
              <a:gd name="connsiteY69" fmla="*/ 849134 h 5172574"/>
              <a:gd name="connsiteX70" fmla="*/ 2590993 w 5039333"/>
              <a:gd name="connsiteY70" fmla="*/ 284881 h 5172574"/>
              <a:gd name="connsiteX71" fmla="*/ 4848008 w 5039333"/>
              <a:gd name="connsiteY71" fmla="*/ 2541895 h 5172574"/>
              <a:gd name="connsiteX72" fmla="*/ 4836356 w 5039333"/>
              <a:gd name="connsiteY72" fmla="*/ 2772662 h 5172574"/>
              <a:gd name="connsiteX73" fmla="*/ 4805702 w 5039333"/>
              <a:gd name="connsiteY73" fmla="*/ 2973520 h 5172574"/>
              <a:gd name="connsiteX74" fmla="*/ 4810978 w 5039333"/>
              <a:gd name="connsiteY74" fmla="*/ 2984481 h 5172574"/>
              <a:gd name="connsiteX75" fmla="*/ 4851534 w 5039333"/>
              <a:gd name="connsiteY75" fmla="*/ 3086752 h 5172574"/>
              <a:gd name="connsiteX76" fmla="*/ 4458319 w 5039333"/>
              <a:gd name="connsiteY76" fmla="*/ 3910210 h 5172574"/>
              <a:gd name="connsiteX77" fmla="*/ 3779450 w 5039333"/>
              <a:gd name="connsiteY77" fmla="*/ 4516783 h 5172574"/>
              <a:gd name="connsiteX78" fmla="*/ 2922490 w 5039333"/>
              <a:gd name="connsiteY78" fmla="*/ 4813016 h 5172574"/>
              <a:gd name="connsiteX79" fmla="*/ 2021448 w 5039333"/>
              <a:gd name="connsiteY79" fmla="*/ 4756591 h 5172574"/>
              <a:gd name="connsiteX80" fmla="*/ 1215623 w 5039333"/>
              <a:gd name="connsiteY80" fmla="*/ 4356323 h 5172574"/>
              <a:gd name="connsiteX81" fmla="*/ 628447 w 5039333"/>
              <a:gd name="connsiteY81" fmla="*/ 3679218 h 5172574"/>
              <a:gd name="connsiteX82" fmla="*/ 349847 w 5039333"/>
              <a:gd name="connsiteY82" fmla="*/ 2831075 h 5172574"/>
              <a:gd name="connsiteX83" fmla="*/ 345902 w 5039333"/>
              <a:gd name="connsiteY83" fmla="*/ 2774443 h 5172574"/>
              <a:gd name="connsiteX84" fmla="*/ 345630 w 5039333"/>
              <a:gd name="connsiteY84" fmla="*/ 2772662 h 5172574"/>
              <a:gd name="connsiteX85" fmla="*/ 345241 w 5039333"/>
              <a:gd name="connsiteY85" fmla="*/ 2764951 h 5172574"/>
              <a:gd name="connsiteX86" fmla="*/ 334308 w 5039333"/>
              <a:gd name="connsiteY86" fmla="*/ 2607964 h 5172574"/>
              <a:gd name="connsiteX87" fmla="*/ 335383 w 5039333"/>
              <a:gd name="connsiteY87" fmla="*/ 2569715 h 5172574"/>
              <a:gd name="connsiteX88" fmla="*/ 333978 w 5039333"/>
              <a:gd name="connsiteY88" fmla="*/ 2541895 h 5172574"/>
              <a:gd name="connsiteX89" fmla="*/ 338912 w 5039333"/>
              <a:gd name="connsiteY89" fmla="*/ 2444195 h 5172574"/>
              <a:gd name="connsiteX90" fmla="*/ 340589 w 5039333"/>
              <a:gd name="connsiteY90" fmla="*/ 2384523 h 5172574"/>
              <a:gd name="connsiteX91" fmla="*/ 342807 w 5039333"/>
              <a:gd name="connsiteY91" fmla="*/ 2367040 h 5172574"/>
              <a:gd name="connsiteX92" fmla="*/ 345630 w 5039333"/>
              <a:gd name="connsiteY92" fmla="*/ 2311129 h 5172574"/>
              <a:gd name="connsiteX93" fmla="*/ 2590993 w 5039333"/>
              <a:gd name="connsiteY93" fmla="*/ 284881 h 5172574"/>
              <a:gd name="connsiteX94" fmla="*/ 1524200 w 5039333"/>
              <a:gd name="connsiteY94" fmla="*/ 209060 h 5172574"/>
              <a:gd name="connsiteX95" fmla="*/ 1279103 w 5039333"/>
              <a:gd name="connsiteY95" fmla="*/ 383625 h 5172574"/>
              <a:gd name="connsiteX96" fmla="*/ 799487 w 5039333"/>
              <a:gd name="connsiteY96" fmla="*/ 760970 h 5172574"/>
              <a:gd name="connsiteX97" fmla="*/ 423905 w 5039333"/>
              <a:gd name="connsiteY97" fmla="*/ 1240585 h 5172574"/>
              <a:gd name="connsiteX98" fmla="*/ 173518 w 5039333"/>
              <a:gd name="connsiteY98" fmla="*/ 1797786 h 5172574"/>
              <a:gd name="connsiteX99" fmla="*/ 65958 w 5039333"/>
              <a:gd name="connsiteY99" fmla="*/ 2397305 h 5172574"/>
              <a:gd name="connsiteX100" fmla="*/ 102986 w 5039333"/>
              <a:gd name="connsiteY100" fmla="*/ 3005642 h 5172574"/>
              <a:gd name="connsiteX101" fmla="*/ 134725 w 5039333"/>
              <a:gd name="connsiteY101" fmla="*/ 3155521 h 5172574"/>
              <a:gd name="connsiteX102" fmla="*/ 154122 w 5039333"/>
              <a:gd name="connsiteY102" fmla="*/ 3229579 h 5172574"/>
              <a:gd name="connsiteX103" fmla="*/ 175282 w 5039333"/>
              <a:gd name="connsiteY103" fmla="*/ 3303638 h 5172574"/>
              <a:gd name="connsiteX104" fmla="*/ 284606 w 5039333"/>
              <a:gd name="connsiteY104" fmla="*/ 3589291 h 5172574"/>
              <a:gd name="connsiteX105" fmla="*/ 427432 w 5039333"/>
              <a:gd name="connsiteY105" fmla="*/ 3859076 h 5172574"/>
              <a:gd name="connsiteX106" fmla="*/ 601999 w 5039333"/>
              <a:gd name="connsiteY106" fmla="*/ 4109463 h 5172574"/>
              <a:gd name="connsiteX107" fmla="*/ 804776 w 5039333"/>
              <a:gd name="connsiteY107" fmla="*/ 4338691 h 5172574"/>
              <a:gd name="connsiteX108" fmla="*/ 1034004 w 5039333"/>
              <a:gd name="connsiteY108" fmla="*/ 4539707 h 5172574"/>
              <a:gd name="connsiteX109" fmla="*/ 1284392 w 5039333"/>
              <a:gd name="connsiteY109" fmla="*/ 4714272 h 5172574"/>
              <a:gd name="connsiteX110" fmla="*/ 1351397 w 5039333"/>
              <a:gd name="connsiteY110" fmla="*/ 4753064 h 5172574"/>
              <a:gd name="connsiteX111" fmla="*/ 1384901 w 5039333"/>
              <a:gd name="connsiteY111" fmla="*/ 4772461 h 5172574"/>
              <a:gd name="connsiteX112" fmla="*/ 1418402 w 5039333"/>
              <a:gd name="connsiteY112" fmla="*/ 4790094 h 5172574"/>
              <a:gd name="connsiteX113" fmla="*/ 1487172 w 5039333"/>
              <a:gd name="connsiteY113" fmla="*/ 4825360 h 5172574"/>
              <a:gd name="connsiteX114" fmla="*/ 1555939 w 5039333"/>
              <a:gd name="connsiteY114" fmla="*/ 4857099 h 5172574"/>
              <a:gd name="connsiteX115" fmla="*/ 1841593 w 5039333"/>
              <a:gd name="connsiteY115" fmla="*/ 4966424 h 5172574"/>
              <a:gd name="connsiteX116" fmla="*/ 2139590 w 5039333"/>
              <a:gd name="connsiteY116" fmla="*/ 5038718 h 5172574"/>
              <a:gd name="connsiteX117" fmla="*/ 3347445 w 5039333"/>
              <a:gd name="connsiteY117" fmla="*/ 4964659 h 5172574"/>
              <a:gd name="connsiteX118" fmla="*/ 3902883 w 5039333"/>
              <a:gd name="connsiteY118" fmla="*/ 4712509 h 5172574"/>
              <a:gd name="connsiteX119" fmla="*/ 4382498 w 5039333"/>
              <a:gd name="connsiteY119" fmla="*/ 4335165 h 5172574"/>
              <a:gd name="connsiteX120" fmla="*/ 4758079 w 5039333"/>
              <a:gd name="connsiteY120" fmla="*/ 3855549 h 5172574"/>
              <a:gd name="connsiteX121" fmla="*/ 5008466 w 5039333"/>
              <a:gd name="connsiteY121" fmla="*/ 3298349 h 5172574"/>
              <a:gd name="connsiteX122" fmla="*/ 5035578 w 5039333"/>
              <a:gd name="connsiteY122" fmla="*/ 3414285 h 5172574"/>
              <a:gd name="connsiteX123" fmla="*/ 5039333 w 5039333"/>
              <a:gd name="connsiteY123" fmla="*/ 3436011 h 5172574"/>
              <a:gd name="connsiteX124" fmla="*/ 4972399 w 5039333"/>
              <a:gd name="connsiteY124" fmla="*/ 3618891 h 5172574"/>
              <a:gd name="connsiteX125" fmla="*/ 4403875 w 5039333"/>
              <a:gd name="connsiteY125" fmla="*/ 4462124 h 5172574"/>
              <a:gd name="connsiteX126" fmla="*/ 4253822 w 5039333"/>
              <a:gd name="connsiteY126" fmla="*/ 4598501 h 5172574"/>
              <a:gd name="connsiteX127" fmla="*/ 4172842 w 5039333"/>
              <a:gd name="connsiteY127" fmla="*/ 4661928 h 5172574"/>
              <a:gd name="connsiteX128" fmla="*/ 3151720 w 5039333"/>
              <a:gd name="connsiteY128" fmla="*/ 5118067 h 5172574"/>
              <a:gd name="connsiteX129" fmla="*/ 2515170 w 5039333"/>
              <a:gd name="connsiteY129" fmla="*/ 5170966 h 5172574"/>
              <a:gd name="connsiteX130" fmla="*/ 2196015 w 5039333"/>
              <a:gd name="connsiteY130" fmla="*/ 5140989 h 5172574"/>
              <a:gd name="connsiteX131" fmla="*/ 2116666 w 5039333"/>
              <a:gd name="connsiteY131" fmla="*/ 5126882 h 5172574"/>
              <a:gd name="connsiteX132" fmla="*/ 2039081 w 5039333"/>
              <a:gd name="connsiteY132" fmla="*/ 5111014 h 5172574"/>
              <a:gd name="connsiteX133" fmla="*/ 1883912 w 5039333"/>
              <a:gd name="connsiteY133" fmla="*/ 5070457 h 5172574"/>
              <a:gd name="connsiteX134" fmla="*/ 1808091 w 5039333"/>
              <a:gd name="connsiteY134" fmla="*/ 5047535 h 5172574"/>
              <a:gd name="connsiteX135" fmla="*/ 1732268 w 5039333"/>
              <a:gd name="connsiteY135" fmla="*/ 5021085 h 5172574"/>
              <a:gd name="connsiteX136" fmla="*/ 1582389 w 5039333"/>
              <a:gd name="connsiteY136" fmla="*/ 4962897 h 5172574"/>
              <a:gd name="connsiteX137" fmla="*/ 1510094 w 5039333"/>
              <a:gd name="connsiteY137" fmla="*/ 4929394 h 5172574"/>
              <a:gd name="connsiteX138" fmla="*/ 1437799 w 5039333"/>
              <a:gd name="connsiteY138" fmla="*/ 4894128 h 5172574"/>
              <a:gd name="connsiteX139" fmla="*/ 1296736 w 5039333"/>
              <a:gd name="connsiteY139" fmla="*/ 4818307 h 5172574"/>
              <a:gd name="connsiteX140" fmla="*/ 1227967 w 5039333"/>
              <a:gd name="connsiteY140" fmla="*/ 4777750 h 5172574"/>
              <a:gd name="connsiteX141" fmla="*/ 1160962 w 5039333"/>
              <a:gd name="connsiteY141" fmla="*/ 4733669 h 5172574"/>
              <a:gd name="connsiteX142" fmla="*/ 1127460 w 5039333"/>
              <a:gd name="connsiteY142" fmla="*/ 4712509 h 5172574"/>
              <a:gd name="connsiteX143" fmla="*/ 1095721 w 5039333"/>
              <a:gd name="connsiteY143" fmla="*/ 4689586 h 5172574"/>
              <a:gd name="connsiteX144" fmla="*/ 1030478 w 5039333"/>
              <a:gd name="connsiteY144" fmla="*/ 4641978 h 5172574"/>
              <a:gd name="connsiteX145" fmla="*/ 788908 w 5039333"/>
              <a:gd name="connsiteY145" fmla="*/ 4433909 h 5172574"/>
              <a:gd name="connsiteX146" fmla="*/ 573786 w 5039333"/>
              <a:gd name="connsiteY146" fmla="*/ 4199390 h 5172574"/>
              <a:gd name="connsiteX147" fmla="*/ 390403 w 5039333"/>
              <a:gd name="connsiteY147" fmla="*/ 3940187 h 5172574"/>
              <a:gd name="connsiteX148" fmla="*/ 311054 w 5039333"/>
              <a:gd name="connsiteY148" fmla="*/ 3802650 h 5172574"/>
              <a:gd name="connsiteX149" fmla="*/ 274026 w 5039333"/>
              <a:gd name="connsiteY149" fmla="*/ 3732119 h 5172574"/>
              <a:gd name="connsiteX150" fmla="*/ 238760 w 5039333"/>
              <a:gd name="connsiteY150" fmla="*/ 3661587 h 5172574"/>
              <a:gd name="connsiteX151" fmla="*/ 207021 w 5039333"/>
              <a:gd name="connsiteY151" fmla="*/ 3589291 h 5172574"/>
              <a:gd name="connsiteX152" fmla="*/ 191150 w 5039333"/>
              <a:gd name="connsiteY152" fmla="*/ 3552263 h 5172574"/>
              <a:gd name="connsiteX153" fmla="*/ 177044 w 5039333"/>
              <a:gd name="connsiteY153" fmla="*/ 3515233 h 5172574"/>
              <a:gd name="connsiteX154" fmla="*/ 148831 w 5039333"/>
              <a:gd name="connsiteY154" fmla="*/ 3441174 h 5172574"/>
              <a:gd name="connsiteX155" fmla="*/ 124145 w 5039333"/>
              <a:gd name="connsiteY155" fmla="*/ 3365354 h 5172574"/>
              <a:gd name="connsiteX156" fmla="*/ 80064 w 5039333"/>
              <a:gd name="connsiteY156" fmla="*/ 3213711 h 5172574"/>
              <a:gd name="connsiteX157" fmla="*/ 62431 w 5039333"/>
              <a:gd name="connsiteY157" fmla="*/ 3136126 h 5172574"/>
              <a:gd name="connsiteX158" fmla="*/ 46560 w 5039333"/>
              <a:gd name="connsiteY158" fmla="*/ 3058541 h 5172574"/>
              <a:gd name="connsiteX159" fmla="*/ 6006 w 5039333"/>
              <a:gd name="connsiteY159" fmla="*/ 2744675 h 5172574"/>
              <a:gd name="connsiteX160" fmla="*/ 39507 w 5039333"/>
              <a:gd name="connsiteY160" fmla="*/ 2115178 h 5172574"/>
              <a:gd name="connsiteX161" fmla="*/ 53614 w 5039333"/>
              <a:gd name="connsiteY161" fmla="*/ 2037594 h 5172574"/>
              <a:gd name="connsiteX162" fmla="*/ 71247 w 5039333"/>
              <a:gd name="connsiteY162" fmla="*/ 1960009 h 5172574"/>
              <a:gd name="connsiteX163" fmla="*/ 90644 w 5039333"/>
              <a:gd name="connsiteY163" fmla="*/ 1884188 h 5172574"/>
              <a:gd name="connsiteX164" fmla="*/ 113566 w 5039333"/>
              <a:gd name="connsiteY164" fmla="*/ 1808366 h 5172574"/>
              <a:gd name="connsiteX165" fmla="*/ 124145 w 5039333"/>
              <a:gd name="connsiteY165" fmla="*/ 1771337 h 5172574"/>
              <a:gd name="connsiteX166" fmla="*/ 136489 w 5039333"/>
              <a:gd name="connsiteY166" fmla="*/ 1732545 h 5172574"/>
              <a:gd name="connsiteX167" fmla="*/ 162938 w 5039333"/>
              <a:gd name="connsiteY167" fmla="*/ 1658487 h 5172574"/>
              <a:gd name="connsiteX168" fmla="*/ 192915 w 5039333"/>
              <a:gd name="connsiteY168" fmla="*/ 1584428 h 5172574"/>
              <a:gd name="connsiteX169" fmla="*/ 222890 w 5039333"/>
              <a:gd name="connsiteY169" fmla="*/ 1512132 h 5172574"/>
              <a:gd name="connsiteX170" fmla="*/ 291659 w 5039333"/>
              <a:gd name="connsiteY170" fmla="*/ 1371069 h 5172574"/>
              <a:gd name="connsiteX171" fmla="*/ 328687 w 5039333"/>
              <a:gd name="connsiteY171" fmla="*/ 1302302 h 5172574"/>
              <a:gd name="connsiteX172" fmla="*/ 369244 w 5039333"/>
              <a:gd name="connsiteY172" fmla="*/ 1233532 h 5172574"/>
              <a:gd name="connsiteX173" fmla="*/ 411563 w 5039333"/>
              <a:gd name="connsiteY173" fmla="*/ 1166527 h 5172574"/>
              <a:gd name="connsiteX174" fmla="*/ 453882 w 5039333"/>
              <a:gd name="connsiteY174" fmla="*/ 1101286 h 5172574"/>
              <a:gd name="connsiteX175" fmla="*/ 499728 w 5039333"/>
              <a:gd name="connsiteY175" fmla="*/ 1037808 h 5172574"/>
              <a:gd name="connsiteX176" fmla="*/ 547336 w 5039333"/>
              <a:gd name="connsiteY176" fmla="*/ 974329 h 5172574"/>
              <a:gd name="connsiteX177" fmla="*/ 988159 w 5039333"/>
              <a:gd name="connsiteY177" fmla="*/ 531742 h 5172574"/>
              <a:gd name="connsiteX178" fmla="*/ 1524200 w 5039333"/>
              <a:gd name="connsiteY178" fmla="*/ 209060 h 5172574"/>
              <a:gd name="connsiteX179" fmla="*/ 3479692 w 5039333"/>
              <a:gd name="connsiteY179" fmla="*/ 202007 h 5172574"/>
              <a:gd name="connsiteX180" fmla="*/ 3576673 w 5039333"/>
              <a:gd name="connsiteY180" fmla="*/ 230220 h 5172574"/>
              <a:gd name="connsiteX181" fmla="*/ 3673655 w 5039333"/>
              <a:gd name="connsiteY181" fmla="*/ 263721 h 5172574"/>
              <a:gd name="connsiteX182" fmla="*/ 4454792 w 5039333"/>
              <a:gd name="connsiteY182" fmla="*/ 850899 h 5172574"/>
              <a:gd name="connsiteX183" fmla="*/ 4400131 w 5039333"/>
              <a:gd name="connsiteY183" fmla="*/ 801526 h 5172574"/>
              <a:gd name="connsiteX184" fmla="*/ 4343706 w 5039333"/>
              <a:gd name="connsiteY184" fmla="*/ 753917 h 5172574"/>
              <a:gd name="connsiteX185" fmla="*/ 3479692 w 5039333"/>
              <a:gd name="connsiteY185" fmla="*/ 202007 h 5172574"/>
              <a:gd name="connsiteX186" fmla="*/ 2955994 w 5039333"/>
              <a:gd name="connsiteY186" fmla="*/ 198480 h 5172574"/>
              <a:gd name="connsiteX187" fmla="*/ 2996548 w 5039333"/>
              <a:gd name="connsiteY187" fmla="*/ 198480 h 5172574"/>
              <a:gd name="connsiteX188" fmla="*/ 3070607 w 5039333"/>
              <a:gd name="connsiteY188" fmla="*/ 212587 h 5172574"/>
              <a:gd name="connsiteX189" fmla="*/ 3144665 w 5039333"/>
              <a:gd name="connsiteY189" fmla="*/ 230220 h 5172574"/>
              <a:gd name="connsiteX190" fmla="*/ 3181695 w 5039333"/>
              <a:gd name="connsiteY190" fmla="*/ 239035 h 5172574"/>
              <a:gd name="connsiteX191" fmla="*/ 3218723 w 5039333"/>
              <a:gd name="connsiteY191" fmla="*/ 249615 h 5172574"/>
              <a:gd name="connsiteX192" fmla="*/ 3291019 w 5039333"/>
              <a:gd name="connsiteY192" fmla="*/ 270774 h 5172574"/>
              <a:gd name="connsiteX193" fmla="*/ 3573146 w 5039333"/>
              <a:gd name="connsiteY193" fmla="*/ 381863 h 5172574"/>
              <a:gd name="connsiteX194" fmla="*/ 4084501 w 5039333"/>
              <a:gd name="connsiteY194" fmla="*/ 706309 h 5172574"/>
              <a:gd name="connsiteX195" fmla="*/ 4045708 w 5039333"/>
              <a:gd name="connsiteY195" fmla="*/ 686911 h 5172574"/>
              <a:gd name="connsiteX196" fmla="*/ 4028076 w 5039333"/>
              <a:gd name="connsiteY196" fmla="*/ 676332 h 5172574"/>
              <a:gd name="connsiteX197" fmla="*/ 2836090 w 5039333"/>
              <a:gd name="connsiteY197" fmla="*/ 200243 h 5172574"/>
              <a:gd name="connsiteX198" fmla="*/ 2915437 w 5039333"/>
              <a:gd name="connsiteY198" fmla="*/ 200243 h 5172574"/>
              <a:gd name="connsiteX199" fmla="*/ 2590991 w 5039333"/>
              <a:gd name="connsiteY199" fmla="*/ 150870 h 5172574"/>
              <a:gd name="connsiteX200" fmla="*/ 2495773 w 5039333"/>
              <a:gd name="connsiteY200" fmla="*/ 164977 h 5172574"/>
              <a:gd name="connsiteX201" fmla="*/ 2471087 w 5039333"/>
              <a:gd name="connsiteY201" fmla="*/ 168503 h 5172574"/>
              <a:gd name="connsiteX202" fmla="*/ 2446401 w 5039333"/>
              <a:gd name="connsiteY202" fmla="*/ 173792 h 5172574"/>
              <a:gd name="connsiteX203" fmla="*/ 2398793 w 5039333"/>
              <a:gd name="connsiteY203" fmla="*/ 184372 h 5172574"/>
              <a:gd name="connsiteX204" fmla="*/ 1580625 w 5039333"/>
              <a:gd name="connsiteY204" fmla="*/ 403020 h 5172574"/>
              <a:gd name="connsiteX205" fmla="*/ 892941 w 5039333"/>
              <a:gd name="connsiteY205" fmla="*/ 894980 h 5172574"/>
              <a:gd name="connsiteX206" fmla="*/ 1159197 w 5039333"/>
              <a:gd name="connsiteY206" fmla="*/ 605800 h 5172574"/>
              <a:gd name="connsiteX207" fmla="*/ 1485407 w 5039333"/>
              <a:gd name="connsiteY207" fmla="*/ 406547 h 5172574"/>
              <a:gd name="connsiteX208" fmla="*/ 1659972 w 5039333"/>
              <a:gd name="connsiteY208" fmla="*/ 327200 h 5172574"/>
              <a:gd name="connsiteX209" fmla="*/ 1749901 w 5039333"/>
              <a:gd name="connsiteY209" fmla="*/ 293696 h 5172574"/>
              <a:gd name="connsiteX210" fmla="*/ 1839828 w 5039333"/>
              <a:gd name="connsiteY210" fmla="*/ 263721 h 5172574"/>
              <a:gd name="connsiteX211" fmla="*/ 2211884 w 5039333"/>
              <a:gd name="connsiteY211" fmla="*/ 177319 h 5172574"/>
              <a:gd name="connsiteX212" fmla="*/ 2590991 w 5039333"/>
              <a:gd name="connsiteY212" fmla="*/ 150870 h 5172574"/>
              <a:gd name="connsiteX213" fmla="*/ 2522251 w 5039333"/>
              <a:gd name="connsiteY213" fmla="*/ 412 h 5172574"/>
              <a:gd name="connsiteX214" fmla="*/ 3301599 w 5039333"/>
              <a:gd name="connsiteY214" fmla="*/ 106789 h 5172574"/>
              <a:gd name="connsiteX215" fmla="*/ 3236358 w 5039333"/>
              <a:gd name="connsiteY215" fmla="*/ 96209 h 5172574"/>
              <a:gd name="connsiteX216" fmla="*/ 3167589 w 5039333"/>
              <a:gd name="connsiteY216" fmla="*/ 89156 h 5172574"/>
              <a:gd name="connsiteX217" fmla="*/ 2984206 w 5039333"/>
              <a:gd name="connsiteY217" fmla="*/ 52126 h 5172574"/>
              <a:gd name="connsiteX218" fmla="*/ 2890753 w 5039333"/>
              <a:gd name="connsiteY218" fmla="*/ 39784 h 5172574"/>
              <a:gd name="connsiteX219" fmla="*/ 2797297 w 5039333"/>
              <a:gd name="connsiteY219" fmla="*/ 30967 h 5172574"/>
              <a:gd name="connsiteX220" fmla="*/ 2703844 w 5039333"/>
              <a:gd name="connsiteY220" fmla="*/ 23913 h 5172574"/>
              <a:gd name="connsiteX221" fmla="*/ 2610388 w 5039333"/>
              <a:gd name="connsiteY221" fmla="*/ 20387 h 5172574"/>
              <a:gd name="connsiteX222" fmla="*/ 2516935 w 5039333"/>
              <a:gd name="connsiteY222" fmla="*/ 22151 h 5172574"/>
              <a:gd name="connsiteX223" fmla="*/ 2469325 w 5039333"/>
              <a:gd name="connsiteY223" fmla="*/ 23913 h 5172574"/>
              <a:gd name="connsiteX224" fmla="*/ 2423479 w 5039333"/>
              <a:gd name="connsiteY224" fmla="*/ 27440 h 5172574"/>
              <a:gd name="connsiteX225" fmla="*/ 1691714 w 5039333"/>
              <a:gd name="connsiteY225" fmla="*/ 182610 h 5172574"/>
              <a:gd name="connsiteX226" fmla="*/ 1725215 w 5039333"/>
              <a:gd name="connsiteY226" fmla="*/ 164977 h 5172574"/>
              <a:gd name="connsiteX227" fmla="*/ 1751666 w 5039333"/>
              <a:gd name="connsiteY227" fmla="*/ 152635 h 5172574"/>
              <a:gd name="connsiteX228" fmla="*/ 1818671 w 5039333"/>
              <a:gd name="connsiteY228" fmla="*/ 122658 h 5172574"/>
              <a:gd name="connsiteX229" fmla="*/ 1876858 w 5039333"/>
              <a:gd name="connsiteY229" fmla="*/ 101498 h 5172574"/>
              <a:gd name="connsiteX230" fmla="*/ 1963261 w 5039333"/>
              <a:gd name="connsiteY230" fmla="*/ 75050 h 5172574"/>
              <a:gd name="connsiteX231" fmla="*/ 2088454 w 5039333"/>
              <a:gd name="connsiteY231" fmla="*/ 45073 h 5172574"/>
              <a:gd name="connsiteX232" fmla="*/ 2167803 w 5039333"/>
              <a:gd name="connsiteY232" fmla="*/ 30967 h 5172574"/>
              <a:gd name="connsiteX233" fmla="*/ 2211884 w 5039333"/>
              <a:gd name="connsiteY233" fmla="*/ 23913 h 5172574"/>
              <a:gd name="connsiteX234" fmla="*/ 2259494 w 5039333"/>
              <a:gd name="connsiteY234" fmla="*/ 18624 h 5172574"/>
              <a:gd name="connsiteX235" fmla="*/ 2522251 w 5039333"/>
              <a:gd name="connsiteY235" fmla="*/ 412 h 517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5039333" h="5172574">
                <a:moveTo>
                  <a:pt x="4728104" y="1561505"/>
                </a:moveTo>
                <a:cubicBezTo>
                  <a:pt x="4728104" y="1561505"/>
                  <a:pt x="4729866" y="1561505"/>
                  <a:pt x="4729866" y="1561505"/>
                </a:cubicBezTo>
                <a:cubicBezTo>
                  <a:pt x="4742210" y="1589717"/>
                  <a:pt x="4754552" y="1616166"/>
                  <a:pt x="4765132" y="1646143"/>
                </a:cubicBezTo>
                <a:cubicBezTo>
                  <a:pt x="4754552" y="1616166"/>
                  <a:pt x="4740446" y="1589717"/>
                  <a:pt x="4728104" y="1561505"/>
                </a:cubicBezTo>
                <a:close/>
                <a:moveTo>
                  <a:pt x="4888651" y="1542826"/>
                </a:moveTo>
                <a:lnTo>
                  <a:pt x="4889224" y="1544092"/>
                </a:lnTo>
                <a:cubicBezTo>
                  <a:pt x="4896057" y="1558860"/>
                  <a:pt x="4902670" y="1573848"/>
                  <a:pt x="4907960" y="1589717"/>
                </a:cubicBezTo>
                <a:close/>
                <a:moveTo>
                  <a:pt x="4869167" y="1499790"/>
                </a:moveTo>
                <a:cubicBezTo>
                  <a:pt x="4869167" y="1499790"/>
                  <a:pt x="4870930" y="1499790"/>
                  <a:pt x="4870930" y="1499790"/>
                </a:cubicBezTo>
                <a:lnTo>
                  <a:pt x="4888651" y="1542826"/>
                </a:lnTo>
                <a:close/>
                <a:moveTo>
                  <a:pt x="4583190" y="1291357"/>
                </a:moveTo>
                <a:lnTo>
                  <a:pt x="4608198" y="1328750"/>
                </a:lnTo>
                <a:cubicBezTo>
                  <a:pt x="4608198" y="1328750"/>
                  <a:pt x="4606436" y="1328750"/>
                  <a:pt x="4606436" y="1328750"/>
                </a:cubicBezTo>
                <a:close/>
                <a:moveTo>
                  <a:pt x="4526081" y="1205962"/>
                </a:moveTo>
                <a:lnTo>
                  <a:pt x="4544719" y="1231768"/>
                </a:lnTo>
                <a:lnTo>
                  <a:pt x="4565879" y="1263507"/>
                </a:lnTo>
                <a:lnTo>
                  <a:pt x="4583190" y="1291357"/>
                </a:lnTo>
                <a:close/>
                <a:moveTo>
                  <a:pt x="707794" y="1046623"/>
                </a:moveTo>
                <a:cubicBezTo>
                  <a:pt x="695452" y="1069545"/>
                  <a:pt x="683108" y="1090705"/>
                  <a:pt x="672528" y="1110102"/>
                </a:cubicBezTo>
                <a:cubicBezTo>
                  <a:pt x="661949" y="1133024"/>
                  <a:pt x="649607" y="1154183"/>
                  <a:pt x="639027" y="1177107"/>
                </a:cubicBezTo>
                <a:lnTo>
                  <a:pt x="623156" y="1210608"/>
                </a:lnTo>
                <a:lnTo>
                  <a:pt x="607288" y="1244112"/>
                </a:lnTo>
                <a:cubicBezTo>
                  <a:pt x="596708" y="1267034"/>
                  <a:pt x="587890" y="1289958"/>
                  <a:pt x="577311" y="1312879"/>
                </a:cubicBezTo>
                <a:cubicBezTo>
                  <a:pt x="400981" y="1603824"/>
                  <a:pt x="288131" y="1933558"/>
                  <a:pt x="249338" y="2272111"/>
                </a:cubicBezTo>
                <a:cubicBezTo>
                  <a:pt x="229943" y="2441387"/>
                  <a:pt x="228179" y="2612427"/>
                  <a:pt x="245812" y="2781703"/>
                </a:cubicBezTo>
                <a:cubicBezTo>
                  <a:pt x="261682" y="2950979"/>
                  <a:pt x="298710" y="3118491"/>
                  <a:pt x="351609" y="3280714"/>
                </a:cubicBezTo>
                <a:cubicBezTo>
                  <a:pt x="457407" y="3603397"/>
                  <a:pt x="635500" y="3903157"/>
                  <a:pt x="868255" y="4151780"/>
                </a:cubicBezTo>
                <a:cubicBezTo>
                  <a:pt x="1101010" y="4400406"/>
                  <a:pt x="1386663" y="4599657"/>
                  <a:pt x="1702292" y="4726614"/>
                </a:cubicBezTo>
                <a:cubicBezTo>
                  <a:pt x="2016158" y="4855335"/>
                  <a:pt x="2360001" y="4913523"/>
                  <a:pt x="2700317" y="4897654"/>
                </a:cubicBezTo>
                <a:cubicBezTo>
                  <a:pt x="3040632" y="4883548"/>
                  <a:pt x="3377420" y="4791857"/>
                  <a:pt x="3678944" y="4634923"/>
                </a:cubicBezTo>
                <a:cubicBezTo>
                  <a:pt x="3980466" y="4479753"/>
                  <a:pt x="4248488" y="4255816"/>
                  <a:pt x="4456557" y="3986031"/>
                </a:cubicBezTo>
                <a:cubicBezTo>
                  <a:pt x="4666388" y="3718010"/>
                  <a:pt x="4816268" y="3402382"/>
                  <a:pt x="4892089" y="3070883"/>
                </a:cubicBezTo>
                <a:cubicBezTo>
                  <a:pt x="4918539" y="3141415"/>
                  <a:pt x="4939699" y="3213709"/>
                  <a:pt x="4960857" y="3289531"/>
                </a:cubicBezTo>
                <a:cubicBezTo>
                  <a:pt x="4848008" y="3633372"/>
                  <a:pt x="4659334" y="3954292"/>
                  <a:pt x="4410711" y="4217023"/>
                </a:cubicBezTo>
                <a:cubicBezTo>
                  <a:pt x="4163850" y="4479753"/>
                  <a:pt x="3858799" y="4689586"/>
                  <a:pt x="3523774" y="4821832"/>
                </a:cubicBezTo>
                <a:cubicBezTo>
                  <a:pt x="3188748" y="4955842"/>
                  <a:pt x="2825510" y="5014032"/>
                  <a:pt x="2467560" y="4992872"/>
                </a:cubicBezTo>
                <a:cubicBezTo>
                  <a:pt x="2109613" y="4971713"/>
                  <a:pt x="1756955" y="4871204"/>
                  <a:pt x="1443088" y="4700165"/>
                </a:cubicBezTo>
                <a:cubicBezTo>
                  <a:pt x="1127458" y="4530889"/>
                  <a:pt x="854149" y="4289317"/>
                  <a:pt x="642553" y="4003664"/>
                </a:cubicBezTo>
                <a:cubicBezTo>
                  <a:pt x="432721" y="3718010"/>
                  <a:pt x="284604" y="3384749"/>
                  <a:pt x="215837" y="3037380"/>
                </a:cubicBezTo>
                <a:cubicBezTo>
                  <a:pt x="147067" y="2688248"/>
                  <a:pt x="155885" y="2328536"/>
                  <a:pt x="240523" y="1984695"/>
                </a:cubicBezTo>
                <a:cubicBezTo>
                  <a:pt x="282842" y="1813655"/>
                  <a:pt x="342794" y="1646143"/>
                  <a:pt x="422141" y="1489209"/>
                </a:cubicBezTo>
                <a:cubicBezTo>
                  <a:pt x="501490" y="1332277"/>
                  <a:pt x="596708" y="1182396"/>
                  <a:pt x="707794" y="1046623"/>
                </a:cubicBezTo>
                <a:close/>
                <a:moveTo>
                  <a:pt x="4497112" y="916139"/>
                </a:moveTo>
                <a:cubicBezTo>
                  <a:pt x="4500638" y="917902"/>
                  <a:pt x="4504165" y="919666"/>
                  <a:pt x="4507691" y="921428"/>
                </a:cubicBezTo>
                <a:cubicBezTo>
                  <a:pt x="4511218" y="924955"/>
                  <a:pt x="4516507" y="926719"/>
                  <a:pt x="4520033" y="928482"/>
                </a:cubicBezTo>
                <a:cubicBezTo>
                  <a:pt x="4537666" y="947879"/>
                  <a:pt x="4553537" y="969038"/>
                  <a:pt x="4569406" y="990198"/>
                </a:cubicBezTo>
                <a:cubicBezTo>
                  <a:pt x="4585276" y="1011357"/>
                  <a:pt x="4602909" y="1032517"/>
                  <a:pt x="4617015" y="1053676"/>
                </a:cubicBezTo>
                <a:cubicBezTo>
                  <a:pt x="4636411" y="1081889"/>
                  <a:pt x="4657570" y="1111864"/>
                  <a:pt x="4676967" y="1141841"/>
                </a:cubicBezTo>
                <a:cubicBezTo>
                  <a:pt x="4701653" y="1180633"/>
                  <a:pt x="4726340" y="1217662"/>
                  <a:pt x="4747499" y="1256454"/>
                </a:cubicBezTo>
                <a:lnTo>
                  <a:pt x="4781001" y="1316406"/>
                </a:lnTo>
                <a:lnTo>
                  <a:pt x="4796871" y="1346383"/>
                </a:lnTo>
                <a:lnTo>
                  <a:pt x="4810978" y="1376358"/>
                </a:lnTo>
                <a:cubicBezTo>
                  <a:pt x="4809213" y="1376358"/>
                  <a:pt x="4809213" y="1374596"/>
                  <a:pt x="4807451" y="1374596"/>
                </a:cubicBezTo>
                <a:cubicBezTo>
                  <a:pt x="4796871" y="1353436"/>
                  <a:pt x="4786292" y="1334039"/>
                  <a:pt x="4773948" y="1312879"/>
                </a:cubicBezTo>
                <a:lnTo>
                  <a:pt x="4738682" y="1251165"/>
                </a:lnTo>
                <a:cubicBezTo>
                  <a:pt x="4713996" y="1210608"/>
                  <a:pt x="4689310" y="1170054"/>
                  <a:pt x="4662861" y="1131261"/>
                </a:cubicBezTo>
                <a:lnTo>
                  <a:pt x="4602909" y="1048386"/>
                </a:lnTo>
                <a:cubicBezTo>
                  <a:pt x="4587039" y="1025464"/>
                  <a:pt x="4569406" y="1004304"/>
                  <a:pt x="4551773" y="981380"/>
                </a:cubicBezTo>
                <a:lnTo>
                  <a:pt x="4525324" y="947879"/>
                </a:lnTo>
                <a:close/>
                <a:moveTo>
                  <a:pt x="4222038" y="849134"/>
                </a:moveTo>
                <a:cubicBezTo>
                  <a:pt x="4230853" y="852661"/>
                  <a:pt x="4241433" y="856188"/>
                  <a:pt x="4252013" y="861476"/>
                </a:cubicBezTo>
                <a:cubicBezTo>
                  <a:pt x="4320780" y="931127"/>
                  <a:pt x="4384700" y="1005185"/>
                  <a:pt x="4443991" y="1083211"/>
                </a:cubicBezTo>
                <a:lnTo>
                  <a:pt x="4526081" y="1205962"/>
                </a:lnTo>
                <a:lnTo>
                  <a:pt x="4521798" y="1200029"/>
                </a:lnTo>
                <a:lnTo>
                  <a:pt x="4477714" y="1136550"/>
                </a:lnTo>
                <a:lnTo>
                  <a:pt x="4430106" y="1076598"/>
                </a:lnTo>
                <a:lnTo>
                  <a:pt x="4405420" y="1046623"/>
                </a:lnTo>
                <a:lnTo>
                  <a:pt x="4380734" y="1016646"/>
                </a:lnTo>
                <a:cubicBezTo>
                  <a:pt x="4363101" y="997251"/>
                  <a:pt x="4347231" y="977854"/>
                  <a:pt x="4329598" y="958459"/>
                </a:cubicBezTo>
                <a:cubicBezTo>
                  <a:pt x="4294332" y="921428"/>
                  <a:pt x="4259066" y="884400"/>
                  <a:pt x="4222038" y="849134"/>
                </a:cubicBezTo>
                <a:close/>
                <a:moveTo>
                  <a:pt x="2590993" y="284881"/>
                </a:moveTo>
                <a:cubicBezTo>
                  <a:pt x="3837507" y="284881"/>
                  <a:pt x="4848008" y="1295380"/>
                  <a:pt x="4848008" y="2541895"/>
                </a:cubicBezTo>
                <a:cubicBezTo>
                  <a:pt x="4848008" y="2619802"/>
                  <a:pt x="4844061" y="2696787"/>
                  <a:pt x="4836356" y="2772662"/>
                </a:cubicBezTo>
                <a:lnTo>
                  <a:pt x="4805702" y="2973520"/>
                </a:lnTo>
                <a:lnTo>
                  <a:pt x="4810978" y="2984481"/>
                </a:lnTo>
                <a:cubicBezTo>
                  <a:pt x="4825084" y="3017984"/>
                  <a:pt x="4837426" y="3051486"/>
                  <a:pt x="4851534" y="3086752"/>
                </a:cubicBezTo>
                <a:cubicBezTo>
                  <a:pt x="4777474" y="3384749"/>
                  <a:pt x="4641702" y="3665112"/>
                  <a:pt x="4458319" y="3910210"/>
                </a:cubicBezTo>
                <a:cubicBezTo>
                  <a:pt x="4274937" y="4155307"/>
                  <a:pt x="4042182" y="4363376"/>
                  <a:pt x="3779450" y="4516783"/>
                </a:cubicBezTo>
                <a:cubicBezTo>
                  <a:pt x="3516721" y="4671953"/>
                  <a:pt x="3224014" y="4772460"/>
                  <a:pt x="2922490" y="4813016"/>
                </a:cubicBezTo>
                <a:cubicBezTo>
                  <a:pt x="2620968" y="4853571"/>
                  <a:pt x="2314155" y="4834176"/>
                  <a:pt x="2021448" y="4756591"/>
                </a:cubicBezTo>
                <a:cubicBezTo>
                  <a:pt x="1728742" y="4679006"/>
                  <a:pt x="1453668" y="4541469"/>
                  <a:pt x="1215623" y="4356323"/>
                </a:cubicBezTo>
                <a:cubicBezTo>
                  <a:pt x="977579" y="4171178"/>
                  <a:pt x="776564" y="3940185"/>
                  <a:pt x="628447" y="3679218"/>
                </a:cubicBezTo>
                <a:cubicBezTo>
                  <a:pt x="480330" y="3418251"/>
                  <a:pt x="385113" y="3127308"/>
                  <a:pt x="349847" y="2831075"/>
                </a:cubicBezTo>
                <a:lnTo>
                  <a:pt x="345902" y="2774443"/>
                </a:lnTo>
                <a:lnTo>
                  <a:pt x="345630" y="2772662"/>
                </a:lnTo>
                <a:lnTo>
                  <a:pt x="345241" y="2764951"/>
                </a:lnTo>
                <a:lnTo>
                  <a:pt x="334308" y="2607964"/>
                </a:lnTo>
                <a:lnTo>
                  <a:pt x="335383" y="2569715"/>
                </a:lnTo>
                <a:lnTo>
                  <a:pt x="333978" y="2541895"/>
                </a:lnTo>
                <a:lnTo>
                  <a:pt x="338912" y="2444195"/>
                </a:lnTo>
                <a:lnTo>
                  <a:pt x="340589" y="2384523"/>
                </a:lnTo>
                <a:lnTo>
                  <a:pt x="342807" y="2367040"/>
                </a:lnTo>
                <a:lnTo>
                  <a:pt x="345630" y="2311129"/>
                </a:lnTo>
                <a:cubicBezTo>
                  <a:pt x="461213" y="1173014"/>
                  <a:pt x="1422384" y="284881"/>
                  <a:pt x="2590993" y="284881"/>
                </a:cubicBezTo>
                <a:close/>
                <a:moveTo>
                  <a:pt x="1524200" y="209060"/>
                </a:moveTo>
                <a:cubicBezTo>
                  <a:pt x="1437799" y="261959"/>
                  <a:pt x="1358450" y="320147"/>
                  <a:pt x="1279103" y="383625"/>
                </a:cubicBezTo>
                <a:cubicBezTo>
                  <a:pt x="1104536" y="491187"/>
                  <a:pt x="944077" y="618144"/>
                  <a:pt x="799487" y="760970"/>
                </a:cubicBezTo>
                <a:cubicBezTo>
                  <a:pt x="656660" y="905560"/>
                  <a:pt x="529703" y="1066020"/>
                  <a:pt x="423905" y="1240585"/>
                </a:cubicBezTo>
                <a:cubicBezTo>
                  <a:pt x="318108" y="1416915"/>
                  <a:pt x="235234" y="1603824"/>
                  <a:pt x="173518" y="1797786"/>
                </a:cubicBezTo>
                <a:cubicBezTo>
                  <a:pt x="115330" y="1991748"/>
                  <a:pt x="78300" y="2194528"/>
                  <a:pt x="65958" y="2397305"/>
                </a:cubicBezTo>
                <a:cubicBezTo>
                  <a:pt x="53614" y="2600085"/>
                  <a:pt x="65958" y="2804627"/>
                  <a:pt x="102986" y="3005642"/>
                </a:cubicBezTo>
                <a:cubicBezTo>
                  <a:pt x="110039" y="3056777"/>
                  <a:pt x="124145" y="3106149"/>
                  <a:pt x="134725" y="3155521"/>
                </a:cubicBezTo>
                <a:cubicBezTo>
                  <a:pt x="140016" y="3180207"/>
                  <a:pt x="147069" y="3204893"/>
                  <a:pt x="154122" y="3229579"/>
                </a:cubicBezTo>
                <a:cubicBezTo>
                  <a:pt x="161175" y="3254265"/>
                  <a:pt x="168229" y="3278952"/>
                  <a:pt x="175282" y="3303638"/>
                </a:cubicBezTo>
                <a:cubicBezTo>
                  <a:pt x="207021" y="3400620"/>
                  <a:pt x="242287" y="3497600"/>
                  <a:pt x="284606" y="3589291"/>
                </a:cubicBezTo>
                <a:cubicBezTo>
                  <a:pt x="326925" y="3682746"/>
                  <a:pt x="376297" y="3770911"/>
                  <a:pt x="427432" y="3859076"/>
                </a:cubicBezTo>
                <a:cubicBezTo>
                  <a:pt x="482095" y="3945476"/>
                  <a:pt x="538520" y="4030114"/>
                  <a:pt x="601999" y="4109463"/>
                </a:cubicBezTo>
                <a:cubicBezTo>
                  <a:pt x="663713" y="4190575"/>
                  <a:pt x="734245" y="4266396"/>
                  <a:pt x="804776" y="4338691"/>
                </a:cubicBezTo>
                <a:cubicBezTo>
                  <a:pt x="878835" y="4409223"/>
                  <a:pt x="952893" y="4477991"/>
                  <a:pt x="1034004" y="4539707"/>
                </a:cubicBezTo>
                <a:cubicBezTo>
                  <a:pt x="1113354" y="4603185"/>
                  <a:pt x="1197991" y="4661373"/>
                  <a:pt x="1284392" y="4714272"/>
                </a:cubicBezTo>
                <a:lnTo>
                  <a:pt x="1351397" y="4753064"/>
                </a:lnTo>
                <a:lnTo>
                  <a:pt x="1384901" y="4772461"/>
                </a:lnTo>
                <a:lnTo>
                  <a:pt x="1418402" y="4790094"/>
                </a:lnTo>
                <a:lnTo>
                  <a:pt x="1487172" y="4825360"/>
                </a:lnTo>
                <a:cubicBezTo>
                  <a:pt x="1510094" y="4835940"/>
                  <a:pt x="1533017" y="4846520"/>
                  <a:pt x="1555939" y="4857099"/>
                </a:cubicBezTo>
                <a:cubicBezTo>
                  <a:pt x="1647630" y="4901181"/>
                  <a:pt x="1744612" y="4934684"/>
                  <a:pt x="1841593" y="4966424"/>
                </a:cubicBezTo>
                <a:cubicBezTo>
                  <a:pt x="1940337" y="4996399"/>
                  <a:pt x="2039081" y="5021085"/>
                  <a:pt x="2139590" y="5038718"/>
                </a:cubicBezTo>
                <a:cubicBezTo>
                  <a:pt x="2539856" y="5112776"/>
                  <a:pt x="2957758" y="5084563"/>
                  <a:pt x="3347445" y="4964659"/>
                </a:cubicBezTo>
                <a:cubicBezTo>
                  <a:pt x="3541407" y="4902945"/>
                  <a:pt x="3728316" y="4818307"/>
                  <a:pt x="3902883" y="4712509"/>
                </a:cubicBezTo>
                <a:cubicBezTo>
                  <a:pt x="4077448" y="4604948"/>
                  <a:pt x="4237908" y="4479755"/>
                  <a:pt x="4382498" y="4335165"/>
                </a:cubicBezTo>
                <a:cubicBezTo>
                  <a:pt x="4525324" y="4190575"/>
                  <a:pt x="4652281" y="4030114"/>
                  <a:pt x="4758079" y="3855549"/>
                </a:cubicBezTo>
                <a:cubicBezTo>
                  <a:pt x="4863876" y="3680982"/>
                  <a:pt x="4946752" y="3492311"/>
                  <a:pt x="5008466" y="3298349"/>
                </a:cubicBezTo>
                <a:cubicBezTo>
                  <a:pt x="5018165" y="3336259"/>
                  <a:pt x="5027422" y="3375051"/>
                  <a:pt x="5035578" y="3414285"/>
                </a:cubicBezTo>
                <a:lnTo>
                  <a:pt x="5039333" y="3436011"/>
                </a:lnTo>
                <a:lnTo>
                  <a:pt x="4972399" y="3618891"/>
                </a:lnTo>
                <a:cubicBezTo>
                  <a:pt x="4838158" y="3936271"/>
                  <a:pt x="4643909" y="4222090"/>
                  <a:pt x="4403875" y="4462124"/>
                </a:cubicBezTo>
                <a:lnTo>
                  <a:pt x="4253822" y="4598501"/>
                </a:lnTo>
                <a:lnTo>
                  <a:pt x="4172842" y="4661928"/>
                </a:lnTo>
                <a:cubicBezTo>
                  <a:pt x="3869931" y="4884512"/>
                  <a:pt x="3518926" y="5042465"/>
                  <a:pt x="3151720" y="5118067"/>
                </a:cubicBezTo>
                <a:cubicBezTo>
                  <a:pt x="2941887" y="5162148"/>
                  <a:pt x="2728530" y="5178019"/>
                  <a:pt x="2515170" y="5170966"/>
                </a:cubicBezTo>
                <a:cubicBezTo>
                  <a:pt x="2407610" y="5169201"/>
                  <a:pt x="2301813" y="5156859"/>
                  <a:pt x="2196015" y="5140989"/>
                </a:cubicBezTo>
                <a:cubicBezTo>
                  <a:pt x="2169565" y="5137462"/>
                  <a:pt x="2143116" y="5132173"/>
                  <a:pt x="2116666" y="5126882"/>
                </a:cubicBezTo>
                <a:cubicBezTo>
                  <a:pt x="2091980" y="5121593"/>
                  <a:pt x="2065532" y="5118067"/>
                  <a:pt x="2039081" y="5111014"/>
                </a:cubicBezTo>
                <a:cubicBezTo>
                  <a:pt x="1986183" y="5096907"/>
                  <a:pt x="1935048" y="5086327"/>
                  <a:pt x="1883912" y="5070457"/>
                </a:cubicBezTo>
                <a:lnTo>
                  <a:pt x="1808091" y="5047535"/>
                </a:lnTo>
                <a:lnTo>
                  <a:pt x="1732268" y="5021085"/>
                </a:lnTo>
                <a:cubicBezTo>
                  <a:pt x="1681134" y="5003452"/>
                  <a:pt x="1631762" y="4982292"/>
                  <a:pt x="1582389" y="4962897"/>
                </a:cubicBezTo>
                <a:cubicBezTo>
                  <a:pt x="1557703" y="4952317"/>
                  <a:pt x="1534780" y="4939973"/>
                  <a:pt x="1510094" y="4929394"/>
                </a:cubicBezTo>
                <a:cubicBezTo>
                  <a:pt x="1485407" y="4917051"/>
                  <a:pt x="1460721" y="4906472"/>
                  <a:pt x="1437799" y="4894128"/>
                </a:cubicBezTo>
                <a:cubicBezTo>
                  <a:pt x="1390190" y="4869442"/>
                  <a:pt x="1342582" y="4846520"/>
                  <a:pt x="1296736" y="4818307"/>
                </a:cubicBezTo>
                <a:cubicBezTo>
                  <a:pt x="1273812" y="4804201"/>
                  <a:pt x="1250890" y="4791857"/>
                  <a:pt x="1227967" y="4777750"/>
                </a:cubicBezTo>
                <a:lnTo>
                  <a:pt x="1160962" y="4733669"/>
                </a:lnTo>
                <a:lnTo>
                  <a:pt x="1127460" y="4712509"/>
                </a:lnTo>
                <a:lnTo>
                  <a:pt x="1095721" y="4689586"/>
                </a:lnTo>
                <a:lnTo>
                  <a:pt x="1030478" y="4641978"/>
                </a:lnTo>
                <a:cubicBezTo>
                  <a:pt x="945840" y="4576735"/>
                  <a:pt x="864728" y="4507968"/>
                  <a:pt x="788908" y="4433909"/>
                </a:cubicBezTo>
                <a:cubicBezTo>
                  <a:pt x="711323" y="4359851"/>
                  <a:pt x="640791" y="4280502"/>
                  <a:pt x="573786" y="4199390"/>
                </a:cubicBezTo>
                <a:cubicBezTo>
                  <a:pt x="508543" y="4116516"/>
                  <a:pt x="445065" y="4030114"/>
                  <a:pt x="390403" y="3940187"/>
                </a:cubicBezTo>
                <a:cubicBezTo>
                  <a:pt x="362191" y="3896104"/>
                  <a:pt x="337505" y="3848496"/>
                  <a:pt x="311054" y="3802650"/>
                </a:cubicBezTo>
                <a:cubicBezTo>
                  <a:pt x="296948" y="3779727"/>
                  <a:pt x="286368" y="3755041"/>
                  <a:pt x="274026" y="3732119"/>
                </a:cubicBezTo>
                <a:cubicBezTo>
                  <a:pt x="261682" y="3709195"/>
                  <a:pt x="249340" y="3686273"/>
                  <a:pt x="238760" y="3661587"/>
                </a:cubicBezTo>
                <a:lnTo>
                  <a:pt x="207021" y="3589291"/>
                </a:lnTo>
                <a:cubicBezTo>
                  <a:pt x="201730" y="3576949"/>
                  <a:pt x="196441" y="3564605"/>
                  <a:pt x="191150" y="3552263"/>
                </a:cubicBezTo>
                <a:lnTo>
                  <a:pt x="177044" y="3515233"/>
                </a:lnTo>
                <a:lnTo>
                  <a:pt x="148831" y="3441174"/>
                </a:lnTo>
                <a:cubicBezTo>
                  <a:pt x="140016" y="3416488"/>
                  <a:pt x="132963" y="3390040"/>
                  <a:pt x="124145" y="3365354"/>
                </a:cubicBezTo>
                <a:cubicBezTo>
                  <a:pt x="106512" y="3315982"/>
                  <a:pt x="94170" y="3264845"/>
                  <a:pt x="80064" y="3213711"/>
                </a:cubicBezTo>
                <a:cubicBezTo>
                  <a:pt x="73011" y="3187260"/>
                  <a:pt x="67720" y="3162574"/>
                  <a:pt x="62431" y="3136126"/>
                </a:cubicBezTo>
                <a:cubicBezTo>
                  <a:pt x="57140" y="3109675"/>
                  <a:pt x="51851" y="3084989"/>
                  <a:pt x="46560" y="3058541"/>
                </a:cubicBezTo>
                <a:cubicBezTo>
                  <a:pt x="27165" y="2954506"/>
                  <a:pt x="11295" y="2850472"/>
                  <a:pt x="6006" y="2744675"/>
                </a:cubicBezTo>
                <a:cubicBezTo>
                  <a:pt x="-8101" y="2534842"/>
                  <a:pt x="2479" y="2323247"/>
                  <a:pt x="39507" y="2115178"/>
                </a:cubicBezTo>
                <a:lnTo>
                  <a:pt x="53614" y="2037594"/>
                </a:lnTo>
                <a:cubicBezTo>
                  <a:pt x="58904" y="2011145"/>
                  <a:pt x="65958" y="1986459"/>
                  <a:pt x="71247" y="1960009"/>
                </a:cubicBezTo>
                <a:cubicBezTo>
                  <a:pt x="78300" y="1935323"/>
                  <a:pt x="83591" y="1908874"/>
                  <a:pt x="90644" y="1884188"/>
                </a:cubicBezTo>
                <a:lnTo>
                  <a:pt x="113566" y="1808366"/>
                </a:lnTo>
                <a:cubicBezTo>
                  <a:pt x="117092" y="1796023"/>
                  <a:pt x="120619" y="1783679"/>
                  <a:pt x="124145" y="1771337"/>
                </a:cubicBezTo>
                <a:lnTo>
                  <a:pt x="136489" y="1732545"/>
                </a:lnTo>
                <a:lnTo>
                  <a:pt x="162938" y="1658487"/>
                </a:lnTo>
                <a:cubicBezTo>
                  <a:pt x="173518" y="1633801"/>
                  <a:pt x="182335" y="1609114"/>
                  <a:pt x="192915" y="1584428"/>
                </a:cubicBezTo>
                <a:cubicBezTo>
                  <a:pt x="201730" y="1559742"/>
                  <a:pt x="212310" y="1535056"/>
                  <a:pt x="222890" y="1512132"/>
                </a:cubicBezTo>
                <a:cubicBezTo>
                  <a:pt x="245813" y="1464524"/>
                  <a:pt x="266973" y="1416915"/>
                  <a:pt x="291659" y="1371069"/>
                </a:cubicBezTo>
                <a:cubicBezTo>
                  <a:pt x="304001" y="1348147"/>
                  <a:pt x="316345" y="1325223"/>
                  <a:pt x="328687" y="1302302"/>
                </a:cubicBezTo>
                <a:lnTo>
                  <a:pt x="369244" y="1233532"/>
                </a:lnTo>
                <a:cubicBezTo>
                  <a:pt x="383350" y="1210610"/>
                  <a:pt x="397457" y="1187687"/>
                  <a:pt x="411563" y="1166527"/>
                </a:cubicBezTo>
                <a:lnTo>
                  <a:pt x="453882" y="1101286"/>
                </a:lnTo>
                <a:lnTo>
                  <a:pt x="499728" y="1037808"/>
                </a:lnTo>
                <a:cubicBezTo>
                  <a:pt x="515596" y="1014884"/>
                  <a:pt x="531467" y="993724"/>
                  <a:pt x="547336" y="974329"/>
                </a:cubicBezTo>
                <a:cubicBezTo>
                  <a:pt x="676057" y="810342"/>
                  <a:pt x="824173" y="660463"/>
                  <a:pt x="988159" y="531742"/>
                </a:cubicBezTo>
                <a:cubicBezTo>
                  <a:pt x="1153908" y="403022"/>
                  <a:pt x="1333764" y="293698"/>
                  <a:pt x="1524200" y="209060"/>
                </a:cubicBezTo>
                <a:close/>
                <a:moveTo>
                  <a:pt x="3479692" y="202007"/>
                </a:moveTo>
                <a:cubicBezTo>
                  <a:pt x="3511432" y="210822"/>
                  <a:pt x="3544933" y="219640"/>
                  <a:pt x="3576673" y="230220"/>
                </a:cubicBezTo>
                <a:lnTo>
                  <a:pt x="3673655" y="263721"/>
                </a:lnTo>
                <a:cubicBezTo>
                  <a:pt x="3969888" y="406549"/>
                  <a:pt x="4236144" y="607564"/>
                  <a:pt x="4454792" y="850899"/>
                </a:cubicBezTo>
                <a:lnTo>
                  <a:pt x="4400131" y="801526"/>
                </a:lnTo>
                <a:cubicBezTo>
                  <a:pt x="4380734" y="785656"/>
                  <a:pt x="4363101" y="769787"/>
                  <a:pt x="4343706" y="753917"/>
                </a:cubicBezTo>
                <a:cubicBezTo>
                  <a:pt x="4096845" y="514109"/>
                  <a:pt x="3802374" y="323673"/>
                  <a:pt x="3479692" y="202007"/>
                </a:cubicBezTo>
                <a:close/>
                <a:moveTo>
                  <a:pt x="2955994" y="198480"/>
                </a:moveTo>
                <a:lnTo>
                  <a:pt x="2996548" y="198480"/>
                </a:lnTo>
                <a:lnTo>
                  <a:pt x="3070607" y="212587"/>
                </a:lnTo>
                <a:lnTo>
                  <a:pt x="3144665" y="230220"/>
                </a:lnTo>
                <a:lnTo>
                  <a:pt x="3181695" y="239035"/>
                </a:lnTo>
                <a:cubicBezTo>
                  <a:pt x="3194037" y="242562"/>
                  <a:pt x="3206381" y="246088"/>
                  <a:pt x="3218723" y="249615"/>
                </a:cubicBezTo>
                <a:lnTo>
                  <a:pt x="3291019" y="270774"/>
                </a:lnTo>
                <a:cubicBezTo>
                  <a:pt x="3386237" y="302514"/>
                  <a:pt x="3481455" y="337780"/>
                  <a:pt x="3573146" y="381863"/>
                </a:cubicBezTo>
                <a:cubicBezTo>
                  <a:pt x="3758291" y="466501"/>
                  <a:pt x="3929331" y="577587"/>
                  <a:pt x="4084501" y="706309"/>
                </a:cubicBezTo>
                <a:cubicBezTo>
                  <a:pt x="4072157" y="699255"/>
                  <a:pt x="4058051" y="693965"/>
                  <a:pt x="4045708" y="686911"/>
                </a:cubicBezTo>
                <a:cubicBezTo>
                  <a:pt x="4040418" y="683385"/>
                  <a:pt x="4033364" y="679858"/>
                  <a:pt x="4028076" y="676332"/>
                </a:cubicBezTo>
                <a:cubicBezTo>
                  <a:pt x="3684233" y="411838"/>
                  <a:pt x="3266333" y="244326"/>
                  <a:pt x="2836090" y="200243"/>
                </a:cubicBezTo>
                <a:lnTo>
                  <a:pt x="2915437" y="200243"/>
                </a:lnTo>
                <a:close/>
                <a:moveTo>
                  <a:pt x="2590991" y="150870"/>
                </a:moveTo>
                <a:lnTo>
                  <a:pt x="2495773" y="164977"/>
                </a:lnTo>
                <a:lnTo>
                  <a:pt x="2471087" y="168503"/>
                </a:lnTo>
                <a:lnTo>
                  <a:pt x="2446401" y="173792"/>
                </a:lnTo>
                <a:lnTo>
                  <a:pt x="2398793" y="184372"/>
                </a:lnTo>
                <a:cubicBezTo>
                  <a:pt x="2114902" y="207296"/>
                  <a:pt x="1836302" y="281354"/>
                  <a:pt x="1580625" y="403020"/>
                </a:cubicBezTo>
                <a:cubicBezTo>
                  <a:pt x="1324947" y="522924"/>
                  <a:pt x="1090430" y="692200"/>
                  <a:pt x="892941" y="894980"/>
                </a:cubicBezTo>
                <a:cubicBezTo>
                  <a:pt x="972288" y="792709"/>
                  <a:pt x="1060453" y="695727"/>
                  <a:pt x="1159197" y="605800"/>
                </a:cubicBezTo>
                <a:cubicBezTo>
                  <a:pt x="1261468" y="529977"/>
                  <a:pt x="1372557" y="464737"/>
                  <a:pt x="1485407" y="406547"/>
                </a:cubicBezTo>
                <a:cubicBezTo>
                  <a:pt x="1543595" y="378334"/>
                  <a:pt x="1601785" y="351886"/>
                  <a:pt x="1659972" y="327200"/>
                </a:cubicBezTo>
                <a:lnTo>
                  <a:pt x="1749901" y="293696"/>
                </a:lnTo>
                <a:cubicBezTo>
                  <a:pt x="1778114" y="283117"/>
                  <a:pt x="1809853" y="274301"/>
                  <a:pt x="1839828" y="263721"/>
                </a:cubicBezTo>
                <a:cubicBezTo>
                  <a:pt x="1961496" y="226691"/>
                  <a:pt x="2086689" y="194952"/>
                  <a:pt x="2211884" y="177319"/>
                </a:cubicBezTo>
                <a:cubicBezTo>
                  <a:pt x="2337077" y="159686"/>
                  <a:pt x="2464034" y="150870"/>
                  <a:pt x="2590991" y="150870"/>
                </a:cubicBezTo>
                <a:close/>
                <a:moveTo>
                  <a:pt x="2522251" y="412"/>
                </a:moveTo>
                <a:cubicBezTo>
                  <a:pt x="2785505" y="-4299"/>
                  <a:pt x="3049008" y="31407"/>
                  <a:pt x="3301599" y="106789"/>
                </a:cubicBezTo>
                <a:cubicBezTo>
                  <a:pt x="3278677" y="103263"/>
                  <a:pt x="3255753" y="99736"/>
                  <a:pt x="3236358" y="96209"/>
                </a:cubicBezTo>
                <a:cubicBezTo>
                  <a:pt x="3213434" y="92683"/>
                  <a:pt x="3190512" y="90918"/>
                  <a:pt x="3167589" y="89156"/>
                </a:cubicBezTo>
                <a:cubicBezTo>
                  <a:pt x="3107637" y="73286"/>
                  <a:pt x="3045922" y="62706"/>
                  <a:pt x="2984206" y="52126"/>
                </a:cubicBezTo>
                <a:cubicBezTo>
                  <a:pt x="2952467" y="48600"/>
                  <a:pt x="2922492" y="43311"/>
                  <a:pt x="2890753" y="39784"/>
                </a:cubicBezTo>
                <a:cubicBezTo>
                  <a:pt x="2859013" y="36257"/>
                  <a:pt x="2829036" y="32731"/>
                  <a:pt x="2797297" y="30967"/>
                </a:cubicBezTo>
                <a:cubicBezTo>
                  <a:pt x="2765558" y="29204"/>
                  <a:pt x="2735583" y="23913"/>
                  <a:pt x="2703844" y="23913"/>
                </a:cubicBezTo>
                <a:lnTo>
                  <a:pt x="2610388" y="20387"/>
                </a:lnTo>
                <a:cubicBezTo>
                  <a:pt x="2578649" y="20387"/>
                  <a:pt x="2548674" y="22151"/>
                  <a:pt x="2516935" y="22151"/>
                </a:cubicBezTo>
                <a:lnTo>
                  <a:pt x="2469325" y="23913"/>
                </a:lnTo>
                <a:cubicBezTo>
                  <a:pt x="2455218" y="25678"/>
                  <a:pt x="2439350" y="25678"/>
                  <a:pt x="2423479" y="27440"/>
                </a:cubicBezTo>
                <a:cubicBezTo>
                  <a:pt x="2173092" y="41546"/>
                  <a:pt x="1926231" y="94445"/>
                  <a:pt x="1691714" y="182610"/>
                </a:cubicBezTo>
                <a:cubicBezTo>
                  <a:pt x="1705820" y="175557"/>
                  <a:pt x="1716400" y="170268"/>
                  <a:pt x="1725215" y="164977"/>
                </a:cubicBezTo>
                <a:cubicBezTo>
                  <a:pt x="1734033" y="161450"/>
                  <a:pt x="1742848" y="156161"/>
                  <a:pt x="1751666" y="152635"/>
                </a:cubicBezTo>
                <a:cubicBezTo>
                  <a:pt x="1769298" y="143817"/>
                  <a:pt x="1786931" y="135002"/>
                  <a:pt x="1818671" y="122658"/>
                </a:cubicBezTo>
                <a:cubicBezTo>
                  <a:pt x="1834539" y="115605"/>
                  <a:pt x="1853937" y="108551"/>
                  <a:pt x="1876858" y="101498"/>
                </a:cubicBezTo>
                <a:cubicBezTo>
                  <a:pt x="1899782" y="94445"/>
                  <a:pt x="1927995" y="83865"/>
                  <a:pt x="1963261" y="75050"/>
                </a:cubicBezTo>
                <a:cubicBezTo>
                  <a:pt x="1998527" y="66232"/>
                  <a:pt x="2039081" y="55653"/>
                  <a:pt x="2088454" y="45073"/>
                </a:cubicBezTo>
                <a:cubicBezTo>
                  <a:pt x="2113140" y="41546"/>
                  <a:pt x="2139590" y="36257"/>
                  <a:pt x="2167803" y="30967"/>
                </a:cubicBezTo>
                <a:cubicBezTo>
                  <a:pt x="2181909" y="29204"/>
                  <a:pt x="2196015" y="25678"/>
                  <a:pt x="2211884" y="23913"/>
                </a:cubicBezTo>
                <a:cubicBezTo>
                  <a:pt x="2225990" y="22151"/>
                  <a:pt x="2243623" y="20387"/>
                  <a:pt x="2259494" y="18624"/>
                </a:cubicBezTo>
                <a:cubicBezTo>
                  <a:pt x="2346777" y="8045"/>
                  <a:pt x="2434499" y="1984"/>
                  <a:pt x="2522251" y="41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983279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9"/>
            <a:ext cx="3112535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5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3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bg1"/>
                </a:solidFill>
              </a:defRPr>
            </a:lvl1pPr>
          </a:lstStyle>
          <a:p>
            <a:pPr marL="200025" lvl="0" indent="-200025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9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bg1"/>
                </a:solidFill>
              </a:defRPr>
            </a:lvl1pPr>
          </a:lstStyle>
          <a:p>
            <a:pPr marL="200025" lvl="0" indent="-200025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60" y="1425983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30" y="1593152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205688"/>
            <a:ext cx="2811619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95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9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00025" lvl="0" indent="-200025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7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00025" lvl="0" indent="-200025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1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9906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1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90"/>
            <a:ext cx="4793715" cy="2078699"/>
          </a:xfrm>
        </p:spPr>
        <p:txBody>
          <a:bodyPr anchor="b"/>
          <a:lstStyle>
            <a:lvl1pPr algn="l" defTabSz="685800" rtl="0" eaLnBrk="1" latinLnBrk="0" hangingPunct="1">
              <a:lnSpc>
                <a:spcPts val="3750"/>
              </a:lnSpc>
              <a:spcBef>
                <a:spcPct val="0"/>
              </a:spcBef>
              <a:buNone/>
              <a:defRPr lang="en-ZA" sz="3300" b="1" kern="1200" cap="all" spc="-113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5" cy="1047600"/>
          </a:xfr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15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4288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1" y="2143124"/>
            <a:ext cx="3069500" cy="997168"/>
          </a:xfrm>
        </p:spPr>
        <p:txBody>
          <a:bodyPr anchor="t"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9" y="3314507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1" y="2143124"/>
            <a:ext cx="3069500" cy="1008000"/>
          </a:xfrm>
        </p:spPr>
        <p:txBody>
          <a:bodyPr anchor="t"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1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8439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89" y="1256045"/>
            <a:ext cx="10601011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43BC8-1136-4286-845D-F5E10B3F146C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7979" y="6395116"/>
            <a:ext cx="5378432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9"/>
            <a:ext cx="12192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8" y="291720"/>
            <a:ext cx="10601011" cy="6238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299" y="6166966"/>
            <a:ext cx="123070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7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790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4186" y="1637117"/>
            <a:ext cx="4869615" cy="44426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37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Top Str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10394"/>
            <a:ext cx="12192000" cy="63273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788" y="274468"/>
            <a:ext cx="10601011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04" y="6245366"/>
            <a:ext cx="1059395" cy="64277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C823AF-08FC-4B75-A0B7-AE5286A96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790" y="1164567"/>
            <a:ext cx="4869615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774BC80-8D75-46FF-A25A-C7BE7071B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4186" y="1164567"/>
            <a:ext cx="4869615" cy="49151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8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5FF7-8C63-4AF0-8122-692B54E32491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90863" y="6395116"/>
            <a:ext cx="888520" cy="286169"/>
          </a:xfrm>
        </p:spPr>
        <p:txBody>
          <a:bodyPr/>
          <a:lstStyle>
            <a:lvl1pPr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0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CFCA1-D4F3-477E-B945-80FEF29F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009C9-D22A-4588-88D9-C3B5602A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6FE5C-FA4F-4EA5-AD84-F5C3455B3CDE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0FB6E-239B-4065-AE65-29EF4D39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D9D93-9CED-4551-8524-E66DFEEF3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F294E-C019-4C8F-A7F6-FA4F57D1B4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21" y="6219419"/>
            <a:ext cx="1092680" cy="6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sv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8761A9F4-B2A8-4ED2-A983-A7319F3EF663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-1" y="6341779"/>
            <a:ext cx="10601012" cy="40173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2789" y="216133"/>
            <a:ext cx="10601011" cy="9484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789" y="1337095"/>
            <a:ext cx="10601011" cy="4717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6792" y="6395116"/>
            <a:ext cx="1978587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E5EF89E-8E91-4DF6-9A17-4196AC182B26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9623" y="6395116"/>
            <a:ext cx="5036788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759" y="6395116"/>
            <a:ext cx="888520" cy="286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47C25-7D0C-4018-B087-FEF0BA3304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 l="93318" t="-86863" b="-1"/>
          <a:stretch/>
        </p:blipFill>
        <p:spPr>
          <a:xfrm rot="10800000">
            <a:off x="11487490" y="6351829"/>
            <a:ext cx="701711" cy="750683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0C5B0AC-0EE8-4EBB-9E4B-986892E3DB8A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17" y="6287712"/>
            <a:ext cx="971811" cy="59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21" r:id="rId26"/>
    <p:sldLayoutId id="2147483711" r:id="rId27"/>
    <p:sldLayoutId id="2147483710" r:id="rId28"/>
    <p:sldLayoutId id="2147483722" r:id="rId29"/>
    <p:sldLayoutId id="2147483723" r:id="rId30"/>
    <p:sldLayoutId id="2147483720" r:id="rId31"/>
    <p:sldLayoutId id="2147483724" r:id="rId3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0335" indent="-126206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3944" indent="-13216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2977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0E923-ABC9-4E02-B1D1-80F10F6F187D}" type="datetime4">
              <a:rPr lang="en-US" smtClean="0"/>
              <a:t>November 17,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E7F25-5809-4642-B5BC-EDCCEB9D8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4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pqc.org/PACC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B0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08B7F-8299-439A-827E-724232E24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4" y="0"/>
            <a:ext cx="1219199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A98EB3-BD44-4712-BEA8-1BC5A0D98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7" y="189139"/>
            <a:ext cx="6354757" cy="21757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9D762D-B90B-411D-813C-E5B4082958EA}"/>
              </a:ext>
            </a:extLst>
          </p:cNvPr>
          <p:cNvSpPr/>
          <p:nvPr/>
        </p:nvSpPr>
        <p:spPr>
          <a:xfrm>
            <a:off x="7484162" y="5489285"/>
            <a:ext cx="4707834" cy="1179576"/>
          </a:xfrm>
          <a:prstGeom prst="rect">
            <a:avLst/>
          </a:prstGeom>
          <a:solidFill>
            <a:srgbClr val="E68422"/>
          </a:solidFill>
          <a:ln>
            <a:solidFill>
              <a:srgbClr val="E68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3B223-C4CA-44FF-A7A6-7FF533AFC878}"/>
              </a:ext>
            </a:extLst>
          </p:cNvPr>
          <p:cNvSpPr txBox="1"/>
          <p:nvPr/>
        </p:nvSpPr>
        <p:spPr>
          <a:xfrm>
            <a:off x="7593496" y="5733273"/>
            <a:ext cx="459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QI DATA REPORTING</a:t>
            </a:r>
          </a:p>
        </p:txBody>
      </p:sp>
    </p:spTree>
    <p:extLst>
      <p:ext uri="{BB962C8B-B14F-4D97-AF65-F5344CB8AC3E}">
        <p14:creationId xmlns:p14="http://schemas.microsoft.com/office/powerpoint/2010/main" val="3791141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type and frequency of reporting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390873"/>
              </p:ext>
            </p:extLst>
          </p:nvPr>
        </p:nvGraphicFramePr>
        <p:xfrm>
          <a:off x="2234538" y="1227656"/>
          <a:ext cx="7858950" cy="505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285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type and frequency of reporting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2234538" y="1227656"/>
          <a:ext cx="7858950" cy="505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5-Point Star 6">
            <a:extLst>
              <a:ext uri="{FF2B5EF4-FFF2-40B4-BE49-F238E27FC236}">
                <a16:creationId xmlns:a16="http://schemas.microsoft.com/office/drawing/2014/main" id="{A7A7F1F5-84F0-472A-BDE2-C62601AB32D4}"/>
              </a:ext>
            </a:extLst>
          </p:cNvPr>
          <p:cNvSpPr/>
          <p:nvPr/>
        </p:nvSpPr>
        <p:spPr>
          <a:xfrm>
            <a:off x="6430378" y="1518802"/>
            <a:ext cx="831272" cy="717917"/>
          </a:xfrm>
          <a:prstGeom prst="star5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3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AB89B-CFCD-4294-9548-0DDF07FF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latin typeface="+mn-lt"/>
              </a:rPr>
              <a:t>STUDY 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2D94A-B239-473D-B416-DA679F36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15D65-6942-42D4-BA3E-455684E6B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960"/>
          <a:stretch/>
        </p:blipFill>
        <p:spPr>
          <a:xfrm>
            <a:off x="0" y="1554167"/>
            <a:ext cx="11533239" cy="13266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717EAB9-0F9D-4F71-9012-3CBEB9B22195}"/>
              </a:ext>
            </a:extLst>
          </p:cNvPr>
          <p:cNvSpPr/>
          <p:nvPr/>
        </p:nvSpPr>
        <p:spPr>
          <a:xfrm>
            <a:off x="7413523" y="1332650"/>
            <a:ext cx="4277032" cy="9484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251C2-3F29-4596-AAB4-1B6DED9DE5B4}"/>
              </a:ext>
            </a:extLst>
          </p:cNvPr>
          <p:cNvSpPr txBox="1"/>
          <p:nvPr/>
        </p:nvSpPr>
        <p:spPr>
          <a:xfrm>
            <a:off x="521110" y="3429000"/>
            <a:ext cx="1083269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Assign Study ID # 001 to the first patient whose data will be submitted to FPQC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umber consecutively all patients submitted to FPQC throughout the initiative </a:t>
            </a:r>
            <a:endParaRPr lang="en-US" sz="25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62E962-5833-46F9-9A11-829068AC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9" y="216133"/>
            <a:ext cx="10601011" cy="668770"/>
          </a:xfrm>
        </p:spPr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DEMOGRAPHICS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1B19F-4374-45C2-B247-18B5ADE68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0" y="1227311"/>
            <a:ext cx="11444748" cy="29555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27E7F3-2342-45B8-8B9C-3A1010EE8B3C}"/>
              </a:ext>
            </a:extLst>
          </p:cNvPr>
          <p:cNvSpPr/>
          <p:nvPr/>
        </p:nvSpPr>
        <p:spPr>
          <a:xfrm>
            <a:off x="49163" y="4525231"/>
            <a:ext cx="12093677" cy="1169551"/>
          </a:xfrm>
          <a:prstGeom prst="rect">
            <a:avLst/>
          </a:prstGeom>
          <a:solidFill>
            <a:srgbClr val="009374"/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Inform case composition and track population change overtime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Disaggregate measures to identify differences between population groups</a:t>
            </a:r>
          </a:p>
        </p:txBody>
      </p:sp>
    </p:spTree>
    <p:extLst>
      <p:ext uri="{BB962C8B-B14F-4D97-AF65-F5344CB8AC3E}">
        <p14:creationId xmlns:p14="http://schemas.microsoft.com/office/powerpoint/2010/main" val="2289840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62E962-5833-46F9-9A11-829068AC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9" y="216133"/>
            <a:ext cx="10601011" cy="668770"/>
          </a:xfrm>
        </p:spPr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DEMOGRAPHICS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1B19F-4374-45C2-B247-18B5ADE68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0" y="1227311"/>
            <a:ext cx="11444748" cy="29555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27E7F3-2342-45B8-8B9C-3A1010EE8B3C}"/>
              </a:ext>
            </a:extLst>
          </p:cNvPr>
          <p:cNvSpPr/>
          <p:nvPr/>
        </p:nvSpPr>
        <p:spPr>
          <a:xfrm>
            <a:off x="49163" y="4525231"/>
            <a:ext cx="12093677" cy="1169551"/>
          </a:xfrm>
          <a:prstGeom prst="rect">
            <a:avLst/>
          </a:prstGeom>
          <a:solidFill>
            <a:srgbClr val="009374"/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Inform case composition and track population change overtime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Disaggregate measures to identify differences between population groups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791605-6FEA-448C-8030-6818EB1FB16B}"/>
              </a:ext>
            </a:extLst>
          </p:cNvPr>
          <p:cNvSpPr txBox="1"/>
          <p:nvPr/>
        </p:nvSpPr>
        <p:spPr>
          <a:xfrm>
            <a:off x="7238083" y="409776"/>
            <a:ext cx="483592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 age of the mother at the time of delivery. Completed years only. Do not round up. 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FFAE795-C0E7-4A5E-AA04-1776A9DB0D00}"/>
              </a:ext>
            </a:extLst>
          </p:cNvPr>
          <p:cNvSpPr/>
          <p:nvPr/>
        </p:nvSpPr>
        <p:spPr>
          <a:xfrm>
            <a:off x="8834284" y="1078546"/>
            <a:ext cx="437535" cy="646331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34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62E962-5833-46F9-9A11-829068AC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18" y="394628"/>
            <a:ext cx="10601011" cy="668770"/>
          </a:xfrm>
        </p:spPr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POSTPARTUM CARE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0C9BA-3987-435B-8AE9-9D4CA47A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3" y="1436132"/>
            <a:ext cx="11769213" cy="301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57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0BB36-861D-40F3-B1E1-B25118AF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81A2FB-B84E-454C-BE31-732AD0B4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718"/>
            <a:ext cx="10601011" cy="623840"/>
          </a:xfrm>
        </p:spPr>
        <p:txBody>
          <a:bodyPr>
            <a:noAutofit/>
          </a:bodyPr>
          <a:lstStyle/>
          <a:p>
            <a:br>
              <a:rPr lang="en-US" sz="33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sz="3300" b="0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Was a Maternal Discharge Risk Assessment performed?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42024-7D65-44C9-B196-84290856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48" y="1012721"/>
            <a:ext cx="4484886" cy="57469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B6FF37-6CA2-40CD-B916-D0780B9A893B}"/>
              </a:ext>
            </a:extLst>
          </p:cNvPr>
          <p:cNvSpPr txBox="1"/>
          <p:nvPr/>
        </p:nvSpPr>
        <p:spPr>
          <a:xfrm>
            <a:off x="5466736" y="2470427"/>
            <a:ext cx="626069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Needs to be adapted to your EHR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Poster/paper form available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Standardize documentation </a:t>
            </a:r>
            <a:endParaRPr lang="en-US" sz="3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31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0BB36-861D-40F3-B1E1-B25118AF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81A2FB-B84E-454C-BE31-732AD0B4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94" y="2421122"/>
            <a:ext cx="11294806" cy="2452894"/>
          </a:xfrm>
        </p:spPr>
        <p:txBody>
          <a:bodyPr>
            <a:noAutofit/>
          </a:bodyPr>
          <a:lstStyle/>
          <a:p>
            <a:pPr algn="l"/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Was the patient (pt.) 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verbally instructed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on the benefits of early risk-appropriate PP visits/Post-Birth Health Check and 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given written materials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?</a:t>
            </a:r>
            <a:b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Was the pt. verbally instructed about PP Warning Signs and given PP warning signs written materials?	</a:t>
            </a:r>
            <a:b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Was the pt. verbally instructed about the benefits of and options for pregnancy spacing, family planning, and contraceptive choice and given written materials?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6FF37-6CA2-40CD-B916-D0780B9A893B}"/>
              </a:ext>
            </a:extLst>
          </p:cNvPr>
          <p:cNvSpPr txBox="1"/>
          <p:nvPr/>
        </p:nvSpPr>
        <p:spPr>
          <a:xfrm>
            <a:off x="763230" y="5299303"/>
            <a:ext cx="9580306" cy="116955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Educational materials available at </a:t>
            </a:r>
            <a:r>
              <a:rPr lang="en-US" sz="3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www.FPQC.org/PACC</a:t>
            </a:r>
            <a:endParaRPr lang="en-US" sz="3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Standardize documentation </a:t>
            </a:r>
            <a:endParaRPr lang="en-US" sz="3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F56689A-D815-4CDA-9255-D12D3B1D020B}"/>
              </a:ext>
            </a:extLst>
          </p:cNvPr>
          <p:cNvSpPr txBox="1">
            <a:spLocks/>
          </p:cNvSpPr>
          <p:nvPr/>
        </p:nvSpPr>
        <p:spPr>
          <a:xfrm>
            <a:off x="294968" y="291718"/>
            <a:ext cx="10306043" cy="623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Patient education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8170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2B9DC-48F8-4505-93F8-661F0709A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630">
            <a:off x="7761314" y="1569681"/>
            <a:ext cx="3797410" cy="49157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7AD983-EE97-4ACC-A22F-4BD81DC5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230" y="975350"/>
            <a:ext cx="3595916" cy="4501588"/>
          </a:xfrm>
          <a:prstGeom prst="rect">
            <a:avLst/>
          </a:prstGeom>
          <a:ln w="19050">
            <a:solidFill>
              <a:srgbClr val="329664"/>
            </a:solidFill>
          </a:ln>
        </p:spPr>
      </p:pic>
      <p:pic>
        <p:nvPicPr>
          <p:cNvPr id="7" name="Picture 4" descr="Diagram&#10;&#10;Description automatically generated">
            <a:extLst>
              <a:ext uri="{FF2B5EF4-FFF2-40B4-BE49-F238E27FC236}">
                <a16:creationId xmlns:a16="http://schemas.microsoft.com/office/drawing/2014/main" id="{0BBE887A-F2BF-41C4-B915-D03E6215F4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3" b="2318"/>
          <a:stretch/>
        </p:blipFill>
        <p:spPr>
          <a:xfrm rot="21056473">
            <a:off x="777044" y="2514410"/>
            <a:ext cx="3499367" cy="3915812"/>
          </a:xfrm>
          <a:prstGeom prst="rect">
            <a:avLst/>
          </a:prstGeom>
          <a:ln w="19050">
            <a:solidFill>
              <a:srgbClr val="329664"/>
            </a:solidFill>
          </a:ln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208F7AB-8A83-4EE4-87F4-1BD57F3DB9BE}"/>
              </a:ext>
            </a:extLst>
          </p:cNvPr>
          <p:cNvSpPr txBox="1">
            <a:spLocks/>
          </p:cNvSpPr>
          <p:nvPr/>
        </p:nvSpPr>
        <p:spPr>
          <a:xfrm>
            <a:off x="294968" y="291718"/>
            <a:ext cx="10306043" cy="6238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Patient education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4325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B6FF37-6CA2-40CD-B916-D0780B9A893B}"/>
              </a:ext>
            </a:extLst>
          </p:cNvPr>
          <p:cNvSpPr txBox="1"/>
          <p:nvPr/>
        </p:nvSpPr>
        <p:spPr>
          <a:xfrm>
            <a:off x="763229" y="5299303"/>
            <a:ext cx="10810875" cy="5539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Standardize documentation </a:t>
            </a:r>
            <a:endParaRPr lang="en-US" sz="3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F56689A-D815-4CDA-9255-D12D3B1D020B}"/>
              </a:ext>
            </a:extLst>
          </p:cNvPr>
          <p:cNvSpPr txBox="1">
            <a:spLocks/>
          </p:cNvSpPr>
          <p:nvPr/>
        </p:nvSpPr>
        <p:spPr>
          <a:xfrm>
            <a:off x="0" y="176715"/>
            <a:ext cx="12192000" cy="1033811"/>
          </a:xfrm>
          <a:prstGeom prst="rect">
            <a:avLst/>
          </a:prstGeom>
          <a:solidFill>
            <a:srgbClr val="009374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i="0" u="none" strike="noStrike" baseline="0" dirty="0">
                <a:latin typeface="Calibri" panose="020F0502020204030204" pitchFamily="34" charset="0"/>
              </a:rPr>
              <a:t>Was a PP Discharge Assessment (vital signs and response) conducted just prior to discharge?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D24075-6EDF-4E10-B511-4C5D3D99A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30" y="1583277"/>
            <a:ext cx="10810875" cy="334327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5359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612C57-1E5A-4F93-9D6A-E50762E9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b="1" dirty="0"/>
              <a:t>WELCOME!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9E1DD-BFDC-40DD-B362-82894D1A782F}"/>
              </a:ext>
            </a:extLst>
          </p:cNvPr>
          <p:cNvSpPr txBox="1"/>
          <p:nvPr/>
        </p:nvSpPr>
        <p:spPr>
          <a:xfrm>
            <a:off x="3720688" y="1656643"/>
            <a:ext cx="6354728" cy="5539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dirty="0"/>
              <a:t>Please mute yourself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418FD-D010-4409-AD6D-43D9636A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91404" y="2942977"/>
            <a:ext cx="1171574" cy="9720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E66D3A-315C-496B-9944-001E6C1E67F1}"/>
              </a:ext>
            </a:extLst>
          </p:cNvPr>
          <p:cNvSpPr txBox="1"/>
          <p:nvPr/>
        </p:nvSpPr>
        <p:spPr>
          <a:xfrm>
            <a:off x="3720688" y="2857776"/>
            <a:ext cx="6354728" cy="10156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dirty="0"/>
              <a:t>If you have a question, please enter it in the chat or raise your hand (Reactions)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55057-6032-4F86-8540-323377EF5ADF}"/>
              </a:ext>
            </a:extLst>
          </p:cNvPr>
          <p:cNvSpPr txBox="1"/>
          <p:nvPr/>
        </p:nvSpPr>
        <p:spPr>
          <a:xfrm>
            <a:off x="3720687" y="4682495"/>
            <a:ext cx="6354728" cy="55399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dirty="0"/>
              <a:t>This webinar is being recorded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50B60F-6D22-439B-8216-42AE89F6B308}"/>
              </a:ext>
            </a:extLst>
          </p:cNvPr>
          <p:cNvGrpSpPr/>
          <p:nvPr/>
        </p:nvGrpSpPr>
        <p:grpSpPr>
          <a:xfrm>
            <a:off x="2116584" y="4520574"/>
            <a:ext cx="1171574" cy="877840"/>
            <a:chOff x="271180" y="5095222"/>
            <a:chExt cx="1270453" cy="9331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C3916A-27FC-4DD4-9694-24136CC277EC}"/>
                </a:ext>
              </a:extLst>
            </p:cNvPr>
            <p:cNvSpPr/>
            <p:nvPr/>
          </p:nvSpPr>
          <p:spPr>
            <a:xfrm>
              <a:off x="271180" y="5095222"/>
              <a:ext cx="1270453" cy="933170"/>
            </a:xfrm>
            <a:prstGeom prst="rect">
              <a:avLst/>
            </a:prstGeom>
            <a:solidFill>
              <a:srgbClr val="E1E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rgbClr val="696969"/>
                  </a:solidFill>
                </a:rPr>
                <a:t>  REC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73A7C5-C31C-4BC8-A0C2-9B215C63828D}"/>
                </a:ext>
              </a:extLst>
            </p:cNvPr>
            <p:cNvSpPr/>
            <p:nvPr/>
          </p:nvSpPr>
          <p:spPr>
            <a:xfrm>
              <a:off x="471768" y="5460359"/>
              <a:ext cx="185646" cy="202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875D20F-705B-467C-AD8D-1F613D9F9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584" y="1424443"/>
            <a:ext cx="11715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4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4DDDD-6836-4605-9F7E-AAE897C6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E25C0C21-B7CE-4F0B-81CD-4269BE35434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234089-3DDE-4802-8EDC-F190ABE8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POSTPARTUM VISITS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3570A-2A5A-407F-8C96-56D30E697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504238"/>
            <a:ext cx="11353799" cy="1741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EC66FF-4A4D-4F40-8598-67EC5BC787FA}"/>
              </a:ext>
            </a:extLst>
          </p:cNvPr>
          <p:cNvSpPr txBox="1"/>
          <p:nvPr/>
        </p:nvSpPr>
        <p:spPr>
          <a:xfrm>
            <a:off x="822223" y="4064504"/>
            <a:ext cx="10652021" cy="163121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Check all that apply! – Pay special attention to the early PP visit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Scheduling Flow should specify who, when and how PP visit is to be scheduled and documented</a:t>
            </a:r>
            <a:endParaRPr lang="en-US" sz="3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42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3FE4C9-F087-4AC4-8B60-315A7A5C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91" y="262223"/>
            <a:ext cx="10601011" cy="623840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+mn-lt"/>
              </a:rPr>
              <a:t>Comorbidities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62958B-7729-4E50-B8EF-74C748AF1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228"/>
          <a:stretch/>
        </p:blipFill>
        <p:spPr>
          <a:xfrm>
            <a:off x="830825" y="1209367"/>
            <a:ext cx="9850345" cy="52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25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3FE4C9-F087-4AC4-8B60-315A7A5C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latin typeface="+mn-lt"/>
              </a:rPr>
              <a:t>Referrals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38E9A-6D50-4A1F-B1F8-B9163911A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4" y="1108455"/>
            <a:ext cx="53530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62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3FE4C9-F087-4AC4-8B60-315A7A5CF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latin typeface="+mn-lt"/>
              </a:rPr>
              <a:t>INCLUSION AND EXCLUSION CRITERIA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D1896-9CA5-4E7F-A1DA-540F11794E1B}"/>
              </a:ext>
            </a:extLst>
          </p:cNvPr>
          <p:cNvSpPr txBox="1"/>
          <p:nvPr/>
        </p:nvSpPr>
        <p:spPr>
          <a:xfrm>
            <a:off x="350583" y="1536174"/>
            <a:ext cx="114054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/>
              <a:t>Inclusion criteria (qualifying patients):</a:t>
            </a:r>
          </a:p>
          <a:p>
            <a:r>
              <a:rPr lang="en-US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Include women admitted for delivery who are discharged home, regardless of infant outcome. </a:t>
            </a:r>
          </a:p>
          <a:p>
            <a:endParaRPr lang="en-US" sz="3000" dirty="0"/>
          </a:p>
          <a:p>
            <a:r>
              <a:rPr lang="en-US" sz="3000" b="1" dirty="0"/>
              <a:t>Exclude: </a:t>
            </a:r>
          </a:p>
          <a:p>
            <a:r>
              <a:rPr lang="en-US" sz="3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Pregnant women who are in observation status or seen in the ED; pregnant women not admitted for delivery; women admitted for delivery who die prior to discharge or are transferred to other hospitals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74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6479" y="331049"/>
            <a:ext cx="10601011" cy="623840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7CA32-AE4C-46E8-8AC9-7BFC376B0149}"/>
              </a:ext>
            </a:extLst>
          </p:cNvPr>
          <p:cNvSpPr txBox="1"/>
          <p:nvPr/>
        </p:nvSpPr>
        <p:spPr>
          <a:xfrm>
            <a:off x="235975" y="1582426"/>
            <a:ext cx="1195602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 your hospital has 40 births per month or more: </a:t>
            </a: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</a:p>
          <a:p>
            <a:r>
              <a:rPr lang="en-US" sz="3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en-US" sz="3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report 20 systematically selected discharged deliveries per month</a:t>
            </a:r>
          </a:p>
          <a:p>
            <a:endParaRPr lang="en-US" sz="3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 your hospital has less than 40 births per month: </a:t>
            </a:r>
          </a:p>
          <a:p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30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report the first 10 delivery charts per month.	</a:t>
            </a:r>
          </a:p>
        </p:txBody>
      </p:sp>
    </p:spTree>
    <p:extLst>
      <p:ext uri="{BB962C8B-B14F-4D97-AF65-F5344CB8AC3E}">
        <p14:creationId xmlns:p14="http://schemas.microsoft.com/office/powerpoint/2010/main" val="2893370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6479" y="331049"/>
            <a:ext cx="10601011" cy="623840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Sampling: Selection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7CA32-AE4C-46E8-8AC9-7BFC376B0149}"/>
              </a:ext>
            </a:extLst>
          </p:cNvPr>
          <p:cNvSpPr txBox="1"/>
          <p:nvPr/>
        </p:nvSpPr>
        <p:spPr>
          <a:xfrm>
            <a:off x="536479" y="1641420"/>
            <a:ext cx="1090151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 Divide the total number of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delivery discharges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that occurred at your facility in a given month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by 20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   e.g. Your hospital had 105 discharged deliveries in January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         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Divide 105 by 20 =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5.25     Round down: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5</a:t>
            </a: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2. S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elect every “nth” chart where “n” is the result of that division </a:t>
            </a:r>
          </a:p>
          <a:p>
            <a:endParaRPr lang="en-US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e.g. 5 is your nth for January. Report data on every 5th chart </a:t>
            </a:r>
            <a:r>
              <a:rPr lang="en-US" sz="28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86605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AF564F-1C61-46F7-9296-501EB7EB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PROCESS TO COLLECT AND SUBMIT YOUR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050BF0-64DE-4728-A143-90E9420BE1D2}"/>
              </a:ext>
            </a:extLst>
          </p:cNvPr>
          <p:cNvSpPr txBox="1"/>
          <p:nvPr/>
        </p:nvSpPr>
        <p:spPr>
          <a:xfrm>
            <a:off x="4369687" y="1847054"/>
            <a:ext cx="2164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Abstract medical record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8E79B-9FE3-42AA-8F8E-AE787A97DADC}"/>
              </a:ext>
            </a:extLst>
          </p:cNvPr>
          <p:cNvSpPr txBox="1"/>
          <p:nvPr/>
        </p:nvSpPr>
        <p:spPr>
          <a:xfrm>
            <a:off x="1582855" y="1636557"/>
            <a:ext cx="1177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Identify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</a:rPr>
              <a:t>Cases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9672D7-F614-452C-A531-BE4CCA17B303}"/>
              </a:ext>
            </a:extLst>
          </p:cNvPr>
          <p:cNvSpPr/>
          <p:nvPr/>
        </p:nvSpPr>
        <p:spPr>
          <a:xfrm>
            <a:off x="1979924" y="1071762"/>
            <a:ext cx="429370" cy="437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4401B-B2D0-4AC4-A5DE-635256516589}"/>
              </a:ext>
            </a:extLst>
          </p:cNvPr>
          <p:cNvSpPr/>
          <p:nvPr/>
        </p:nvSpPr>
        <p:spPr>
          <a:xfrm>
            <a:off x="5199925" y="1198106"/>
            <a:ext cx="429370" cy="437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08D26-B051-4703-B0AF-C2DD7376B505}"/>
              </a:ext>
            </a:extLst>
          </p:cNvPr>
          <p:cNvSpPr txBox="1"/>
          <p:nvPr/>
        </p:nvSpPr>
        <p:spPr>
          <a:xfrm>
            <a:off x="7647895" y="1661813"/>
            <a:ext cx="2663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Enter data in the </a:t>
            </a:r>
          </a:p>
          <a:p>
            <a:pPr algn="ctr"/>
            <a:r>
              <a:rPr lang="en-US" sz="2400" b="1" dirty="0" err="1"/>
              <a:t>REDCap</a:t>
            </a:r>
            <a:r>
              <a:rPr lang="en-US" sz="2400" b="1" dirty="0"/>
              <a:t> data portal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30FCF9-54FE-4A61-B518-FE9DCCDC3C48}"/>
              </a:ext>
            </a:extLst>
          </p:cNvPr>
          <p:cNvSpPr/>
          <p:nvPr/>
        </p:nvSpPr>
        <p:spPr>
          <a:xfrm>
            <a:off x="8765016" y="1092579"/>
            <a:ext cx="429370" cy="437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A8D1CE-8AD9-47D5-9BF9-2F08AAEF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50676" y="5604570"/>
            <a:ext cx="390982" cy="3909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1D308C-1ABB-4906-B2FD-E8884572C318}"/>
              </a:ext>
            </a:extLst>
          </p:cNvPr>
          <p:cNvSpPr txBox="1"/>
          <p:nvPr/>
        </p:nvSpPr>
        <p:spPr>
          <a:xfrm>
            <a:off x="7576022" y="5403802"/>
            <a:ext cx="2050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Link will be sent to the project and data lead once </a:t>
            </a:r>
            <a:r>
              <a:rPr lang="en-US" b="1" u="sng" dirty="0"/>
              <a:t>DUA is fully executed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989C7E-A454-4472-9C32-3EC27215C46C}"/>
              </a:ext>
            </a:extLst>
          </p:cNvPr>
          <p:cNvSpPr txBox="1"/>
          <p:nvPr/>
        </p:nvSpPr>
        <p:spPr>
          <a:xfrm>
            <a:off x="904567" y="2417717"/>
            <a:ext cx="2470169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Number of deliveries/month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487C33-3CDC-4C3A-9BE8-4475A3091AEF}"/>
              </a:ext>
            </a:extLst>
          </p:cNvPr>
          <p:cNvSpPr txBox="1"/>
          <p:nvPr/>
        </p:nvSpPr>
        <p:spPr>
          <a:xfrm>
            <a:off x="275303" y="3847145"/>
            <a:ext cx="3099433" cy="21236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If 40 deliveries or more: 20 Systematically selected patients</a:t>
            </a:r>
          </a:p>
          <a:p>
            <a:pPr algn="ctr">
              <a:defRPr/>
            </a:pPr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algn="ctr"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If less than 40 deliveries: First 10 patients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75085C0-6C1C-46D6-AFCB-481A65CBB197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2139652" y="3248714"/>
            <a:ext cx="0" cy="5984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48BA159-54A4-462E-9BDD-14C2F2669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290" y="2596623"/>
            <a:ext cx="2870178" cy="35888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B438F3-0763-49EB-BDC3-0CD1FDB42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099" y="2467519"/>
            <a:ext cx="2629593" cy="257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7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AB89B-CFCD-4294-9548-0DDF07FF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98" y="262647"/>
            <a:ext cx="10601011" cy="948434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+mn-lt"/>
              </a:rPr>
              <a:t>KEEP TRACK OF YOUR CASES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72D94A-B239-473D-B416-DA679F36A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339E0-8012-4A6E-9DFF-90B907F1E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25"/>
          <a:stretch/>
        </p:blipFill>
        <p:spPr>
          <a:xfrm>
            <a:off x="185737" y="1978586"/>
            <a:ext cx="11820525" cy="3618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18788-080D-41D8-B285-BED1F04A2378}"/>
              </a:ext>
            </a:extLst>
          </p:cNvPr>
          <p:cNvSpPr txBox="1"/>
          <p:nvPr/>
        </p:nvSpPr>
        <p:spPr>
          <a:xfrm>
            <a:off x="798508" y="1260954"/>
            <a:ext cx="10594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Please keep a </a:t>
            </a:r>
            <a:r>
              <a:rPr lang="en-US" sz="2600" b="0" i="0" u="none" strike="noStrike" baseline="0" dirty="0">
                <a:solidFill>
                  <a:srgbClr val="0080FF"/>
                </a:solidFill>
                <a:latin typeface="Calibri" panose="020F0502020204030204" pitchFamily="34" charset="0"/>
              </a:rPr>
              <a:t>log </a:t>
            </a:r>
            <a:r>
              <a:rPr lang="en-US" sz="2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of the patients whose data is submitted to FPQC.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213044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type and frequency of reporting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2234538" y="1227656"/>
          <a:ext cx="7858950" cy="5058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5-Point Star 6">
            <a:extLst>
              <a:ext uri="{FF2B5EF4-FFF2-40B4-BE49-F238E27FC236}">
                <a16:creationId xmlns:a16="http://schemas.microsoft.com/office/drawing/2014/main" id="{C9ACB3ED-D1CF-42AF-AB0D-BD16BCF08DCF}"/>
              </a:ext>
            </a:extLst>
          </p:cNvPr>
          <p:cNvSpPr/>
          <p:nvPr/>
        </p:nvSpPr>
        <p:spPr>
          <a:xfrm>
            <a:off x="7728236" y="4704452"/>
            <a:ext cx="831272" cy="717917"/>
          </a:xfrm>
          <a:prstGeom prst="star5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7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79" y="157582"/>
            <a:ext cx="5130533" cy="6523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C5F495-0882-4FEB-9F6A-9148983B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701" y="214569"/>
            <a:ext cx="5130533" cy="798649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HOSPITAL-LEVEL DATA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F2902F2-17E9-46F2-86EB-678B8B46A36E}"/>
              </a:ext>
            </a:extLst>
          </p:cNvPr>
          <p:cNvSpPr txBox="1">
            <a:spLocks/>
          </p:cNvSpPr>
          <p:nvPr/>
        </p:nvSpPr>
        <p:spPr>
          <a:xfrm>
            <a:off x="6684996" y="2076468"/>
            <a:ext cx="4921216" cy="7960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3400" dirty="0">
              <a:latin typeface="Calibri" panose="020F0502020204030204" pitchFamily="34" charset="0"/>
              <a:ea typeface="Cambria" panose="02040503050406030204" pitchFamily="18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327B311-2AEB-4E00-AF37-296CCC93CF3B}"/>
              </a:ext>
            </a:extLst>
          </p:cNvPr>
          <p:cNvSpPr txBox="1">
            <a:spLocks/>
          </p:cNvSpPr>
          <p:nvPr/>
        </p:nvSpPr>
        <p:spPr>
          <a:xfrm>
            <a:off x="7132671" y="1123965"/>
            <a:ext cx="4921216" cy="37061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676767"/>
                </a:solidFill>
                <a:latin typeface="Arial" panose="020B0604020202020204" pitchFamily="34" charset="0"/>
              </a:rPr>
              <a:t> Not started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676767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Planning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676767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Started to implement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676767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Implemented</a:t>
            </a:r>
          </a:p>
          <a:p>
            <a:pPr>
              <a:lnSpc>
                <a:spcPct val="150000"/>
              </a:lnSpc>
              <a:spcBef>
                <a:spcPts val="0"/>
              </a:spcBef>
              <a:buSzPct val="85000"/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rgbClr val="676767"/>
                </a:solidFill>
                <a:latin typeface="Arial" panose="020B0604020202020204" pitchFamily="34" charset="0"/>
                <a:ea typeface="Cambria" panose="02040503050406030204" pitchFamily="18" charset="0"/>
              </a:rPr>
              <a:t> Fully Implemented</a:t>
            </a:r>
            <a:endParaRPr lang="en-US" sz="3200" dirty="0">
              <a:latin typeface="Calibri" panose="020F0502020204030204" pitchFamily="34" charset="0"/>
              <a:ea typeface="Cambria" panose="020405030504060302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9B58E2F-E72D-44F7-A95A-6CA0D48A0054}"/>
              </a:ext>
            </a:extLst>
          </p:cNvPr>
          <p:cNvSpPr/>
          <p:nvPr/>
        </p:nvSpPr>
        <p:spPr>
          <a:xfrm>
            <a:off x="5962650" y="5443300"/>
            <a:ext cx="876300" cy="1094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DDB1045-05CB-4562-BDCE-6BF83704236F}"/>
              </a:ext>
            </a:extLst>
          </p:cNvPr>
          <p:cNvSpPr txBox="1">
            <a:spLocks/>
          </p:cNvSpPr>
          <p:nvPr/>
        </p:nvSpPr>
        <p:spPr>
          <a:xfrm>
            <a:off x="7055384" y="5504291"/>
            <a:ext cx="4041242" cy="7514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0335" indent="-126206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944" indent="-13216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2977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676767"/>
                </a:solidFill>
                <a:latin typeface="Arial" panose="020B0604020202020204" pitchFamily="34" charset="0"/>
              </a:rPr>
              <a:t>Cumulative Percent</a:t>
            </a:r>
            <a:endParaRPr lang="en-US" sz="3200" dirty="0">
              <a:latin typeface="Calibri" panose="020F0502020204030204" pitchFamily="34" charset="0"/>
              <a:ea typeface="Cambria" panose="020405030504060302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1E5B1A2-87A6-4DA5-AA40-8261F4C1FE8C}"/>
              </a:ext>
            </a:extLst>
          </p:cNvPr>
          <p:cNvSpPr/>
          <p:nvPr/>
        </p:nvSpPr>
        <p:spPr>
          <a:xfrm>
            <a:off x="6086475" y="2486501"/>
            <a:ext cx="876300" cy="1094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26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8683" y="1911015"/>
            <a:ext cx="7839306" cy="4143613"/>
          </a:xfrm>
        </p:spPr>
        <p:txBody>
          <a:bodyPr>
            <a:normAutofit fontScale="85000" lnSpcReduction="10000"/>
          </a:bodyPr>
          <a:lstStyle/>
          <a:p>
            <a:pPr marL="623888" indent="-623888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</a:rPr>
              <a:t>1/3—1/2 of Florida’s pregnancy-related deaths occur after the mother goes home.</a:t>
            </a:r>
          </a:p>
          <a:p>
            <a:pPr marL="623888" indent="-623888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</a:rPr>
              <a:t>3/4 of Florida’s drug-related deaths occur after the mother goes home.</a:t>
            </a:r>
          </a:p>
          <a:p>
            <a:pPr marL="623888" indent="-623888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</a:rPr>
              <a:t>50% of postpartum strokes occur within 10 days.</a:t>
            </a:r>
          </a:p>
          <a:p>
            <a:pPr marL="623888" indent="-623888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</a:rPr>
              <a:t>20% of postpartum mothers experience a mental health disorder.</a:t>
            </a:r>
          </a:p>
          <a:p>
            <a:pPr marL="623888" indent="-623888"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chemeClr val="tx2"/>
                </a:solidFill>
              </a:rPr>
              <a:t>Up to 40% of women do not attend the 6-week postpartum visit.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958684" y="359266"/>
            <a:ext cx="7716644" cy="1073087"/>
          </a:xfrm>
          <a:prstGeom prst="roundRect">
            <a:avLst/>
          </a:prstGeom>
          <a:solidFill>
            <a:srgbClr val="EDA55D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Why Postpartum Care?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id="{84286BB1-6D35-4889-A97E-52A743A08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r="15551"/>
          <a:stretch>
            <a:fillRect/>
          </a:stretch>
        </p:blipFill>
        <p:spPr>
          <a:xfrm>
            <a:off x="898228" y="773147"/>
            <a:ext cx="2756623" cy="483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74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A89C-79CE-4E68-86EE-6DB9E09BE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52348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374"/>
                </a:solidFill>
              </a:rPr>
              <a:t>Structural Measures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34D0C-B944-48CF-834E-6E6C3A22A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884" y="512064"/>
            <a:ext cx="801447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13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FAE6-0267-407F-9261-2E69E632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596640" cy="2432304"/>
          </a:xfrm>
        </p:spPr>
        <p:txBody>
          <a:bodyPr/>
          <a:lstStyle/>
          <a:p>
            <a:r>
              <a:rPr lang="en-US" dirty="0">
                <a:solidFill>
                  <a:srgbClr val="009374"/>
                </a:solidFill>
              </a:rPr>
              <a:t>What are Structural Measures?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3801-3F34-4585-8A20-174B16789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768" y="566927"/>
            <a:ext cx="7476744" cy="1298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Structural Measures help us to assess where your facility is on implementation within our Initiative. </a:t>
            </a:r>
          </a:p>
        </p:txBody>
      </p:sp>
      <p:pic>
        <p:nvPicPr>
          <p:cNvPr id="1026" name="Picture 2" descr="Teamwork, Compassion, and Respect - CLOSLER - CLOSLER">
            <a:extLst>
              <a:ext uri="{FF2B5EF4-FFF2-40B4-BE49-F238E27FC236}">
                <a16:creationId xmlns:a16="http://schemas.microsoft.com/office/drawing/2014/main" id="{98525B07-AC55-4723-BB61-03A00041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1891399"/>
            <a:ext cx="7479792" cy="496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97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6CEC5-2CF9-41CA-B6F1-EC021538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12" y="78481"/>
            <a:ext cx="10601011" cy="94843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9374"/>
                </a:solidFill>
                <a:latin typeface="+mn-lt"/>
              </a:rPr>
              <a:t>How are we Measuring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07962-57D5-4B0D-AA32-6B096E211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19" y="1337095"/>
            <a:ext cx="11877368" cy="47175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Implement and/or reinforce key processes, guidelines, policies, and resources to support PACC. </a:t>
            </a:r>
          </a:p>
          <a:p>
            <a:pPr marL="0" indent="0">
              <a:buNone/>
            </a:pPr>
            <a:endParaRPr lang="en-US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Report as follows: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1.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Not started </a:t>
            </a:r>
            <a:endParaRPr lang="en-US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2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Planning </a:t>
            </a:r>
            <a:endParaRPr lang="en-US" sz="2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Started Implementing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started implementation in the last 3 months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Implemented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less than 80% compliance after at least 3 months of Implementation (Not routine practice)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</a:rPr>
              <a:t>5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Fully Implemented 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at least 80% compliance after at least 3 months of Implementation (Routine practice)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0281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4572-024A-45EA-BD8A-5D9595261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89" y="26103"/>
            <a:ext cx="10601011" cy="948434"/>
          </a:xfrm>
        </p:spPr>
        <p:txBody>
          <a:bodyPr>
            <a:normAutofit/>
          </a:bodyPr>
          <a:lstStyle/>
          <a:p>
            <a:pPr algn="ctr"/>
            <a:r>
              <a:rPr lang="en-US" sz="3300" dirty="0">
                <a:solidFill>
                  <a:srgbClr val="009374"/>
                </a:solidFill>
                <a:latin typeface="+mn-lt"/>
              </a:rPr>
              <a:t>Staff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28C42-649B-4A39-BC8B-4B8044C0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300" y="2372038"/>
            <a:ext cx="8337400" cy="266453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B36922-0FB9-4E37-BA21-8AC28CBC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89" y="1484671"/>
            <a:ext cx="11877368" cy="4397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Report cumulative percent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2755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29264F-92B7-44DC-8E2C-0F42F4C8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Sample Report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E64DE7-96C5-4319-AEC3-E1C534B9C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19" y="2163810"/>
            <a:ext cx="8692699" cy="3438144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4793520-ED4D-4F78-A2C8-6F172ED2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20" y="1256046"/>
            <a:ext cx="8595360" cy="623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HOSPITAL-SPECIFIC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7FF3C0-8E82-4FAD-AFDF-236B152DD628}"/>
              </a:ext>
            </a:extLst>
          </p:cNvPr>
          <p:cNvSpPr/>
          <p:nvPr/>
        </p:nvSpPr>
        <p:spPr>
          <a:xfrm>
            <a:off x="1828800" y="2220372"/>
            <a:ext cx="8613058" cy="567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% of patients for whom an early Postpartum Visit was scheduled prior to discharge</a:t>
            </a:r>
          </a:p>
        </p:txBody>
      </p:sp>
    </p:spTree>
    <p:extLst>
      <p:ext uri="{BB962C8B-B14F-4D97-AF65-F5344CB8AC3E}">
        <p14:creationId xmlns:p14="http://schemas.microsoft.com/office/powerpoint/2010/main" val="456118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29264F-92B7-44DC-8E2C-0F42F4C8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+mn-lt"/>
              </a:rPr>
              <a:t>Sample Report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4793520-ED4D-4F78-A2C8-6F172ED2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20" y="1649238"/>
            <a:ext cx="8595360" cy="6238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/>
              <a:t>HOW DOES YOUR HOSPITAL COMPARE TO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29A68E-0DFA-458A-B988-B6805DE2F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297" y="2625551"/>
            <a:ext cx="7017007" cy="3441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DADF28-9AA6-4D3F-B83D-A5951D5F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273" y="2989437"/>
            <a:ext cx="19621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48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4547DCC-53B2-4B90-AE02-1C4ADC4E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590" y="1944130"/>
            <a:ext cx="10523539" cy="182319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/>
              <a:t>Informs progress and outcome of your work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/>
              <a:t>Identify areas of opportunity and strength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73224719-1C4C-4C27-936A-CAE5BF828B85}"/>
              </a:ext>
            </a:extLst>
          </p:cNvPr>
          <p:cNvSpPr txBox="1">
            <a:spLocks/>
          </p:cNvSpPr>
          <p:nvPr/>
        </p:nvSpPr>
        <p:spPr>
          <a:xfrm>
            <a:off x="564591" y="291720"/>
            <a:ext cx="7950758" cy="623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we collect data for QI?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54A4D-E3AE-4256-B8C5-4109432DB796}"/>
              </a:ext>
            </a:extLst>
          </p:cNvPr>
          <p:cNvSpPr/>
          <p:nvPr/>
        </p:nvSpPr>
        <p:spPr>
          <a:xfrm>
            <a:off x="796413" y="4508447"/>
            <a:ext cx="10291715" cy="6955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500" dirty="0"/>
              <a:t>Data for learning not for judgment- Maximize learning</a:t>
            </a:r>
          </a:p>
        </p:txBody>
      </p:sp>
    </p:spTree>
    <p:extLst>
      <p:ext uri="{BB962C8B-B14F-4D97-AF65-F5344CB8AC3E}">
        <p14:creationId xmlns:p14="http://schemas.microsoft.com/office/powerpoint/2010/main" val="3891091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25419" y="1359128"/>
            <a:ext cx="10088387" cy="387813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500" dirty="0"/>
              <a:t>Initial data points will be a surrogate baseline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500" dirty="0"/>
              <a:t>Review your data every month for evaluating and guiding improvement. Use it to prompt discussion and action!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3500" dirty="0"/>
              <a:t>Create a system that can be maintained long after the project ends: check if you are holding your gains overtime!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35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3500" dirty="0"/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35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use your data for improvement?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127695-7DE5-4F5D-AEF3-FEA9FA083B3A}"/>
              </a:ext>
            </a:extLst>
          </p:cNvPr>
          <p:cNvSpPr/>
          <p:nvPr/>
        </p:nvSpPr>
        <p:spPr>
          <a:xfrm>
            <a:off x="1155911" y="5690640"/>
            <a:ext cx="9217122" cy="63094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500" dirty="0"/>
              <a:t>Data need to be strong, detailed and actionable!</a:t>
            </a:r>
          </a:p>
        </p:txBody>
      </p:sp>
    </p:spTree>
    <p:extLst>
      <p:ext uri="{BB962C8B-B14F-4D97-AF65-F5344CB8AC3E}">
        <p14:creationId xmlns:p14="http://schemas.microsoft.com/office/powerpoint/2010/main" val="939245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38C463-4587-46AB-A719-265209288C05}"/>
              </a:ext>
            </a:extLst>
          </p:cNvPr>
          <p:cNvSpPr txBox="1"/>
          <p:nvPr/>
        </p:nvSpPr>
        <p:spPr>
          <a:xfrm>
            <a:off x="2362394" y="1778751"/>
            <a:ext cx="2149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Coaching Call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6D466-3584-4EA7-990B-F023ED3C12F8}"/>
              </a:ext>
            </a:extLst>
          </p:cNvPr>
          <p:cNvSpPr txBox="1"/>
          <p:nvPr/>
        </p:nvSpPr>
        <p:spPr>
          <a:xfrm>
            <a:off x="4182695" y="3008726"/>
            <a:ext cx="224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Submit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17D40-1D02-4368-A357-094FC8611A61}"/>
              </a:ext>
            </a:extLst>
          </p:cNvPr>
          <p:cNvSpPr txBox="1"/>
          <p:nvPr/>
        </p:nvSpPr>
        <p:spPr>
          <a:xfrm>
            <a:off x="3836234" y="4530537"/>
            <a:ext cx="19259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Review Data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B26B6-7B75-4E2A-A65A-9DB7681855E4}"/>
              </a:ext>
            </a:extLst>
          </p:cNvPr>
          <p:cNvSpPr txBox="1"/>
          <p:nvPr/>
        </p:nvSpPr>
        <p:spPr>
          <a:xfrm>
            <a:off x="637308" y="4479792"/>
            <a:ext cx="26481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Disseminate and Discuss Data Report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A178FC-009E-4491-8D5B-5075F50BDE91}"/>
              </a:ext>
            </a:extLst>
          </p:cNvPr>
          <p:cNvSpPr txBox="1"/>
          <p:nvPr/>
        </p:nvSpPr>
        <p:spPr>
          <a:xfrm>
            <a:off x="212960" y="2981212"/>
            <a:ext cx="21494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Identify issues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PDSA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3DD93CC6-7D92-47FB-9AED-E41659066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8371339"/>
              </p:ext>
            </p:extLst>
          </p:nvPr>
        </p:nvGraphicFramePr>
        <p:xfrm>
          <a:off x="-813004" y="248884"/>
          <a:ext cx="8500230" cy="6504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03C2564E-374E-4273-ADEE-646613068DF9}"/>
              </a:ext>
            </a:extLst>
          </p:cNvPr>
          <p:cNvSpPr/>
          <p:nvPr/>
        </p:nvSpPr>
        <p:spPr>
          <a:xfrm>
            <a:off x="6991059" y="2186194"/>
            <a:ext cx="4075578" cy="423016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QI REPORTS</a:t>
            </a:r>
          </a:p>
          <a:p>
            <a:pPr algn="ctr"/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Run Charts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Tracks Process, Structural and Outcome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Add your PDSAs</a:t>
            </a:r>
          </a:p>
          <a:p>
            <a:endParaRPr lang="en-US" sz="2800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753F4F9-ED89-4518-944C-432CC6A314DB}"/>
              </a:ext>
            </a:extLst>
          </p:cNvPr>
          <p:cNvSpPr/>
          <p:nvPr/>
        </p:nvSpPr>
        <p:spPr>
          <a:xfrm>
            <a:off x="5324401" y="5786736"/>
            <a:ext cx="1408908" cy="492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itle 21">
            <a:extLst>
              <a:ext uri="{FF2B5EF4-FFF2-40B4-BE49-F238E27FC236}">
                <a16:creationId xmlns:a16="http://schemas.microsoft.com/office/drawing/2014/main" id="{0EE51220-0A1A-41EF-B69F-BC66EDA4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015" y="569194"/>
            <a:ext cx="4945666" cy="94843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+mn-lt"/>
              </a:rPr>
              <a:t>QI MONTHLY CYCLE</a:t>
            </a:r>
          </a:p>
        </p:txBody>
      </p:sp>
    </p:spTree>
    <p:extLst>
      <p:ext uri="{BB962C8B-B14F-4D97-AF65-F5344CB8AC3E}">
        <p14:creationId xmlns:p14="http://schemas.microsoft.com/office/powerpoint/2010/main" val="2780909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3264" y="5180867"/>
            <a:ext cx="2337835" cy="1140696"/>
          </a:xfrm>
          <a:prstGeom prst="rect">
            <a:avLst/>
          </a:prstGeom>
          <a:solidFill>
            <a:srgbClr val="009374"/>
          </a:solidFill>
          <a:ln w="12192">
            <a:noFill/>
          </a:ln>
        </p:spPr>
        <p:txBody>
          <a:bodyPr vert="horz" wrap="square" lIns="0" tIns="32384" rIns="0" bIns="0" rtlCol="0">
            <a:spAutoFit/>
          </a:bodyPr>
          <a:lstStyle/>
          <a:p>
            <a:pPr marL="122555" marR="116205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Respectful care is a universal component of every driver and activity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5728" y="3605855"/>
            <a:ext cx="2227313" cy="525143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09855" marR="101600" lvl="0" indent="-127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Comprehensive PP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Patient Discharge Education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5728" y="1837849"/>
            <a:ext cx="2227313" cy="1017585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19063" marR="12700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Process for Maternal Discharge Risk Assessment &amp; Arranging Early PP Visits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19834" y="1054787"/>
            <a:ext cx="2079100" cy="365760"/>
          </a:xfrm>
          <a:prstGeom prst="rect">
            <a:avLst/>
          </a:prstGeom>
          <a:solidFill>
            <a:srgbClr val="EC8C2C"/>
          </a:solidFill>
          <a:ln w="6096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Primary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Key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Drivers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96390" y="82428"/>
            <a:ext cx="8355848" cy="316160"/>
          </a:xfrm>
          <a:noFill/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9374"/>
                </a:solidFill>
              </a:rPr>
              <a:t>Postpartum Access &amp; Continuity of Care (PACC)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53263" y="1837849"/>
            <a:ext cx="2337835" cy="3189351"/>
          </a:xfrm>
          <a:prstGeom prst="round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By 6/2024, FPQC participating hospitals will: </a:t>
            </a:r>
          </a:p>
          <a:p>
            <a:pPr marL="174625" marR="5080" lvl="0" indent="-1619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Increase % of patients with a 2-week PP visit scheduled prior to discharge by 20%*</a:t>
            </a:r>
          </a:p>
          <a:p>
            <a:pPr marL="174625" marR="5080" lvl="0" indent="-1619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Increase patient PP education~ by 20%*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120" y="1055776"/>
            <a:ext cx="1951945" cy="365760"/>
          </a:xfrm>
          <a:prstGeom prst="rect">
            <a:avLst/>
          </a:prstGeom>
          <a:solidFill>
            <a:srgbClr val="EC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AIM</a:t>
            </a: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6BFB89AD-EB34-48F1-8B15-4708F48952EE}"/>
              </a:ext>
            </a:extLst>
          </p:cNvPr>
          <p:cNvSpPr txBox="1"/>
          <p:nvPr/>
        </p:nvSpPr>
        <p:spPr>
          <a:xfrm>
            <a:off x="2845728" y="5695726"/>
            <a:ext cx="2227313" cy="525784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120650" marR="111760" lvl="0" indent="-1270" algn="ctr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Clinician PP Engagement and Education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81" y="410313"/>
            <a:ext cx="1203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Global AIM: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Improve maternal health through hospital-facilitated continuum of postpartum (PP) care by coordinating and providing respectful, timely, and risk-appropriate coordinated care and services.</a:t>
            </a:r>
          </a:p>
        </p:txBody>
      </p:sp>
      <p:cxnSp>
        <p:nvCxnSpPr>
          <p:cNvPr id="8" name="Straight Arrow Connector 7"/>
          <p:cNvCxnSpPr>
            <a:cxnSpLocks/>
            <a:stCxn id="6" idx="1"/>
            <a:endCxn id="40" idx="3"/>
          </p:cNvCxnSpPr>
          <p:nvPr/>
        </p:nvCxnSpPr>
        <p:spPr>
          <a:xfrm flipH="1">
            <a:off x="2491098" y="2346642"/>
            <a:ext cx="354630" cy="10858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4" idx="1"/>
            <a:endCxn id="40" idx="3"/>
          </p:cNvCxnSpPr>
          <p:nvPr/>
        </p:nvCxnSpPr>
        <p:spPr>
          <a:xfrm flipH="1" flipV="1">
            <a:off x="2491098" y="3432525"/>
            <a:ext cx="354630" cy="435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30" idx="1"/>
            <a:endCxn id="40" idx="3"/>
          </p:cNvCxnSpPr>
          <p:nvPr/>
        </p:nvCxnSpPr>
        <p:spPr>
          <a:xfrm flipH="1" flipV="1">
            <a:off x="2491098" y="3432525"/>
            <a:ext cx="354630" cy="25260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12"/>
          <p:cNvSpPr txBox="1"/>
          <p:nvPr/>
        </p:nvSpPr>
        <p:spPr>
          <a:xfrm>
            <a:off x="5330391" y="1492825"/>
            <a:ext cx="6744655" cy="529632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 a process flow to schedule early risk-appropriate PP visits/encounters prior to discharge and align policies and procedures accordingly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41" name="object 12"/>
          <p:cNvSpPr txBox="1"/>
          <p:nvPr/>
        </p:nvSpPr>
        <p:spPr>
          <a:xfrm>
            <a:off x="5329244" y="2372579"/>
            <a:ext cx="6744654" cy="529632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Implement universal Maternal Discharge Risk Assessment &amp; schedule/arrange risk-appropriate PP care including obstetrical, specialty &amp; community services before discharge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42" name="object 12"/>
          <p:cNvSpPr txBox="1"/>
          <p:nvPr/>
        </p:nvSpPr>
        <p:spPr>
          <a:xfrm>
            <a:off x="5330396" y="2060251"/>
            <a:ext cx="6744655" cy="283411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Conduct a PP Discharge Assessment prior to discharge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43" name="Straight Arrow Connector 42"/>
          <p:cNvCxnSpPr>
            <a:cxnSpLocks/>
            <a:stCxn id="42" idx="1"/>
            <a:endCxn id="6" idx="3"/>
          </p:cNvCxnSpPr>
          <p:nvPr/>
        </p:nvCxnSpPr>
        <p:spPr>
          <a:xfrm flipH="1">
            <a:off x="5073041" y="2201957"/>
            <a:ext cx="257355" cy="1446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  <a:stCxn id="38" idx="1"/>
            <a:endCxn id="6" idx="3"/>
          </p:cNvCxnSpPr>
          <p:nvPr/>
        </p:nvCxnSpPr>
        <p:spPr>
          <a:xfrm flipH="1">
            <a:off x="5073041" y="1757641"/>
            <a:ext cx="257350" cy="589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  <a:stCxn id="41" idx="1"/>
            <a:endCxn id="6" idx="3"/>
          </p:cNvCxnSpPr>
          <p:nvPr/>
        </p:nvCxnSpPr>
        <p:spPr>
          <a:xfrm flipH="1" flipV="1">
            <a:off x="5073041" y="2346642"/>
            <a:ext cx="256203" cy="2907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39"/>
          <p:cNvSpPr txBox="1"/>
          <p:nvPr/>
        </p:nvSpPr>
        <p:spPr>
          <a:xfrm>
            <a:off x="7555801" y="1022812"/>
            <a:ext cx="2289494" cy="365760"/>
          </a:xfrm>
          <a:prstGeom prst="rect">
            <a:avLst/>
          </a:prstGeom>
          <a:solidFill>
            <a:srgbClr val="EC8C2C"/>
          </a:solidFill>
          <a:ln w="6096">
            <a:noFill/>
          </a:ln>
        </p:spPr>
        <p:txBody>
          <a:bodyPr vert="horz" wrap="square" lIns="0" tIns="41275" rIns="0" bIns="0" rtlCol="0">
            <a:spAutoFit/>
          </a:bodyPr>
          <a:lstStyle/>
          <a:p>
            <a:pPr marL="111125" marR="0" lvl="0" indent="0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Secondary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Key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Drivers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6" name="object 12"/>
          <p:cNvSpPr txBox="1"/>
          <p:nvPr/>
        </p:nvSpPr>
        <p:spPr>
          <a:xfrm>
            <a:off x="5330391" y="3076223"/>
            <a:ext cx="6744653" cy="529632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patients on the benefits of early risk-appropriate PP visits/encounters (Post-Birth Health Check) and provide written materials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87" name="object 12"/>
          <p:cNvSpPr txBox="1"/>
          <p:nvPr/>
        </p:nvSpPr>
        <p:spPr>
          <a:xfrm>
            <a:off x="5330392" y="3649376"/>
            <a:ext cx="6744653" cy="283411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all patient on PP Warning Signs and provide written materials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88" name="object 12"/>
          <p:cNvSpPr txBox="1"/>
          <p:nvPr/>
        </p:nvSpPr>
        <p:spPr>
          <a:xfrm>
            <a:off x="5325309" y="3974651"/>
            <a:ext cx="6744653" cy="529632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patients on the benefits of and options for pregnancy spacing, family planning and contraceptive choice and provide written materials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89" name="object 12"/>
          <p:cNvSpPr txBox="1"/>
          <p:nvPr/>
        </p:nvSpPr>
        <p:spPr>
          <a:xfrm>
            <a:off x="5326050" y="4551328"/>
            <a:ext cx="6733094" cy="529632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Establish a system to ensure that all patients receive recommended and documented PP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education and discharge information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91" name="Straight Arrow Connector 90"/>
          <p:cNvCxnSpPr>
            <a:cxnSpLocks/>
            <a:stCxn id="88" idx="1"/>
            <a:endCxn id="4" idx="3"/>
          </p:cNvCxnSpPr>
          <p:nvPr/>
        </p:nvCxnSpPr>
        <p:spPr>
          <a:xfrm flipH="1" flipV="1">
            <a:off x="5073041" y="3868427"/>
            <a:ext cx="252268" cy="37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cxnSpLocks/>
            <a:stCxn id="89" idx="1"/>
            <a:endCxn id="4" idx="3"/>
          </p:cNvCxnSpPr>
          <p:nvPr/>
        </p:nvCxnSpPr>
        <p:spPr>
          <a:xfrm flipH="1" flipV="1">
            <a:off x="5073041" y="3868427"/>
            <a:ext cx="253009" cy="9477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cxnSpLocks/>
            <a:stCxn id="87" idx="1"/>
            <a:endCxn id="4" idx="3"/>
          </p:cNvCxnSpPr>
          <p:nvPr/>
        </p:nvCxnSpPr>
        <p:spPr>
          <a:xfrm flipH="1">
            <a:off x="5073041" y="3791082"/>
            <a:ext cx="257351" cy="773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bject 12">
            <a:extLst>
              <a:ext uri="{FF2B5EF4-FFF2-40B4-BE49-F238E27FC236}">
                <a16:creationId xmlns:a16="http://schemas.microsoft.com/office/drawing/2014/main" id="{5B07E4AD-D7EA-4BF6-894C-A957046F2F79}"/>
              </a:ext>
            </a:extLst>
          </p:cNvPr>
          <p:cNvSpPr txBox="1"/>
          <p:nvPr/>
        </p:nvSpPr>
        <p:spPr>
          <a:xfrm>
            <a:off x="5326050" y="5249887"/>
            <a:ext cx="6733094" cy="529632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 a strategy to engage and educate inpatient and outpatient providers and staff using initiative promotional and education materials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107" name="object 12">
            <a:extLst>
              <a:ext uri="{FF2B5EF4-FFF2-40B4-BE49-F238E27FC236}">
                <a16:creationId xmlns:a16="http://schemas.microsoft.com/office/drawing/2014/main" id="{91B98175-F5A1-44A1-BA58-47222F4FF49C}"/>
              </a:ext>
            </a:extLst>
          </p:cNvPr>
          <p:cNvSpPr txBox="1"/>
          <p:nvPr/>
        </p:nvSpPr>
        <p:spPr>
          <a:xfrm>
            <a:off x="5326050" y="5816674"/>
            <a:ext cx="6733094" cy="283411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 in place to continue to engage and educate new hires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F9BE529-9BC7-4B3B-80D6-2BD603C4544B}"/>
              </a:ext>
            </a:extLst>
          </p:cNvPr>
          <p:cNvCxnSpPr>
            <a:cxnSpLocks/>
            <a:stCxn id="106" idx="1"/>
            <a:endCxn id="30" idx="3"/>
          </p:cNvCxnSpPr>
          <p:nvPr/>
        </p:nvCxnSpPr>
        <p:spPr>
          <a:xfrm flipH="1">
            <a:off x="5073041" y="5514703"/>
            <a:ext cx="253009" cy="4439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bject 12">
            <a:extLst>
              <a:ext uri="{FF2B5EF4-FFF2-40B4-BE49-F238E27FC236}">
                <a16:creationId xmlns:a16="http://schemas.microsoft.com/office/drawing/2014/main" id="{91B98175-F5A1-44A1-BA58-47222F4FF49C}"/>
              </a:ext>
            </a:extLst>
          </p:cNvPr>
          <p:cNvSpPr txBox="1"/>
          <p:nvPr/>
        </p:nvSpPr>
        <p:spPr>
          <a:xfrm>
            <a:off x="5334001" y="6134676"/>
            <a:ext cx="6733094" cy="529632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 a strategy to engage and educate ER physicians &amp; staff about pregnancy/PP care including PP screening &amp; care practices.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F9BE529-9BC7-4B3B-80D6-2BD603C4544B}"/>
              </a:ext>
            </a:extLst>
          </p:cNvPr>
          <p:cNvCxnSpPr>
            <a:cxnSpLocks/>
            <a:stCxn id="107" idx="1"/>
            <a:endCxn id="30" idx="3"/>
          </p:cNvCxnSpPr>
          <p:nvPr/>
        </p:nvCxnSpPr>
        <p:spPr>
          <a:xfrm flipH="1">
            <a:off x="5073041" y="5958380"/>
            <a:ext cx="253009" cy="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F9BE529-9BC7-4B3B-80D6-2BD603C4544B}"/>
              </a:ext>
            </a:extLst>
          </p:cNvPr>
          <p:cNvCxnSpPr>
            <a:cxnSpLocks/>
            <a:stCxn id="109" idx="1"/>
            <a:endCxn id="30" idx="3"/>
          </p:cNvCxnSpPr>
          <p:nvPr/>
        </p:nvCxnSpPr>
        <p:spPr>
          <a:xfrm flipH="1" flipV="1">
            <a:off x="5073041" y="5958618"/>
            <a:ext cx="260960" cy="440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stCxn id="86" idx="1"/>
            <a:endCxn id="4" idx="3"/>
          </p:cNvCxnSpPr>
          <p:nvPr/>
        </p:nvCxnSpPr>
        <p:spPr>
          <a:xfrm flipH="1">
            <a:off x="5073041" y="3341039"/>
            <a:ext cx="257350" cy="527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681" y="6394199"/>
            <a:ext cx="463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~ Includes benefits of early PP visits, warning signs, and family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* Baseline will be established with the first quarter of hospital data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21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76873"/>
            <a:ext cx="7647993" cy="44777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800" dirty="0">
                <a:solidFill>
                  <a:schemeClr val="tx2"/>
                </a:solidFill>
              </a:rPr>
              <a:t>Qualitative studies point to women’s lack of satisfaction with postpartum care compared to maternal care 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800" dirty="0">
                <a:solidFill>
                  <a:schemeClr val="tx2"/>
                </a:solidFill>
              </a:rPr>
              <a:t>With women noting a steep drop off in care in the early postpartum period</a:t>
            </a:r>
          </a:p>
          <a:p>
            <a:pPr>
              <a:spcBef>
                <a:spcPts val="0"/>
              </a:spcBef>
              <a:spcAft>
                <a:spcPts val="2000"/>
              </a:spcAft>
            </a:pPr>
            <a:r>
              <a:rPr lang="en-US" sz="2800" dirty="0">
                <a:solidFill>
                  <a:schemeClr val="tx2"/>
                </a:solidFill>
              </a:rPr>
              <a:t>Women reported wanting additional, early postpartum 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F23B2-1968-4158-BBF8-33ADF317223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desire improved postpartum care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465062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Martin A, et. al. Views of women and clinicians on postpartum preparation and recovery.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Matern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 Child Health J 2014.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Tully KP, et. al. The fourth trimester: a critical transition period with unmet maternal health needs. Am J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Obstet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Gynecol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t> 2017</a:t>
            </a:r>
          </a:p>
        </p:txBody>
      </p:sp>
      <p:pic>
        <p:nvPicPr>
          <p:cNvPr id="7" name="Picture 6" descr="A person holding a baby&#10;&#10;Description automatically generated">
            <a:extLst>
              <a:ext uri="{FF2B5EF4-FFF2-40B4-BE49-F238E27FC236}">
                <a16:creationId xmlns:a16="http://schemas.microsoft.com/office/drawing/2014/main" id="{0AC356D9-473E-C2F5-9A1F-E913ECB65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9527" y="1233001"/>
            <a:ext cx="2780939" cy="4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51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BBC3C9-6CC0-448F-8054-10BBDE5A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0C21-B7CE-4F0B-81CD-4269BE35434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744A0-3743-41D0-A674-41256C19D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64" t="-277" r="-102" b="-780"/>
          <a:stretch/>
        </p:blipFill>
        <p:spPr>
          <a:xfrm>
            <a:off x="2100648" y="73213"/>
            <a:ext cx="7743568" cy="593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83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A9B49-F300-4C95-AACF-626F64B4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54" y="229414"/>
            <a:ext cx="10601011" cy="94843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E68422"/>
                </a:solidFill>
                <a:latin typeface="+mn-lt"/>
              </a:rPr>
              <a:t>Secondary Outcome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54485-3394-4440-82C7-50CFC55FB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FFF9DE-F478-4637-BA3C-1A8204A12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74" y="1338934"/>
            <a:ext cx="11689492" cy="3278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The Agency for Health Care Administration could report rates on: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 Emergency room utilization (60-day rate)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 Hospital readmissions (60-day rate)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 Postpartum visit attendance (&lt;21 days; &lt;84 days)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62139E-484B-4673-963A-351CAE856618}"/>
              </a:ext>
            </a:extLst>
          </p:cNvPr>
          <p:cNvSpPr/>
          <p:nvPr/>
        </p:nvSpPr>
        <p:spPr>
          <a:xfrm>
            <a:off x="2961501" y="5154138"/>
            <a:ext cx="6104238" cy="6686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alibri" panose="020F0502020204030204" pitchFamily="34" charset="0"/>
                <a:ea typeface="Cambria" panose="02040503050406030204" pitchFamily="18" charset="0"/>
              </a:rPr>
              <a:t>The data has a delay of 6-9 months</a:t>
            </a:r>
            <a:endParaRPr lang="en-US" sz="3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684B16-2486-4263-827C-C26146B66A57}"/>
              </a:ext>
            </a:extLst>
          </p:cNvPr>
          <p:cNvSpPr/>
          <p:nvPr/>
        </p:nvSpPr>
        <p:spPr>
          <a:xfrm>
            <a:off x="8723870" y="2151829"/>
            <a:ext cx="3328087" cy="25355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latin typeface="Calibri" panose="020F0502020204030204" pitchFamily="34" charset="0"/>
                <a:ea typeface="Cambria" panose="02040503050406030204" pitchFamily="18" charset="0"/>
              </a:rPr>
              <a:t>Hypertension Cardiovascular Disease</a:t>
            </a:r>
          </a:p>
          <a:p>
            <a:r>
              <a:rPr lang="en-US" sz="2500" dirty="0">
                <a:latin typeface="Calibri" panose="020F0502020204030204" pitchFamily="34" charset="0"/>
                <a:ea typeface="Cambria" panose="02040503050406030204" pitchFamily="18" charset="0"/>
              </a:rPr>
              <a:t>Infection</a:t>
            </a:r>
          </a:p>
          <a:p>
            <a:r>
              <a:rPr lang="en-US" sz="2500" dirty="0">
                <a:latin typeface="Calibri" panose="020F0502020204030204" pitchFamily="34" charset="0"/>
                <a:ea typeface="Cambria" panose="02040503050406030204" pitchFamily="18" charset="0"/>
              </a:rPr>
              <a:t>Hemorrhage</a:t>
            </a:r>
          </a:p>
          <a:p>
            <a:r>
              <a:rPr lang="en-US" sz="2500" dirty="0">
                <a:latin typeface="Calibri" panose="020F0502020204030204" pitchFamily="34" charset="0"/>
                <a:ea typeface="Cambria" panose="02040503050406030204" pitchFamily="18" charset="0"/>
              </a:rPr>
              <a:t>Thromboembolism</a:t>
            </a:r>
          </a:p>
          <a:p>
            <a:r>
              <a:rPr lang="en-US" sz="2500" dirty="0">
                <a:latin typeface="Calibri" panose="020F0502020204030204" pitchFamily="34" charset="0"/>
                <a:ea typeface="Cambria" panose="02040503050406030204" pitchFamily="18" charset="0"/>
              </a:rPr>
              <a:t>Substance Use Disorder</a:t>
            </a: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0A0BB95-1497-431D-BE6E-C7EAFBDCE2A6}"/>
              </a:ext>
            </a:extLst>
          </p:cNvPr>
          <p:cNvSpPr/>
          <p:nvPr/>
        </p:nvSpPr>
        <p:spPr>
          <a:xfrm>
            <a:off x="6689125" y="3286897"/>
            <a:ext cx="1869990" cy="486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4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0A9B49-F300-4C95-AACF-626F64B4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29" y="448489"/>
            <a:ext cx="10601011" cy="94843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E68422"/>
                </a:solidFill>
                <a:latin typeface="+mn-lt"/>
              </a:rPr>
              <a:t>Important requests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54485-3394-4440-82C7-50CFC55FB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FFF9DE-F478-4637-BA3C-1A8204A12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24" y="1619847"/>
            <a:ext cx="11918351" cy="401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  Track completion of your hospital’s Data Use Agreement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  Let us know of any changes in your PACC team: Data Lead resources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  Submit your Hospital-Level Data in December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  Patient-level data collection starts in January – (January data is due February 15</a:t>
            </a:r>
            <a:r>
              <a:rPr lang="en-US" sz="3200" baseline="30000" dirty="0">
                <a:latin typeface="Calibri" panose="020F0502020204030204" pitchFamily="34" charset="0"/>
                <a:ea typeface="Cambria" panose="02040503050406030204" pitchFamily="18" charset="0"/>
              </a:rPr>
              <a:t>th</a:t>
            </a:r>
            <a:r>
              <a:rPr lang="en-US" sz="3200" dirty="0">
                <a:latin typeface="Calibri" panose="020F0502020204030204" pitchFamily="34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117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188CB801-6A1E-42D1-9907-FC929C2FA7C2}"/>
              </a:ext>
            </a:extLst>
          </p:cNvPr>
          <p:cNvSpPr txBox="1">
            <a:spLocks/>
          </p:cNvSpPr>
          <p:nvPr/>
        </p:nvSpPr>
        <p:spPr>
          <a:xfrm>
            <a:off x="1508167" y="1851909"/>
            <a:ext cx="7479346" cy="19538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erubio1@usf.edu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fpqc@usf.edu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+mn-cs"/>
              </a:rPr>
              <a:t>www.fpqc.org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188CB801-6A1E-42D1-9907-FC929C2FA7C2}"/>
              </a:ext>
            </a:extLst>
          </p:cNvPr>
          <p:cNvSpPr txBox="1">
            <a:spLocks/>
          </p:cNvSpPr>
          <p:nvPr/>
        </p:nvSpPr>
        <p:spPr>
          <a:xfrm>
            <a:off x="201267" y="4384652"/>
            <a:ext cx="3110897" cy="8184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8582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733797" y="2528705"/>
            <a:ext cx="713707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883" y="1851909"/>
            <a:ext cx="1663792" cy="1767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538" y="4041606"/>
            <a:ext cx="1114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“To improve the health and health care of all Florida mothers &amp; babies”</a:t>
            </a:r>
          </a:p>
        </p:txBody>
      </p:sp>
      <p:pic>
        <p:nvPicPr>
          <p:cNvPr id="9" name="Picture 8" descr="Screen Shot 2020-08-03 at 12.08.58 PM.png">
            <a:extLst>
              <a:ext uri="{FF2B5EF4-FFF2-40B4-BE49-F238E27FC236}">
                <a16:creationId xmlns:a16="http://schemas.microsoft.com/office/drawing/2014/main" id="{41124C54-252A-422E-BB3B-6B13E3C3CD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8" y="4854284"/>
            <a:ext cx="295271" cy="270748"/>
          </a:xfrm>
          <a:prstGeom prst="rect">
            <a:avLst/>
          </a:prstGeom>
        </p:spPr>
      </p:pic>
      <p:pic>
        <p:nvPicPr>
          <p:cNvPr id="10" name="Picture 9" descr="Screen Shot 2020-08-03 at 12.10.37 PM.png">
            <a:extLst>
              <a:ext uri="{FF2B5EF4-FFF2-40B4-BE49-F238E27FC236}">
                <a16:creationId xmlns:a16="http://schemas.microsoft.com/office/drawing/2014/main" id="{75FFDD03-403D-441C-B826-ED1BC080DF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4" y="4872742"/>
            <a:ext cx="295271" cy="277730"/>
          </a:xfrm>
          <a:prstGeom prst="rect">
            <a:avLst/>
          </a:prstGeom>
        </p:spPr>
      </p:pic>
      <p:pic>
        <p:nvPicPr>
          <p:cNvPr id="11" name="Picture 10" descr="Screen Shot 2020-08-03 at 12.12.55 PM.png">
            <a:extLst>
              <a:ext uri="{FF2B5EF4-FFF2-40B4-BE49-F238E27FC236}">
                <a16:creationId xmlns:a16="http://schemas.microsoft.com/office/drawing/2014/main" id="{352E3C9D-79C3-4271-94D0-EF9167F992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2" y="4837281"/>
            <a:ext cx="918060" cy="304754"/>
          </a:xfrm>
          <a:prstGeom prst="rect">
            <a:avLst/>
          </a:prstGeom>
        </p:spPr>
      </p:pic>
      <p:sp>
        <p:nvSpPr>
          <p:cNvPr id="19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7F25-5809-4642-B5BC-EDCCEB9D85FF}" type="slidenum"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</a:t>
            </a:fld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95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5903" y="291718"/>
            <a:ext cx="11017896" cy="650674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Lato Medium" panose="020F0502020204030203" pitchFamily="34" charset="0"/>
                <a:cs typeface="Lato Medium" panose="020F0502020204030203" pitchFamily="34" charset="0"/>
              </a:rPr>
              <a:t>Redefining postpartum care:  ACOG CO #736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C9FB53-311B-43CA-B7CE-1F80A678A23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0369" y="1503680"/>
            <a:ext cx="3284990" cy="4505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5699" y="1271269"/>
            <a:ext cx="847467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To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optimize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the health of women and infants, postpartum care should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become an ongoing process</a:t>
            </a:r>
            <a:r>
              <a:rPr kumimoji="0" lang="en-US" sz="2200" b="0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rather than a single encounter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All women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should ideally have contact with maternal care provider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within the first 3 weeks postpartum</a:t>
            </a:r>
            <a:r>
              <a:rPr kumimoji="0" lang="en-US" sz="2200" b="1" i="0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(2 week post birth health</a:t>
            </a:r>
            <a:r>
              <a:rPr kumimoji="0" lang="en-US" sz="2200" b="1" i="0" strike="noStrike" kern="1200" cap="none" spc="0" normalizeH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check</a:t>
            </a:r>
            <a:r>
              <a:rPr kumimoji="0" lang="en-US" sz="2200" b="1" i="0" strike="noStrike" kern="1200" cap="none" spc="0" normalizeH="0" noProof="0" dirty="0">
                <a:ln>
                  <a:noFill/>
                </a:ln>
                <a:solidFill>
                  <a:srgbClr val="E68422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)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E68422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 marL="858838" marR="0" lvl="1" indent="-401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Blood pressure checks</a:t>
            </a:r>
          </a:p>
          <a:p>
            <a:pPr marL="858838" marR="0" lvl="1" indent="-401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Breastfeeding support</a:t>
            </a:r>
          </a:p>
          <a:p>
            <a:pPr marL="858838" marR="0" lvl="1" indent="-401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Mental health well-being</a:t>
            </a:r>
          </a:p>
          <a:p>
            <a:pPr marL="858838" marR="0" lvl="1" indent="-401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Contraception </a:t>
            </a:r>
            <a:endParaRPr lang="en-US" sz="2200" dirty="0">
              <a:solidFill>
                <a:prstClr val="black"/>
              </a:solidFill>
              <a:latin typeface="Calibri"/>
              <a:ea typeface="MS PGothic" pitchFamily="34" charset="-128"/>
            </a:endParaRPr>
          </a:p>
          <a:p>
            <a:pPr marL="858838" marR="0" lvl="1" indent="-401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Initial assessment should be followed up with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ongoing care as needed</a:t>
            </a: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  <a:p>
            <a:pPr marL="233363" marR="0" lvl="0" indent="-2333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Conclude with a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comprehensive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 postpartum visit approximately 6 weeks postpartum, 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D67718"/>
                </a:solidFill>
                <a:effectLst/>
                <a:uLnTx/>
                <a:uFillTx/>
                <a:latin typeface="Calibri"/>
                <a:ea typeface="MS PGothic" pitchFamily="34" charset="-128"/>
              </a:rPr>
              <a:t>NO LATER than 12 after birth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7994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469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Postpartum Care Continuum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213975" y="6394450"/>
            <a:ext cx="1978025" cy="2873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9FB53-311B-43CA-B7CE-1F80A678A23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27" y="3007237"/>
            <a:ext cx="10704539" cy="33872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3625" y="1207785"/>
            <a:ext cx="9519652" cy="1569660"/>
          </a:xfrm>
          <a:prstGeom prst="rect">
            <a:avLst/>
          </a:prstGeom>
          <a:ln w="38100">
            <a:solidFill>
              <a:srgbClr val="E68422"/>
            </a:solidFill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211D1E"/>
                </a:solidFill>
                <a:latin typeface="Calibri"/>
                <a:ea typeface="MS PGothic" pitchFamily="34" charset="-128"/>
                <a:cs typeface="Khmer UI" panose="020B0502040204020203" pitchFamily="34" charset="0"/>
              </a:rPr>
              <a:t>An early postpartum visit (within 2 weeks of delivery) provides women with an essential maternal safety check including blood pressure evaluation, wound/perineum evaluation, breastfeeding support, mental health well-being, and family planning, among other essential health services. </a:t>
            </a:r>
            <a:endParaRPr lang="en-US" sz="2400" i="1" dirty="0">
              <a:solidFill>
                <a:prstClr val="black"/>
              </a:solidFill>
              <a:latin typeface="Calibri"/>
              <a:ea typeface="MS PGothic" pitchFamily="34" charset="-128"/>
              <a:cs typeface="Khmer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5670" y="4126992"/>
            <a:ext cx="2743200" cy="206248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 early postpartum visit within 2 weeks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-BP check within 7-10 days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-OB F/U with 2 weeks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-Family Planning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-Mood check/depression screening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Breastfeeding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4850278" y="4126992"/>
            <a:ext cx="2743200" cy="206248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6-week postpartum visit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physical, social, emotional assessment, including: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-Mood and emotional well-being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-Infant care and feeding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-Family Planning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-Sleep Fatigue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-Physical recovery from birth</a:t>
            </a:r>
          </a:p>
        </p:txBody>
      </p:sp>
      <p:sp>
        <p:nvSpPr>
          <p:cNvPr id="9" name="Rectangle 8"/>
          <p:cNvSpPr/>
          <p:nvPr/>
        </p:nvSpPr>
        <p:spPr>
          <a:xfrm>
            <a:off x="8694420" y="4124530"/>
            <a:ext cx="2743200" cy="206248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to                   well-woman care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-Identify ongoing primary care provider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-Recommendations for F/U for well-women care and/or any ongoing medical issues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-Appropriate referrals to other members of health care team</a:t>
            </a:r>
          </a:p>
        </p:txBody>
      </p:sp>
    </p:spTree>
    <p:extLst>
      <p:ext uri="{BB962C8B-B14F-4D97-AF65-F5344CB8AC3E}">
        <p14:creationId xmlns:p14="http://schemas.microsoft.com/office/powerpoint/2010/main" val="2314109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|  </a:t>
            </a:r>
            <a:fld id="{E25C0C21-B7CE-4F0B-81CD-4269BE35434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Shape 1174">
            <a:extLst>
              <a:ext uri="{FF2B5EF4-FFF2-40B4-BE49-F238E27FC236}">
                <a16:creationId xmlns:a16="http://schemas.microsoft.com/office/drawing/2014/main" id="{0A51E068-8926-41B7-A26E-6299CFF244F0}"/>
              </a:ext>
            </a:extLst>
          </p:cNvPr>
          <p:cNvSpPr/>
          <p:nvPr/>
        </p:nvSpPr>
        <p:spPr>
          <a:xfrm>
            <a:off x="489150" y="1256892"/>
            <a:ext cx="11128284" cy="1162954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sz="3200" b="1" i="1" dirty="0">
                <a:solidFill>
                  <a:srgbClr val="E17D19"/>
                </a:solidFill>
              </a:rPr>
              <a:t>By 6/2024, FPQC participating hospitals will: </a:t>
            </a:r>
          </a:p>
        </p:txBody>
      </p:sp>
      <p:sp>
        <p:nvSpPr>
          <p:cNvPr id="6" name="Shape 1174">
            <a:extLst>
              <a:ext uri="{FF2B5EF4-FFF2-40B4-BE49-F238E27FC236}">
                <a16:creationId xmlns:a16="http://schemas.microsoft.com/office/drawing/2014/main" id="{0A51E068-8926-41B7-A26E-6299CFF244F0}"/>
              </a:ext>
            </a:extLst>
          </p:cNvPr>
          <p:cNvSpPr/>
          <p:nvPr/>
        </p:nvSpPr>
        <p:spPr>
          <a:xfrm>
            <a:off x="489150" y="4106417"/>
            <a:ext cx="11128284" cy="1174955"/>
          </a:xfrm>
          <a:prstGeom prst="rect">
            <a:avLst/>
          </a:prstGeom>
          <a:solidFill>
            <a:srgbClr val="E2F0D9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2500"/>
          </a:bodyPr>
          <a:lstStyle/>
          <a:p>
            <a:pPr algn="ctr">
              <a:lnSpc>
                <a:spcPct val="9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sz="3200" b="1" i="1" dirty="0">
                <a:solidFill>
                  <a:srgbClr val="E17D19"/>
                </a:solidFill>
              </a:rPr>
              <a:t>2. Increase patient PP education by 20%*</a:t>
            </a:r>
          </a:p>
          <a:p>
            <a:pPr algn="ctr">
              <a:lnSpc>
                <a:spcPct val="9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Includes benefits of early PP visits, warning signs, and family planning</a:t>
            </a:r>
            <a:endParaRPr lang="en-US" sz="3200" b="1" i="1" dirty="0">
              <a:solidFill>
                <a:srgbClr val="E17D19"/>
              </a:solidFill>
            </a:endParaRPr>
          </a:p>
        </p:txBody>
      </p:sp>
      <p:sp>
        <p:nvSpPr>
          <p:cNvPr id="7" name="Shape 1174">
            <a:extLst>
              <a:ext uri="{FF2B5EF4-FFF2-40B4-BE49-F238E27FC236}">
                <a16:creationId xmlns:a16="http://schemas.microsoft.com/office/drawing/2014/main" id="{0A51E068-8926-41B7-A26E-6299CFF244F0}"/>
              </a:ext>
            </a:extLst>
          </p:cNvPr>
          <p:cNvSpPr/>
          <p:nvPr/>
        </p:nvSpPr>
        <p:spPr>
          <a:xfrm>
            <a:off x="489150" y="2675654"/>
            <a:ext cx="11128284" cy="1174955"/>
          </a:xfrm>
          <a:prstGeom prst="rect">
            <a:avLst/>
          </a:prstGeom>
          <a:solidFill>
            <a:srgbClr val="E2F0D9"/>
          </a:solidFill>
          <a:ln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lang="en-US" sz="3200" b="1" i="1" dirty="0">
                <a:solidFill>
                  <a:srgbClr val="E17D19"/>
                </a:solidFill>
              </a:rPr>
              <a:t>1. Increase % of patients with a 2-week PP visit scheduled prior to discharge by 20%*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8170" y="5787554"/>
            <a:ext cx="995024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* Baseline will be established with the first quarter of hospital data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75189" y="536864"/>
            <a:ext cx="2325261" cy="592124"/>
          </a:xfrm>
          <a:prstGeom prst="rect">
            <a:avLst/>
          </a:prstGeom>
          <a:solidFill>
            <a:srgbClr val="EC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E1376-C600-44A8-B58B-08143C280657}"/>
              </a:ext>
            </a:extLst>
          </p:cNvPr>
          <p:cNvSpPr txBox="1"/>
          <p:nvPr/>
        </p:nvSpPr>
        <p:spPr>
          <a:xfrm>
            <a:off x="5200949" y="536864"/>
            <a:ext cx="3825672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QI Outcome</a:t>
            </a:r>
            <a:r>
              <a:rPr lang="en-US" sz="28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 Measures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126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3264" y="5180867"/>
            <a:ext cx="2337835" cy="1140696"/>
          </a:xfrm>
          <a:prstGeom prst="rect">
            <a:avLst/>
          </a:prstGeom>
          <a:solidFill>
            <a:srgbClr val="EC8C2C"/>
          </a:solidFill>
          <a:ln w="12192">
            <a:noFill/>
          </a:ln>
        </p:spPr>
        <p:txBody>
          <a:bodyPr vert="horz" wrap="square" lIns="0" tIns="32384" rIns="0" bIns="0" rtlCol="0">
            <a:spAutoFit/>
          </a:bodyPr>
          <a:lstStyle/>
          <a:p>
            <a:pPr marL="122555" marR="116205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Respectful care is a universal component of every driver and activity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5727" y="3793296"/>
            <a:ext cx="7497808" cy="525143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09855" marR="101600" lvl="0" indent="-127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Comprehensive PP</a:t>
            </a:r>
            <a:r>
              <a:rPr kumimoji="0" lang="en-US" sz="32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 </a:t>
            </a:r>
            <a:r>
              <a:rPr kumimoji="0" lang="en-US" sz="3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Patient Discharge Education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5728" y="1837849"/>
            <a:ext cx="7497806" cy="1014833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19063" marR="12700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Process for Maternal Discharge Risk Assessment &amp; Arranging Early PP Visits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20929" y="1047983"/>
            <a:ext cx="3224981" cy="410369"/>
          </a:xfrm>
          <a:prstGeom prst="rect">
            <a:avLst/>
          </a:prstGeom>
          <a:solidFill>
            <a:srgbClr val="EC8C2C"/>
          </a:solidFill>
          <a:ln w="6096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Primary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Key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Drivers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53263" y="1837849"/>
            <a:ext cx="2337835" cy="3189351"/>
          </a:xfrm>
          <a:prstGeom prst="round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By 6/2024, FPQC participating hospitals will: </a:t>
            </a:r>
          </a:p>
          <a:p>
            <a:pPr marL="174625" marR="5080" lvl="0" indent="-1619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Increase % of patients with a 2-week PP visit scheduled prior to discharge by 20%*</a:t>
            </a:r>
          </a:p>
          <a:p>
            <a:pPr marL="174625" marR="5080" lvl="0" indent="-1619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Increase patient PP education~ by 20%*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120" y="1055776"/>
            <a:ext cx="1951945" cy="365760"/>
          </a:xfrm>
          <a:prstGeom prst="rect">
            <a:avLst/>
          </a:prstGeom>
          <a:solidFill>
            <a:srgbClr val="EC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AIM</a:t>
            </a: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6BFB89AD-EB34-48F1-8B15-4708F48952EE}"/>
              </a:ext>
            </a:extLst>
          </p:cNvPr>
          <p:cNvSpPr txBox="1"/>
          <p:nvPr/>
        </p:nvSpPr>
        <p:spPr>
          <a:xfrm>
            <a:off x="2845727" y="5225431"/>
            <a:ext cx="7497807" cy="525784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120650" marR="111760" lvl="0" indent="-1270" algn="ctr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Clinician PP Engagement and Education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8" name="Straight Arrow Connector 7"/>
          <p:cNvCxnSpPr>
            <a:cxnSpLocks/>
            <a:stCxn id="6" idx="1"/>
            <a:endCxn id="40" idx="3"/>
          </p:cNvCxnSpPr>
          <p:nvPr/>
        </p:nvCxnSpPr>
        <p:spPr>
          <a:xfrm flipH="1">
            <a:off x="2491098" y="2346642"/>
            <a:ext cx="354630" cy="10858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4" idx="1"/>
            <a:endCxn id="40" idx="3"/>
          </p:cNvCxnSpPr>
          <p:nvPr/>
        </p:nvCxnSpPr>
        <p:spPr>
          <a:xfrm flipH="1" flipV="1">
            <a:off x="2491098" y="3432525"/>
            <a:ext cx="354629" cy="6233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30" idx="1"/>
            <a:endCxn id="40" idx="3"/>
          </p:cNvCxnSpPr>
          <p:nvPr/>
        </p:nvCxnSpPr>
        <p:spPr>
          <a:xfrm flipH="1" flipV="1">
            <a:off x="2491098" y="3432525"/>
            <a:ext cx="354629" cy="20557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280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3264" y="5180867"/>
            <a:ext cx="2337835" cy="1140696"/>
          </a:xfrm>
          <a:prstGeom prst="rect">
            <a:avLst/>
          </a:prstGeom>
          <a:solidFill>
            <a:srgbClr val="EC8C2C"/>
          </a:solidFill>
          <a:ln w="12192">
            <a:noFill/>
          </a:ln>
        </p:spPr>
        <p:txBody>
          <a:bodyPr vert="horz" wrap="square" lIns="0" tIns="32384" rIns="0" bIns="0" rtlCol="0">
            <a:spAutoFit/>
          </a:bodyPr>
          <a:lstStyle/>
          <a:p>
            <a:pPr marL="122555" marR="116205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Respectful care is a universal component of every driver and activity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45728" y="3605855"/>
            <a:ext cx="2227313" cy="525143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09855" marR="101600" lvl="0" indent="-127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Comprehensive PP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 </a:t>
            </a:r>
            <a:r>
              <a:rPr kumimoji="0" lang="en-US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Patient Discharge Education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5728" y="1837849"/>
            <a:ext cx="2227313" cy="1017585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19063" marR="127000" lvl="0" indent="0" algn="ctr" defTabSz="914400" rtl="0" eaLnBrk="1" fontAlgn="auto" latinLnBrk="0" hangingPunct="1">
              <a:lnSpc>
                <a:spcPct val="100000"/>
              </a:lnSpc>
              <a:spcBef>
                <a:spcPts val="25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Process for Maternal Discharge Risk Assessment &amp; Arranging Early PP Visits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19834" y="1054787"/>
            <a:ext cx="2079100" cy="365760"/>
          </a:xfrm>
          <a:prstGeom prst="rect">
            <a:avLst/>
          </a:prstGeom>
          <a:solidFill>
            <a:srgbClr val="EC8C2C"/>
          </a:solidFill>
          <a:ln w="6096">
            <a:noFill/>
          </a:ln>
        </p:spPr>
        <p:txBody>
          <a:bodyPr vert="horz" wrap="square" lIns="0" tIns="4064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Primary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Key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Drivers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96390" y="82428"/>
            <a:ext cx="8355848" cy="316160"/>
          </a:xfrm>
          <a:noFill/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9374"/>
                </a:solidFill>
              </a:rPr>
              <a:t>Postpartum Access &amp; Continuity of Care (PACC)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53263" y="1837849"/>
            <a:ext cx="2337835" cy="3189351"/>
          </a:xfrm>
          <a:prstGeom prst="roundRect">
            <a:avLst/>
          </a:prstGeom>
          <a:solidFill>
            <a:srgbClr val="009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By 6/2024, FPQC participating hospitals will: </a:t>
            </a:r>
          </a:p>
          <a:p>
            <a:pPr marL="174625" marR="5080" lvl="0" indent="-1619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Increase % of patients with a 2-week PP visit scheduled prior to discharge by 20%*</a:t>
            </a:r>
          </a:p>
          <a:p>
            <a:pPr marL="174625" marR="5080" lvl="0" indent="-16192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Calibri"/>
              </a:rPr>
              <a:t>Increase patient PP education~ by 20%*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120" y="1055776"/>
            <a:ext cx="1951945" cy="365760"/>
          </a:xfrm>
          <a:prstGeom prst="rect">
            <a:avLst/>
          </a:prstGeom>
          <a:solidFill>
            <a:srgbClr val="EC8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AIM</a:t>
            </a:r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6BFB89AD-EB34-48F1-8B15-4708F48952EE}"/>
              </a:ext>
            </a:extLst>
          </p:cNvPr>
          <p:cNvSpPr txBox="1"/>
          <p:nvPr/>
        </p:nvSpPr>
        <p:spPr>
          <a:xfrm>
            <a:off x="2845728" y="5695726"/>
            <a:ext cx="2227313" cy="525784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120650" marR="111760" lvl="0" indent="-1270" algn="ctr" defTabSz="914400" rtl="0" eaLnBrk="1" fontAlgn="auto" latinLnBrk="0" hangingPunct="1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/>
              </a:rPr>
              <a:t>Clinician PP Engagement and Education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81" y="410313"/>
            <a:ext cx="1203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Global AIM: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Improve maternal health through hospital-facilitated continuum of postpartum (PP) care by coordinating and providing respectful, timely, and risk-appropriate coordinated care and services.</a:t>
            </a:r>
          </a:p>
        </p:txBody>
      </p:sp>
      <p:cxnSp>
        <p:nvCxnSpPr>
          <p:cNvPr id="8" name="Straight Arrow Connector 7"/>
          <p:cNvCxnSpPr>
            <a:cxnSpLocks/>
            <a:stCxn id="6" idx="1"/>
            <a:endCxn id="40" idx="3"/>
          </p:cNvCxnSpPr>
          <p:nvPr/>
        </p:nvCxnSpPr>
        <p:spPr>
          <a:xfrm flipH="1">
            <a:off x="2491098" y="2346642"/>
            <a:ext cx="354630" cy="10858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4" idx="1"/>
            <a:endCxn id="40" idx="3"/>
          </p:cNvCxnSpPr>
          <p:nvPr/>
        </p:nvCxnSpPr>
        <p:spPr>
          <a:xfrm flipH="1" flipV="1">
            <a:off x="2491098" y="3432525"/>
            <a:ext cx="354630" cy="435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30" idx="1"/>
            <a:endCxn id="40" idx="3"/>
          </p:cNvCxnSpPr>
          <p:nvPr/>
        </p:nvCxnSpPr>
        <p:spPr>
          <a:xfrm flipH="1" flipV="1">
            <a:off x="2491098" y="3432525"/>
            <a:ext cx="354630" cy="252609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12"/>
          <p:cNvSpPr txBox="1"/>
          <p:nvPr/>
        </p:nvSpPr>
        <p:spPr>
          <a:xfrm>
            <a:off x="5330391" y="1492825"/>
            <a:ext cx="6744655" cy="529632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 a process flow to schedule early risk-appropriate PP visits/encounters prior to discharge and align policies and procedures accordingly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41" name="object 12"/>
          <p:cNvSpPr txBox="1"/>
          <p:nvPr/>
        </p:nvSpPr>
        <p:spPr>
          <a:xfrm>
            <a:off x="5329244" y="2372579"/>
            <a:ext cx="6744654" cy="529632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Implement universal Maternal Discharge Risk Assessment &amp; schedule/arrange risk-appropriate PP care including obstetrical, specialty &amp; community services before discharge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42" name="object 12"/>
          <p:cNvSpPr txBox="1"/>
          <p:nvPr/>
        </p:nvSpPr>
        <p:spPr>
          <a:xfrm>
            <a:off x="5330396" y="2060251"/>
            <a:ext cx="6744655" cy="283411"/>
          </a:xfrm>
          <a:prstGeom prst="rect">
            <a:avLst/>
          </a:prstGeom>
          <a:solidFill>
            <a:srgbClr val="F8D5B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Conduct a PP Discharge Assessment prior to discharge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43" name="Straight Arrow Connector 42"/>
          <p:cNvCxnSpPr>
            <a:cxnSpLocks/>
            <a:stCxn id="42" idx="1"/>
            <a:endCxn id="6" idx="3"/>
          </p:cNvCxnSpPr>
          <p:nvPr/>
        </p:nvCxnSpPr>
        <p:spPr>
          <a:xfrm flipH="1">
            <a:off x="5073041" y="2201957"/>
            <a:ext cx="257355" cy="14468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  <a:stCxn id="38" idx="1"/>
            <a:endCxn id="6" idx="3"/>
          </p:cNvCxnSpPr>
          <p:nvPr/>
        </p:nvCxnSpPr>
        <p:spPr>
          <a:xfrm flipH="1">
            <a:off x="5073041" y="1757641"/>
            <a:ext cx="257350" cy="589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  <a:stCxn id="41" idx="1"/>
            <a:endCxn id="6" idx="3"/>
          </p:cNvCxnSpPr>
          <p:nvPr/>
        </p:nvCxnSpPr>
        <p:spPr>
          <a:xfrm flipH="1" flipV="1">
            <a:off x="5073041" y="2346642"/>
            <a:ext cx="256203" cy="2907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39"/>
          <p:cNvSpPr txBox="1"/>
          <p:nvPr/>
        </p:nvSpPr>
        <p:spPr>
          <a:xfrm>
            <a:off x="7555801" y="1022812"/>
            <a:ext cx="2289494" cy="365760"/>
          </a:xfrm>
          <a:prstGeom prst="rect">
            <a:avLst/>
          </a:prstGeom>
          <a:solidFill>
            <a:srgbClr val="EC8C2C"/>
          </a:solidFill>
          <a:ln w="6096">
            <a:noFill/>
          </a:ln>
        </p:spPr>
        <p:txBody>
          <a:bodyPr vert="horz" wrap="square" lIns="0" tIns="41275" rIns="0" bIns="0" rtlCol="0">
            <a:spAutoFit/>
          </a:bodyPr>
          <a:lstStyle/>
          <a:p>
            <a:pPr marL="111125" marR="0" lvl="0" indent="0" algn="l" defTabSz="914400" rtl="0" eaLnBrk="1" fontAlgn="auto" latinLnBrk="0" hangingPunct="1">
              <a:lnSpc>
                <a:spcPct val="10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Secondary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Key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Calibri"/>
              </a:rPr>
              <a:t> Drivers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6" name="object 12"/>
          <p:cNvSpPr txBox="1"/>
          <p:nvPr/>
        </p:nvSpPr>
        <p:spPr>
          <a:xfrm>
            <a:off x="5330391" y="3076223"/>
            <a:ext cx="6744653" cy="529632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patients on the benefits of early risk-appropriate PP visits/encounters (Post-Birth Health Check) and provide written materials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87" name="object 12"/>
          <p:cNvSpPr txBox="1"/>
          <p:nvPr/>
        </p:nvSpPr>
        <p:spPr>
          <a:xfrm>
            <a:off x="5330392" y="3649376"/>
            <a:ext cx="6744653" cy="283411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all patient on PP Warning Signs and provide written materials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88" name="object 12"/>
          <p:cNvSpPr txBox="1"/>
          <p:nvPr/>
        </p:nvSpPr>
        <p:spPr>
          <a:xfrm>
            <a:off x="5325309" y="3974651"/>
            <a:ext cx="6744653" cy="529632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Verbally educate patients on the benefits of and options for pregnancy spacing, family planning and contraceptive choice and provide written materials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89" name="object 12"/>
          <p:cNvSpPr txBox="1"/>
          <p:nvPr/>
        </p:nvSpPr>
        <p:spPr>
          <a:xfrm>
            <a:off x="5326050" y="4551328"/>
            <a:ext cx="6733094" cy="529632"/>
          </a:xfrm>
          <a:prstGeom prst="rect">
            <a:avLst/>
          </a:prstGeom>
          <a:solidFill>
            <a:srgbClr val="BFD7D2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Establish a system to ensure that all patients receive recommended and documented PP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education and discharge information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91" name="Straight Arrow Connector 90"/>
          <p:cNvCxnSpPr>
            <a:cxnSpLocks/>
            <a:stCxn id="88" idx="1"/>
            <a:endCxn id="4" idx="3"/>
          </p:cNvCxnSpPr>
          <p:nvPr/>
        </p:nvCxnSpPr>
        <p:spPr>
          <a:xfrm flipH="1" flipV="1">
            <a:off x="5073041" y="3868427"/>
            <a:ext cx="252268" cy="3710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cxnSpLocks/>
            <a:stCxn id="89" idx="1"/>
            <a:endCxn id="4" idx="3"/>
          </p:cNvCxnSpPr>
          <p:nvPr/>
        </p:nvCxnSpPr>
        <p:spPr>
          <a:xfrm flipH="1" flipV="1">
            <a:off x="5073041" y="3868427"/>
            <a:ext cx="253009" cy="9477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cxnSpLocks/>
            <a:stCxn id="87" idx="1"/>
            <a:endCxn id="4" idx="3"/>
          </p:cNvCxnSpPr>
          <p:nvPr/>
        </p:nvCxnSpPr>
        <p:spPr>
          <a:xfrm flipH="1">
            <a:off x="5073041" y="3791082"/>
            <a:ext cx="257351" cy="773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object 12">
            <a:extLst>
              <a:ext uri="{FF2B5EF4-FFF2-40B4-BE49-F238E27FC236}">
                <a16:creationId xmlns:a16="http://schemas.microsoft.com/office/drawing/2014/main" id="{5B07E4AD-D7EA-4BF6-894C-A957046F2F79}"/>
              </a:ext>
            </a:extLst>
          </p:cNvPr>
          <p:cNvSpPr txBox="1"/>
          <p:nvPr/>
        </p:nvSpPr>
        <p:spPr>
          <a:xfrm>
            <a:off x="5326050" y="5249887"/>
            <a:ext cx="6733094" cy="529632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 a strategy to engage and educate inpatient and outpatient providers and staff using initiative promotional and education materials 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sp>
        <p:nvSpPr>
          <p:cNvPr id="107" name="object 12">
            <a:extLst>
              <a:ext uri="{FF2B5EF4-FFF2-40B4-BE49-F238E27FC236}">
                <a16:creationId xmlns:a16="http://schemas.microsoft.com/office/drawing/2014/main" id="{91B98175-F5A1-44A1-BA58-47222F4FF49C}"/>
              </a:ext>
            </a:extLst>
          </p:cNvPr>
          <p:cNvSpPr txBox="1"/>
          <p:nvPr/>
        </p:nvSpPr>
        <p:spPr>
          <a:xfrm>
            <a:off x="5326050" y="5816674"/>
            <a:ext cx="6733094" cy="283411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 in place to continue to engage and educate new hires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F9BE529-9BC7-4B3B-80D6-2BD603C4544B}"/>
              </a:ext>
            </a:extLst>
          </p:cNvPr>
          <p:cNvCxnSpPr>
            <a:cxnSpLocks/>
            <a:stCxn id="106" idx="1"/>
            <a:endCxn id="30" idx="3"/>
          </p:cNvCxnSpPr>
          <p:nvPr/>
        </p:nvCxnSpPr>
        <p:spPr>
          <a:xfrm flipH="1">
            <a:off x="5073041" y="5514703"/>
            <a:ext cx="253009" cy="4439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bject 12">
            <a:extLst>
              <a:ext uri="{FF2B5EF4-FFF2-40B4-BE49-F238E27FC236}">
                <a16:creationId xmlns:a16="http://schemas.microsoft.com/office/drawing/2014/main" id="{91B98175-F5A1-44A1-BA58-47222F4FF49C}"/>
              </a:ext>
            </a:extLst>
          </p:cNvPr>
          <p:cNvSpPr txBox="1"/>
          <p:nvPr/>
        </p:nvSpPr>
        <p:spPr>
          <a:xfrm>
            <a:off x="5334001" y="6134676"/>
            <a:ext cx="6733094" cy="529632"/>
          </a:xfrm>
          <a:prstGeom prst="rect">
            <a:avLst/>
          </a:prstGeom>
          <a:solidFill>
            <a:srgbClr val="DDD5B1"/>
          </a:solidFill>
          <a:ln w="12192">
            <a:solidFill>
              <a:srgbClr val="000000"/>
            </a:solidFill>
          </a:ln>
        </p:spPr>
        <p:txBody>
          <a:bodyPr vert="horz" wrap="square" lIns="0" tIns="36830" rIns="0" bIns="0" rtlCol="0">
            <a:spAutoFit/>
          </a:bodyPr>
          <a:lstStyle/>
          <a:p>
            <a:pPr marL="6032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Develop a strategy to engage and educate ER physicians &amp; staff about pregnancy/PP care including PP screening &amp; care practices.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/>
            </a:endParaRP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DF9BE529-9BC7-4B3B-80D6-2BD603C4544B}"/>
              </a:ext>
            </a:extLst>
          </p:cNvPr>
          <p:cNvCxnSpPr>
            <a:cxnSpLocks/>
            <a:stCxn id="107" idx="1"/>
            <a:endCxn id="30" idx="3"/>
          </p:cNvCxnSpPr>
          <p:nvPr/>
        </p:nvCxnSpPr>
        <p:spPr>
          <a:xfrm flipH="1">
            <a:off x="5073041" y="5958380"/>
            <a:ext cx="253009" cy="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F9BE529-9BC7-4B3B-80D6-2BD603C4544B}"/>
              </a:ext>
            </a:extLst>
          </p:cNvPr>
          <p:cNvCxnSpPr>
            <a:cxnSpLocks/>
            <a:stCxn id="109" idx="1"/>
            <a:endCxn id="30" idx="3"/>
          </p:cNvCxnSpPr>
          <p:nvPr/>
        </p:nvCxnSpPr>
        <p:spPr>
          <a:xfrm flipH="1" flipV="1">
            <a:off x="5073041" y="5958618"/>
            <a:ext cx="260960" cy="440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stCxn id="86" idx="1"/>
            <a:endCxn id="4" idx="3"/>
          </p:cNvCxnSpPr>
          <p:nvPr/>
        </p:nvCxnSpPr>
        <p:spPr>
          <a:xfrm flipH="1">
            <a:off x="5073041" y="3341039"/>
            <a:ext cx="257350" cy="527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7681" y="6395756"/>
            <a:ext cx="4631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~ Includes benefits of early PP visits, warning signs, and family 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* Baseline will be established with the first quarter of hospital data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002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PQC">
      <a:dk1>
        <a:srgbClr val="009374"/>
      </a:dk1>
      <a:lt1>
        <a:srgbClr val="FFFFFF"/>
      </a:lt1>
      <a:dk2>
        <a:srgbClr val="000000"/>
      </a:dk2>
      <a:lt2>
        <a:srgbClr val="80B0A6"/>
      </a:lt2>
      <a:accent1>
        <a:srgbClr val="009374"/>
      </a:accent1>
      <a:accent2>
        <a:srgbClr val="80B0A6"/>
      </a:accent2>
      <a:accent3>
        <a:srgbClr val="EDA55D"/>
      </a:accent3>
      <a:accent4>
        <a:srgbClr val="006747"/>
      </a:accent4>
      <a:accent5>
        <a:srgbClr val="CFC493"/>
      </a:accent5>
      <a:accent6>
        <a:srgbClr val="70AD47"/>
      </a:accent6>
      <a:hlink>
        <a:srgbClr val="006484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29BB971D588D4B8CE0BDDEEF889F46" ma:contentTypeVersion="12" ma:contentTypeDescription="Create a new document." ma:contentTypeScope="" ma:versionID="c01af5b69ef534118429187cefe5766b">
  <xsd:schema xmlns:xsd="http://www.w3.org/2001/XMLSchema" xmlns:xs="http://www.w3.org/2001/XMLSchema" xmlns:p="http://schemas.microsoft.com/office/2006/metadata/properties" xmlns:ns3="737a845d-9ace-467f-a80c-b3da6727da4f" xmlns:ns4="03c97596-774e-4acd-a1aa-fc049a87f444" targetNamespace="http://schemas.microsoft.com/office/2006/metadata/properties" ma:root="true" ma:fieldsID="836429b812f86b378454602ccfa3dc17" ns3:_="" ns4:_="">
    <xsd:import namespace="737a845d-9ace-467f-a80c-b3da6727da4f"/>
    <xsd:import namespace="03c97596-774e-4acd-a1aa-fc049a87f44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a845d-9ace-467f-a80c-b3da6727da4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97596-774e-4acd-a1aa-fc049a87f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24EF05-9987-4364-9BEE-C1DCB245DF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406042-5532-4221-8477-D6095E2A20A3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03c97596-774e-4acd-a1aa-fc049a87f444"/>
    <ds:schemaRef ds:uri="http://purl.org/dc/terms/"/>
    <ds:schemaRef ds:uri="737a845d-9ace-467f-a80c-b3da6727da4f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E5D2538-9598-46F0-B605-0D1F358549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a845d-9ace-467f-a80c-b3da6727da4f"/>
    <ds:schemaRef ds:uri="03c97596-774e-4acd-a1aa-fc049a87f4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FPQC Theme</Template>
  <TotalTime>7736</TotalTime>
  <Words>2287</Words>
  <Application>Microsoft Office PowerPoint</Application>
  <PresentationFormat>Widescreen</PresentationFormat>
  <Paragraphs>309</Paragraphs>
  <Slides>43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1_Office Theme</vt:lpstr>
      <vt:lpstr>2_Office Theme</vt:lpstr>
      <vt:lpstr>PowerPoint Presentation</vt:lpstr>
      <vt:lpstr>WELCOME!</vt:lpstr>
      <vt:lpstr>PowerPoint Presentation</vt:lpstr>
      <vt:lpstr>Women desire improved postpartum care</vt:lpstr>
      <vt:lpstr>Redefining postpartum care:  ACOG CO #736</vt:lpstr>
      <vt:lpstr>New Postpartum Care Continuum</vt:lpstr>
      <vt:lpstr>PowerPoint Presentation</vt:lpstr>
      <vt:lpstr>PowerPoint Presentation</vt:lpstr>
      <vt:lpstr>Postpartum Access &amp; Continuity of Care (PACC)</vt:lpstr>
      <vt:lpstr>Data type and frequency of reporting</vt:lpstr>
      <vt:lpstr>Data type and frequency of reporting</vt:lpstr>
      <vt:lpstr>STUDY ID</vt:lpstr>
      <vt:lpstr>DEMOGRAPHICS</vt:lpstr>
      <vt:lpstr>DEMOGRAPHICS</vt:lpstr>
      <vt:lpstr>POSTPARTUM CARE</vt:lpstr>
      <vt:lpstr>  Was a Maternal Discharge Risk Assessment performed?</vt:lpstr>
      <vt:lpstr>- Was the patient (pt.) verbally instructed on the benefits of early risk-appropriate PP visits/Post-Birth Health Check and given written materials?  - Was the pt. verbally instructed about PP Warning Signs and given PP warning signs written materials?   - Was the pt. verbally instructed about the benefits of and options for pregnancy spacing, family planning, and contraceptive choice and given written materials?</vt:lpstr>
      <vt:lpstr>PowerPoint Presentation</vt:lpstr>
      <vt:lpstr>PowerPoint Presentation</vt:lpstr>
      <vt:lpstr>POSTPARTUM VISITS</vt:lpstr>
      <vt:lpstr>Comorbidities</vt:lpstr>
      <vt:lpstr>Referrals</vt:lpstr>
      <vt:lpstr>INCLUSION AND EXCLUSION CRITERIA</vt:lpstr>
      <vt:lpstr>Sampling</vt:lpstr>
      <vt:lpstr>Sampling: Selection Process</vt:lpstr>
      <vt:lpstr>PROCESS TO COLLECT AND SUBMIT YOUR DATA</vt:lpstr>
      <vt:lpstr>KEEP TRACK OF YOUR CASES</vt:lpstr>
      <vt:lpstr>Data type and frequency of reporting</vt:lpstr>
      <vt:lpstr>HOSPITAL-LEVEL DATA</vt:lpstr>
      <vt:lpstr>Structural Measures</vt:lpstr>
      <vt:lpstr>What are Structural Measures?</vt:lpstr>
      <vt:lpstr>How are we Measuring this?</vt:lpstr>
      <vt:lpstr>Staff Education</vt:lpstr>
      <vt:lpstr>Sample Report</vt:lpstr>
      <vt:lpstr>Sample Report</vt:lpstr>
      <vt:lpstr>PowerPoint Presentation</vt:lpstr>
      <vt:lpstr>How to use your data for improvement?</vt:lpstr>
      <vt:lpstr>QI MONTHLY CYCLE</vt:lpstr>
      <vt:lpstr>Postpartum Access &amp; Continuity of Care (PACC)</vt:lpstr>
      <vt:lpstr>PowerPoint Presentation</vt:lpstr>
      <vt:lpstr>Secondary Outcome Measures</vt:lpstr>
      <vt:lpstr>Important requests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Coughlin, Emily</dc:creator>
  <cp:lastModifiedBy>Estefania Rubio</cp:lastModifiedBy>
  <cp:revision>337</cp:revision>
  <cp:lastPrinted>2021-08-27T13:38:27Z</cp:lastPrinted>
  <dcterms:created xsi:type="dcterms:W3CDTF">2020-02-20T14:59:58Z</dcterms:created>
  <dcterms:modified xsi:type="dcterms:W3CDTF">2022-11-17T20:20:49Z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0x0101000529BB971D588D4B8CE0BDDEEF889F46</vt:lpwstr>
  </property>
</Properties>
</file>