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479EB-5D69-4106-A732-56482CD96005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8720F6-2581-458E-9909-23E4C8D0D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94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8BC454-283F-4522-AFA2-A9596163A57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9187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6784" y="1364343"/>
            <a:ext cx="10225616" cy="480422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buClr>
                <a:schemeClr val="accent6"/>
              </a:buClr>
              <a:defRPr sz="1575"/>
            </a:lvl2pPr>
            <a:lvl3pPr>
              <a:buClr>
                <a:schemeClr val="accent6"/>
              </a:buClr>
              <a:defRPr sz="1575"/>
            </a:lvl3pPr>
            <a:lvl4pPr>
              <a:buClr>
                <a:schemeClr val="accent6"/>
              </a:buClr>
              <a:defRPr sz="1575"/>
            </a:lvl4pPr>
            <a:lvl5pPr>
              <a:buClr>
                <a:schemeClr val="accent3"/>
              </a:buClr>
              <a:defRPr sz="157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866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1089389"/>
            <a:ext cx="10668000" cy="107081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2442244"/>
            <a:ext cx="10692507" cy="33147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AB67950-8709-4439-BCC3-F372E9FB8A22}"/>
              </a:ext>
            </a:extLst>
          </p:cNvPr>
          <p:cNvCxnSpPr>
            <a:cxnSpLocks/>
          </p:cNvCxnSpPr>
          <p:nvPr/>
        </p:nvCxnSpPr>
        <p:spPr>
          <a:xfrm>
            <a:off x="10888134" y="6269376"/>
            <a:ext cx="3537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2094BDB-6592-445F-B248-45D7D9E54B94}"/>
              </a:ext>
            </a:extLst>
          </p:cNvPr>
          <p:cNvSpPr txBox="1"/>
          <p:nvPr/>
        </p:nvSpPr>
        <p:spPr>
          <a:xfrm>
            <a:off x="11338451" y="6176963"/>
            <a:ext cx="18755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fld id="{2312E2A4-42B5-40D8-AA87-248D1D96FAB3}" type="slidenum">
              <a:rPr lang="en-US" sz="1000" smtClean="0">
                <a:solidFill>
                  <a:schemeClr val="tx1"/>
                </a:solidFill>
                <a:latin typeface="Georgia" panose="02040502050405020303" pitchFamily="18" charset="0"/>
              </a:rPr>
              <a:t>‹#›</a:t>
            </a:fld>
            <a:endParaRPr lang="en-US" sz="1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C852CD5-95C8-436E-9E87-DE6D74CC32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4416" y="579042"/>
            <a:ext cx="2125585" cy="2787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C852CD5-95C8-436E-9E87-DE6D74CC321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4416" y="579042"/>
            <a:ext cx="2125585" cy="27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365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500" kern="1200">
          <a:solidFill>
            <a:schemeClr val="tx2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1700" kern="1200">
          <a:solidFill>
            <a:schemeClr val="tx1"/>
          </a:solidFill>
          <a:latin typeface="ITC Franklin Gothic Std Book" panose="020B0504030503020204" pitchFamily="34" charset="0"/>
          <a:ea typeface="+mn-ea"/>
          <a:cs typeface="+mn-cs"/>
        </a:defRPr>
      </a:lvl1pPr>
      <a:lvl2pPr marL="28575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chemeClr val="accent3"/>
        </a:buClr>
        <a:buFont typeface="ITC Franklin Gothic Std Book" panose="020B0504030503020204" pitchFamily="34" charset="0"/>
        <a:buChar char="−"/>
        <a:defRPr sz="1700" kern="1200">
          <a:solidFill>
            <a:schemeClr val="tx1"/>
          </a:solidFill>
          <a:latin typeface="ITC Franklin Gothic Std Book" panose="020B0504030503020204" pitchFamily="34" charset="0"/>
          <a:ea typeface="+mn-ea"/>
          <a:cs typeface="+mn-cs"/>
        </a:defRPr>
      </a:lvl2pPr>
      <a:lvl3pPr marL="571500" indent="-288925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chemeClr val="accent3"/>
        </a:buClr>
        <a:buSzPct val="90000"/>
        <a:buFont typeface="Arial"/>
        <a:buChar char="•"/>
        <a:defRPr sz="1700" kern="1200">
          <a:solidFill>
            <a:schemeClr val="tx1"/>
          </a:solidFill>
          <a:latin typeface="ITC Franklin Gothic Std Book" panose="020B0504030503020204" pitchFamily="34" charset="0"/>
          <a:ea typeface="+mn-ea"/>
          <a:cs typeface="+mn-cs"/>
        </a:defRPr>
      </a:lvl3pPr>
      <a:lvl4pPr marL="865188" indent="-287338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chemeClr val="accent3"/>
        </a:buClr>
        <a:buFont typeface="ITC Franklin Gothic Std Book" panose="020B0504030503020204" pitchFamily="34" charset="0"/>
        <a:buChar char="−"/>
        <a:defRPr sz="1700" kern="1200">
          <a:solidFill>
            <a:schemeClr val="tx1"/>
          </a:solidFill>
          <a:latin typeface="ITC Franklin Gothic Std Book" panose="020B0504030503020204" pitchFamily="34" charset="0"/>
          <a:ea typeface="+mn-ea"/>
          <a:cs typeface="+mn-cs"/>
        </a:defRPr>
      </a:lvl4pPr>
      <a:lvl5pPr marL="1143000" indent="-284163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chemeClr val="accent3"/>
        </a:buClr>
        <a:buSzPct val="90000"/>
        <a:buFont typeface="Arial"/>
        <a:buChar char="•"/>
        <a:defRPr sz="1700" kern="1200">
          <a:solidFill>
            <a:schemeClr val="tx1"/>
          </a:solidFill>
          <a:latin typeface="ITC Franklin Gothic Std Book" panose="020B05040305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5400">
          <p15:clr>
            <a:srgbClr val="F26B43"/>
          </p15:clr>
        </p15:guide>
        <p15:guide id="9" pos="360">
          <p15:clr>
            <a:srgbClr val="F26B43"/>
          </p15:clr>
        </p15:guide>
        <p15:guide id="10" orient="horz" pos="1608">
          <p15:clr>
            <a:srgbClr val="F26B43"/>
          </p15:clr>
        </p15:guide>
        <p15:guide id="11" orient="horz" pos="1776">
          <p15:clr>
            <a:srgbClr val="F26B43"/>
          </p15:clr>
        </p15:guide>
        <p15:guide id="12" orient="horz" pos="3864">
          <p15:clr>
            <a:srgbClr val="F26B43"/>
          </p15:clr>
        </p15:guide>
        <p15:guide id="13" orient="horz" pos="288">
          <p15:clr>
            <a:srgbClr val="F26B43"/>
          </p15:clr>
        </p15:guide>
        <p15:guide id="14" orient="horz" pos="105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921" y="1358556"/>
            <a:ext cx="6169142" cy="4140887"/>
          </a:xfrm>
        </p:spPr>
        <p:txBody>
          <a:bodyPr vert="horz" lIns="0" tIns="0" rIns="0" bIns="0" rtlCol="0" anchor="t">
            <a:noAutofit/>
          </a:bodyPr>
          <a:lstStyle/>
          <a:p>
            <a:pPr marL="0" lvl="2" indent="0">
              <a:spcAft>
                <a:spcPts val="1200"/>
              </a:spcAft>
              <a:buClr>
                <a:schemeClr val="accent3"/>
              </a:buClr>
              <a:buSzPct val="70000"/>
              <a:buNone/>
            </a:pPr>
            <a:r>
              <a:rPr lang="en-US" sz="2400" b="1" i="1" dirty="0"/>
              <a:t>Tracer Methodology</a:t>
            </a:r>
          </a:p>
          <a:p>
            <a:pPr marL="285432" lvl="1" indent="-287020">
              <a:spcAft>
                <a:spcPts val="600"/>
              </a:spcAft>
              <a:buClr>
                <a:schemeClr val="accent3"/>
              </a:buClr>
            </a:pPr>
            <a:r>
              <a:rPr lang="en-US" sz="1800" dirty="0"/>
              <a:t>Patients selected to trace</a:t>
            </a:r>
          </a:p>
          <a:p>
            <a:pPr marL="285432" lvl="1" indent="-287020">
              <a:spcAft>
                <a:spcPts val="600"/>
              </a:spcAft>
              <a:buClr>
                <a:schemeClr val="accent3"/>
              </a:buClr>
            </a:pPr>
            <a:r>
              <a:rPr lang="en-US" sz="1800" dirty="0"/>
              <a:t>Using the medical record, processes and protocols as a guide</a:t>
            </a:r>
          </a:p>
          <a:p>
            <a:pPr marL="571182" lvl="2" indent="-287020">
              <a:spcAft>
                <a:spcPts val="0"/>
              </a:spcAft>
              <a:buClr>
                <a:schemeClr val="accent3"/>
              </a:buClr>
            </a:pPr>
            <a:r>
              <a:rPr lang="en-US" sz="1800" dirty="0"/>
              <a:t>reviewers go wherever the patients go</a:t>
            </a:r>
          </a:p>
          <a:p>
            <a:pPr marL="571182" lvl="2" indent="-287020">
              <a:spcAft>
                <a:spcPts val="600"/>
              </a:spcAft>
              <a:buClr>
                <a:schemeClr val="accent3"/>
              </a:buClr>
            </a:pPr>
            <a:r>
              <a:rPr lang="en-US" sz="1800" dirty="0"/>
              <a:t>patient arrival through discharge</a:t>
            </a:r>
          </a:p>
          <a:p>
            <a:pPr marL="285432" lvl="1" indent="-287020">
              <a:spcAft>
                <a:spcPts val="600"/>
              </a:spcAft>
              <a:buClr>
                <a:schemeClr val="accent3"/>
              </a:buClr>
            </a:pPr>
            <a:r>
              <a:rPr lang="en-US" sz="1800" dirty="0"/>
              <a:t>Walk through your program</a:t>
            </a:r>
          </a:p>
          <a:p>
            <a:pPr marL="285432" lvl="1" indent="-287020">
              <a:spcAft>
                <a:spcPts val="1200"/>
              </a:spcAft>
              <a:buClr>
                <a:schemeClr val="accent3"/>
              </a:buClr>
            </a:pPr>
            <a:r>
              <a:rPr lang="en-US" sz="1800" dirty="0"/>
              <a:t>Engagement, discussion and observation with all levels of staff</a:t>
            </a:r>
          </a:p>
          <a:p>
            <a:pPr marL="0" lvl="2" indent="0">
              <a:spcAft>
                <a:spcPts val="1200"/>
              </a:spcAft>
              <a:buClr>
                <a:schemeClr val="accent3"/>
              </a:buClr>
              <a:buSzPct val="70000"/>
              <a:buNone/>
            </a:pPr>
            <a:r>
              <a:rPr lang="en-US" sz="2400" b="1" dirty="0"/>
              <a:t>Closing Conference</a:t>
            </a:r>
          </a:p>
          <a:p>
            <a:pPr marL="285432" lvl="1" indent="-287020">
              <a:spcAft>
                <a:spcPts val="600"/>
              </a:spcAft>
              <a:buClr>
                <a:schemeClr val="accent3"/>
              </a:buClr>
            </a:pPr>
            <a:r>
              <a:rPr lang="en-US" sz="1800" dirty="0"/>
              <a:t>Final report will be presented and available through Connect®</a:t>
            </a:r>
          </a:p>
          <a:p>
            <a:pPr marL="285432" lvl="1" indent="-287020">
              <a:spcAft>
                <a:spcPts val="600"/>
              </a:spcAft>
              <a:buClr>
                <a:schemeClr val="accent3"/>
              </a:buClr>
            </a:pPr>
            <a:r>
              <a:rPr lang="en-US" sz="1800" dirty="0"/>
              <a:t>Any Requests for Improvement (RFIs) will be identified and explained by the reviewer</a:t>
            </a:r>
          </a:p>
        </p:txBody>
      </p:sp>
      <p:sp>
        <p:nvSpPr>
          <p:cNvPr id="5" name="Vertical Scroll 4"/>
          <p:cNvSpPr/>
          <p:nvPr/>
        </p:nvSpPr>
        <p:spPr>
          <a:xfrm>
            <a:off x="7212831" y="1228124"/>
            <a:ext cx="4266248" cy="4606390"/>
          </a:xfrm>
          <a:prstGeom prst="verticalScrol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>
              <a:spcAft>
                <a:spcPts val="600"/>
              </a:spcAft>
              <a:defRPr/>
            </a:pPr>
            <a:r>
              <a:rPr lang="en-US" b="1" u="sng" dirty="0">
                <a:solidFill>
                  <a:srgbClr val="000000"/>
                </a:solidFill>
                <a:latin typeface="Calibri Light" panose="020F0302020204030204" pitchFamily="34" charset="0"/>
              </a:rPr>
              <a:t>Elements of Onsite Review</a:t>
            </a:r>
          </a:p>
          <a:p>
            <a:pPr marL="285750" indent="-285750" defTabSz="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</a:rPr>
              <a:t>Opening conference</a:t>
            </a:r>
          </a:p>
          <a:p>
            <a:pPr marL="285750" indent="-285750" defTabSz="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</a:rPr>
              <a:t>Reviewer planning session</a:t>
            </a:r>
          </a:p>
          <a:p>
            <a:pPr marL="285750" indent="-285750" defTabSz="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</a:rPr>
              <a:t>Individual patient tracers</a:t>
            </a:r>
          </a:p>
          <a:p>
            <a:pPr marL="285750" indent="-285750" defTabSz="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</a:rPr>
              <a:t>Data/System tracer</a:t>
            </a:r>
          </a:p>
          <a:p>
            <a:pPr marL="285750" indent="-285750" defTabSz="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</a:rPr>
              <a:t>Competency, credentialing and privileging discussion</a:t>
            </a:r>
          </a:p>
          <a:p>
            <a:pPr marL="285750" indent="-285750" defTabSz="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</a:rPr>
              <a:t>Special issue resolution session, and report prep</a:t>
            </a:r>
          </a:p>
          <a:p>
            <a:pPr marL="285750" indent="-285750" defTabSz="4572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</a:rPr>
              <a:t>Closing conference</a:t>
            </a:r>
          </a:p>
          <a:p>
            <a:pPr defTabSz="457200">
              <a:spcAft>
                <a:spcPts val="600"/>
              </a:spcAft>
              <a:defRPr/>
            </a:pPr>
            <a:r>
              <a:rPr lang="en-US" b="1" u="sng" dirty="0">
                <a:solidFill>
                  <a:srgbClr val="000000"/>
                </a:solidFill>
                <a:latin typeface="Calibri Light" panose="020F0302020204030204" pitchFamily="34" charset="0"/>
              </a:rPr>
              <a:t>60-day RFI Resolution Window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3B22B373-840B-2D49-9027-07C617CACAE6}"/>
              </a:ext>
            </a:extLst>
          </p:cNvPr>
          <p:cNvSpPr txBox="1">
            <a:spLocks/>
          </p:cNvSpPr>
          <p:nvPr/>
        </p:nvSpPr>
        <p:spPr>
          <a:xfrm>
            <a:off x="565084" y="216345"/>
            <a:ext cx="6390132" cy="334474"/>
          </a:xfrm>
          <a:prstGeom prst="rect">
            <a:avLst/>
          </a:prstGeom>
        </p:spPr>
        <p:txBody>
          <a:bodyPr anchor="t" anchorCtr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700" kern="1200">
                <a:solidFill>
                  <a:schemeClr val="tx1"/>
                </a:solidFill>
                <a:latin typeface="ITC Franklin Gothic Std Book" panose="020B0504030503020204" pitchFamily="34" charset="0"/>
                <a:ea typeface="+mn-ea"/>
                <a:cs typeface="+mn-cs"/>
              </a:defRPr>
            </a:lvl1pPr>
            <a:lvl2pPr marL="285750" indent="-2857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ITC Franklin Gothic Std Book" panose="020B0504030503020204" pitchFamily="34" charset="0"/>
              <a:buChar char="−"/>
              <a:defRPr sz="1700" kern="1200">
                <a:solidFill>
                  <a:schemeClr val="tx1"/>
                </a:solidFill>
                <a:latin typeface="ITC Franklin Gothic Std Book" panose="020B0504030503020204" pitchFamily="34" charset="0"/>
                <a:ea typeface="+mn-ea"/>
                <a:cs typeface="+mn-cs"/>
              </a:defRPr>
            </a:lvl2pPr>
            <a:lvl3pPr marL="571500" indent="-28892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90000"/>
              <a:buFont typeface="Arial"/>
              <a:buChar char="•"/>
              <a:defRPr sz="1700" kern="1200">
                <a:solidFill>
                  <a:schemeClr val="tx1"/>
                </a:solidFill>
                <a:latin typeface="ITC Franklin Gothic Std Book" panose="020B0504030503020204" pitchFamily="34" charset="0"/>
                <a:ea typeface="+mn-ea"/>
                <a:cs typeface="+mn-cs"/>
              </a:defRPr>
            </a:lvl3pPr>
            <a:lvl4pPr marL="865188" indent="-287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ITC Franklin Gothic Std Book" panose="020B0504030503020204" pitchFamily="34" charset="0"/>
              <a:buChar char="−"/>
              <a:defRPr sz="1700" kern="1200">
                <a:solidFill>
                  <a:schemeClr val="tx1"/>
                </a:solidFill>
                <a:latin typeface="ITC Franklin Gothic Std Book" panose="020B0504030503020204" pitchFamily="34" charset="0"/>
                <a:ea typeface="+mn-ea"/>
                <a:cs typeface="+mn-cs"/>
              </a:defRPr>
            </a:lvl4pPr>
            <a:lvl5pPr marL="1143000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90000"/>
              <a:buFont typeface="Arial"/>
              <a:buChar char="•"/>
              <a:defRPr sz="1700" kern="1200">
                <a:solidFill>
                  <a:schemeClr val="tx1"/>
                </a:solidFill>
                <a:latin typeface="ITC Franklin Gothic Std Book" panose="020B05040305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defRPr/>
            </a:pPr>
            <a:r>
              <a:rPr lang="en-US" sz="3200" dirty="0">
                <a:solidFill>
                  <a:srgbClr val="1F336B"/>
                </a:solidFill>
                <a:latin typeface="Georgia" panose="02040502050405020303" pitchFamily="18" charset="0"/>
              </a:rPr>
              <a:t>The Onsite Review</a:t>
            </a:r>
          </a:p>
          <a:p>
            <a:pPr marL="0" lvl="1" indent="0">
              <a:spcAft>
                <a:spcPts val="0"/>
              </a:spcAft>
              <a:buClrTx/>
              <a:buNone/>
              <a:defRPr/>
            </a:pPr>
            <a:r>
              <a:rPr lang="en-US" sz="1800" dirty="0">
                <a:solidFill>
                  <a:srgbClr val="EF5125"/>
                </a:solidFill>
              </a:rPr>
              <a:t>What to expect</a:t>
            </a:r>
          </a:p>
        </p:txBody>
      </p:sp>
    </p:spTree>
    <p:extLst>
      <p:ext uri="{BB962C8B-B14F-4D97-AF65-F5344CB8AC3E}">
        <p14:creationId xmlns:p14="http://schemas.microsoft.com/office/powerpoint/2010/main" val="10593292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JC Powerpoint Theme">
  <a:themeElements>
    <a:clrScheme name="Custom 7">
      <a:dk1>
        <a:srgbClr val="000000"/>
      </a:dk1>
      <a:lt1>
        <a:sysClr val="window" lastClr="FFFFFF"/>
      </a:lt1>
      <a:dk2>
        <a:srgbClr val="1F336B"/>
      </a:dk2>
      <a:lt2>
        <a:srgbClr val="BCBEC0"/>
      </a:lt2>
      <a:accent1>
        <a:srgbClr val="1F336B"/>
      </a:accent1>
      <a:accent2>
        <a:srgbClr val="FFBF00"/>
      </a:accent2>
      <a:accent3>
        <a:srgbClr val="EF5125"/>
      </a:accent3>
      <a:accent4>
        <a:srgbClr val="007B5F"/>
      </a:accent4>
      <a:accent5>
        <a:srgbClr val="6F263D"/>
      </a:accent5>
      <a:accent6>
        <a:srgbClr val="248FA0"/>
      </a:accent6>
      <a:hlink>
        <a:srgbClr val="23346A"/>
      </a:hlink>
      <a:folHlink>
        <a:srgbClr val="23346A"/>
      </a:folHlink>
    </a:clrScheme>
    <a:fontScheme name="Custom 26">
      <a:majorFont>
        <a:latin typeface="Georgia"/>
        <a:ea typeface=""/>
        <a:cs typeface=""/>
      </a:majorFont>
      <a:minorFont>
        <a:latin typeface="ITC Franklin Gothic Std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JC Powerpoint Theme" id="{08B9C19B-976E-4D47-BF56-76FF2D4F94F6}" vid="{5DE03504-89F1-7445-BCC5-ED41A59C5A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Georgia</vt:lpstr>
      <vt:lpstr>ITC Franklin Gothic Std Book</vt:lpstr>
      <vt:lpstr>TJC Powerpoint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 Stubben</dc:creator>
  <cp:lastModifiedBy>Sara Stubben</cp:lastModifiedBy>
  <cp:revision>1</cp:revision>
  <dcterms:created xsi:type="dcterms:W3CDTF">2024-02-16T17:52:51Z</dcterms:created>
  <dcterms:modified xsi:type="dcterms:W3CDTF">2024-02-16T17:53:44Z</dcterms:modified>
</cp:coreProperties>
</file>