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4"/>
    <p:sldMasterId id="2147483725" r:id="rId5"/>
  </p:sldMasterIdLst>
  <p:notesMasterIdLst>
    <p:notesMasterId r:id="rId11"/>
  </p:notesMasterIdLst>
  <p:handoutMasterIdLst>
    <p:handoutMasterId r:id="rId12"/>
  </p:handoutMasterIdLst>
  <p:sldIdLst>
    <p:sldId id="1786" r:id="rId6"/>
    <p:sldId id="1789" r:id="rId7"/>
    <p:sldId id="1808" r:id="rId8"/>
    <p:sldId id="1809" r:id="rId9"/>
    <p:sldId id="180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71D44C-B2C4-388B-428A-9C66FDD13421}" name="Margaret Mueller Boyer" initials="MB" userId="LPKcixf8dt1KzziQNks//d4N55rca5bv9m4++hpcS+Q=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Detman" initials="LD" lastIdx="11" clrIdx="0">
    <p:extLst>
      <p:ext uri="{19B8F6BF-5375-455C-9EA6-DF929625EA0E}">
        <p15:presenceInfo xmlns:p15="http://schemas.microsoft.com/office/powerpoint/2012/main" userId="S::ldetman@usf.edu::8e4e6305-95ec-46b5-9cda-5a00f03f893b" providerId="AD"/>
      </p:ext>
    </p:extLst>
  </p:cmAuthor>
  <p:cmAuthor id="2" name="William Sappenfield" initials="WS" lastIdx="1" clrIdx="1">
    <p:extLst>
      <p:ext uri="{19B8F6BF-5375-455C-9EA6-DF929625EA0E}">
        <p15:presenceInfo xmlns:p15="http://schemas.microsoft.com/office/powerpoint/2012/main" userId="S-1-5-21-150927795-2069884688-1238954376-2546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7718"/>
    <a:srgbClr val="329664"/>
    <a:srgbClr val="E68422"/>
    <a:srgbClr val="D0C594"/>
    <a:srgbClr val="F5C493"/>
    <a:srgbClr val="C6DCD8"/>
    <a:srgbClr val="7EB0A6"/>
    <a:srgbClr val="F8D5B2"/>
    <a:srgbClr val="EDA55D"/>
    <a:srgbClr val="CFC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87861F-F52C-401A-BC1A-CCA81EC3023A}" v="158" dt="2022-10-18T16:09:55.577"/>
    <p1510:client id="{3042D65D-E2C7-49ED-B61F-EFAE754D18AB}" v="78" dt="2022-10-18T18:01:50.968"/>
    <p1510:client id="{596395A2-E1E7-4A72-8BBA-850DFAB106B8}" v="4" dt="2022-10-18T16:11:43.800"/>
    <p1510:client id="{66BBB51C-A835-406D-8B0E-D8E88195DF9C}" v="58" dt="2022-10-18T19:24:02.506"/>
    <p1510:client id="{94C31413-AE50-480C-B7E5-F3C6F45012BD}" v="69" dt="2022-10-18T23:57:18.655"/>
    <p1510:client id="{9C08CD30-CF58-4BA0-81C7-64D26238ADA1}" v="1" dt="2022-10-18T16:24:19.844"/>
    <p1510:client id="{A57A6F22-79CB-4F90-AF6C-C5D55F1CEC13}" v="9" dt="2022-10-18T18:05:19.086"/>
    <p1510:client id="{E7B147B4-CAFE-4025-901C-9EF49F1EFA40}" v="54" dt="2022-10-18T16:18:58.1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95332" autoAdjust="0"/>
  </p:normalViewPr>
  <p:slideViewPr>
    <p:cSldViewPr snapToGrid="0">
      <p:cViewPr varScale="1">
        <p:scale>
          <a:sx n="104" d="100"/>
          <a:sy n="104" d="100"/>
        </p:scale>
        <p:origin x="738" y="102"/>
      </p:cViewPr>
      <p:guideLst>
        <p:guide orient="horz" pos="2160"/>
        <p:guide pos="3840"/>
        <p:guide orient="horz" pos="2260"/>
      </p:guideLst>
    </p:cSldViewPr>
  </p:slideViewPr>
  <p:outlineViewPr>
    <p:cViewPr>
      <p:scale>
        <a:sx n="33" d="100"/>
        <a:sy n="33" d="100"/>
      </p:scale>
      <p:origin x="0" y="-3193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94"/>
    </p:cViewPr>
  </p:sorterViewPr>
  <p:notesViewPr>
    <p:cSldViewPr snapToGrid="0">
      <p:cViewPr varScale="1">
        <p:scale>
          <a:sx n="64" d="100"/>
          <a:sy n="64" d="100"/>
        </p:scale>
        <p:origin x="311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619C78-E9EE-4B1F-B839-91DB293E01E6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73D7E0C-8FFC-4CBB-AEE7-B36AB2FAA589}">
      <dgm:prSet phldrT="[Text]" custT="1"/>
      <dgm:spPr>
        <a:solidFill>
          <a:srgbClr val="7FAFA5"/>
        </a:solidFill>
        <a:ln>
          <a:solidFill>
            <a:schemeClr val="bg1"/>
          </a:solidFill>
        </a:ln>
      </dgm:spPr>
      <dgm:t>
        <a:bodyPr/>
        <a:lstStyle/>
        <a:p>
          <a:pPr>
            <a:buFont typeface="+mj-lt"/>
            <a:buNone/>
          </a:pPr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Is the most recently blood pressure </a:t>
          </a:r>
          <a:r>
            <a:rPr lang="en-US" sz="2200" b="1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≥</a:t>
          </a:r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160/100?</a:t>
          </a:r>
          <a:endParaRPr lang="en-US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E47B2D7-C545-432D-8F63-6FED9D96A951}" type="parTrans" cxnId="{3DA10AEF-7522-4FF3-9434-2426B214554D}">
      <dgm:prSet/>
      <dgm:spPr/>
      <dgm:t>
        <a:bodyPr/>
        <a:lstStyle/>
        <a:p>
          <a:endParaRPr lang="en-US"/>
        </a:p>
      </dgm:t>
    </dgm:pt>
    <dgm:pt modelId="{AE149B3B-C628-4BF3-B11E-C98B6C1F4E1A}" type="sibTrans" cxnId="{3DA10AEF-7522-4FF3-9434-2426B214554D}">
      <dgm:prSet/>
      <dgm:spPr/>
      <dgm:t>
        <a:bodyPr/>
        <a:lstStyle/>
        <a:p>
          <a:endParaRPr lang="en-US"/>
        </a:p>
      </dgm:t>
    </dgm:pt>
    <dgm:pt modelId="{318AA3F2-EE3C-4B42-99C3-DAA42DBD8C57}">
      <dgm:prSet phldrT="[Text]" custT="1"/>
      <dgm:spPr>
        <a:solidFill>
          <a:srgbClr val="D4E4E1">
            <a:alpha val="89804"/>
          </a:srgb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2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If yes, alert the provider and hold discharge</a:t>
          </a:r>
          <a:endParaRPr lang="en-US" sz="2200" dirty="0">
            <a:solidFill>
              <a:schemeClr val="tx2"/>
            </a:solidFill>
          </a:endParaRPr>
        </a:p>
      </dgm:t>
    </dgm:pt>
    <dgm:pt modelId="{668C0A04-D563-4E90-AAEE-45E26C4396ED}" type="parTrans" cxnId="{0E44810B-1538-4B03-83DB-682F36A89C76}">
      <dgm:prSet/>
      <dgm:spPr/>
      <dgm:t>
        <a:bodyPr/>
        <a:lstStyle/>
        <a:p>
          <a:endParaRPr lang="en-US"/>
        </a:p>
      </dgm:t>
    </dgm:pt>
    <dgm:pt modelId="{75DF6692-3C19-4BFC-911F-362F4934DE7C}" type="sibTrans" cxnId="{0E44810B-1538-4B03-83DB-682F36A89C76}">
      <dgm:prSet/>
      <dgm:spPr/>
      <dgm:t>
        <a:bodyPr/>
        <a:lstStyle/>
        <a:p>
          <a:endParaRPr lang="en-US"/>
        </a:p>
      </dgm:t>
    </dgm:pt>
    <dgm:pt modelId="{2D94AF40-DB5C-4452-BED1-83E0A5EF15EF}">
      <dgm:prSet phldrT="[Text]" custT="1"/>
      <dgm:spPr>
        <a:solidFill>
          <a:srgbClr val="EDA55D"/>
        </a:solidFill>
        <a:ln>
          <a:solidFill>
            <a:schemeClr val="bg1"/>
          </a:solidFill>
        </a:ln>
      </dgm:spPr>
      <dgm:t>
        <a:bodyPr/>
        <a:lstStyle/>
        <a:p>
          <a:pPr>
            <a:buFont typeface="+mj-lt"/>
            <a:buNone/>
          </a:pPr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Is the most recent pulse </a:t>
          </a:r>
          <a:r>
            <a:rPr lang="en-US" sz="2200" b="1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≥</a:t>
          </a:r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120?</a:t>
          </a:r>
          <a:endParaRPr lang="en-US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7B0F188-2719-477E-A980-C261D5902928}" type="parTrans" cxnId="{8A9EEBEE-E285-4D70-94F7-78BADE84A75B}">
      <dgm:prSet/>
      <dgm:spPr/>
      <dgm:t>
        <a:bodyPr/>
        <a:lstStyle/>
        <a:p>
          <a:endParaRPr lang="en-US"/>
        </a:p>
      </dgm:t>
    </dgm:pt>
    <dgm:pt modelId="{A223103C-4563-4BF2-9E5D-D987CCC134CC}" type="sibTrans" cxnId="{8A9EEBEE-E285-4D70-94F7-78BADE84A75B}">
      <dgm:prSet/>
      <dgm:spPr/>
      <dgm:t>
        <a:bodyPr/>
        <a:lstStyle/>
        <a:p>
          <a:endParaRPr lang="en-US"/>
        </a:p>
      </dgm:t>
    </dgm:pt>
    <dgm:pt modelId="{3763822C-5759-410B-B2D3-1005875DD94D}">
      <dgm:prSet phldrT="[Text]" custT="1"/>
      <dgm:spPr>
        <a:solidFill>
          <a:srgbClr val="009374"/>
        </a:solidFill>
        <a:ln>
          <a:solidFill>
            <a:schemeClr val="bg1"/>
          </a:solidFill>
        </a:ln>
      </dgm:spPr>
      <dgm:t>
        <a:bodyPr/>
        <a:lstStyle/>
        <a:p>
          <a:pPr>
            <a:buFont typeface="+mj-lt"/>
            <a:buNone/>
          </a:pPr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Is temperature </a:t>
          </a:r>
          <a:r>
            <a:rPr lang="en-US" sz="2200" b="1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≥</a:t>
          </a:r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100.4F/38C?</a:t>
          </a:r>
          <a:endParaRPr lang="en-US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EAC7DA-221B-42CC-9499-B4543E1E27C8}" type="parTrans" cxnId="{B21EDF8F-29B7-4173-8348-C3C0C3B13371}">
      <dgm:prSet/>
      <dgm:spPr/>
      <dgm:t>
        <a:bodyPr/>
        <a:lstStyle/>
        <a:p>
          <a:endParaRPr lang="en-US"/>
        </a:p>
      </dgm:t>
    </dgm:pt>
    <dgm:pt modelId="{83A0738F-7C41-48A6-A10F-AC26E89EA8E9}" type="sibTrans" cxnId="{B21EDF8F-29B7-4173-8348-C3C0C3B13371}">
      <dgm:prSet/>
      <dgm:spPr/>
      <dgm:t>
        <a:bodyPr/>
        <a:lstStyle/>
        <a:p>
          <a:endParaRPr lang="en-US"/>
        </a:p>
      </dgm:t>
    </dgm:pt>
    <dgm:pt modelId="{77E3747A-21BC-4B74-A014-92F2972F3BD5}">
      <dgm:prSet phldrT="[Text]" custT="1"/>
      <dgm:spPr>
        <a:solidFill>
          <a:schemeClr val="bg2"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2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If yes, alert the provider and hold discharge</a:t>
          </a:r>
          <a:endParaRPr lang="en-US" sz="2200" dirty="0">
            <a:solidFill>
              <a:schemeClr val="tx2"/>
            </a:solidFill>
          </a:endParaRPr>
        </a:p>
      </dgm:t>
    </dgm:pt>
    <dgm:pt modelId="{99DCBE98-E727-452B-A98A-4EDB1D1FD392}" type="parTrans" cxnId="{3345C857-9088-40D9-8FF7-6D1D500038ED}">
      <dgm:prSet/>
      <dgm:spPr/>
      <dgm:t>
        <a:bodyPr/>
        <a:lstStyle/>
        <a:p>
          <a:endParaRPr lang="en-US"/>
        </a:p>
      </dgm:t>
    </dgm:pt>
    <dgm:pt modelId="{4D272807-410F-4EA2-BA97-A67B6FBBBB47}" type="sibTrans" cxnId="{3345C857-9088-40D9-8FF7-6D1D500038ED}">
      <dgm:prSet/>
      <dgm:spPr/>
      <dgm:t>
        <a:bodyPr/>
        <a:lstStyle/>
        <a:p>
          <a:endParaRPr lang="en-US"/>
        </a:p>
      </dgm:t>
    </dgm:pt>
    <dgm:pt modelId="{265BADA3-8A1D-47BF-9D81-06604FFEBF2F}">
      <dgm:prSet phldrT="[Text]" custT="1"/>
      <dgm:spPr>
        <a:solidFill>
          <a:srgbClr val="F8DCC0">
            <a:alpha val="89804"/>
          </a:srgbClr>
        </a:solidFill>
      </dgm:spPr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22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If yes, alert the provider and hold discharge</a:t>
          </a:r>
          <a:endParaRPr lang="en-US" sz="2200" dirty="0">
            <a:solidFill>
              <a:schemeClr val="tx2"/>
            </a:solidFill>
          </a:endParaRPr>
        </a:p>
      </dgm:t>
    </dgm:pt>
    <dgm:pt modelId="{F2EFD2B5-1F45-4678-97BE-F77725A5C003}" type="sibTrans" cxnId="{ABDE8383-1BDD-49A4-A7D5-3738C998B3DD}">
      <dgm:prSet/>
      <dgm:spPr/>
      <dgm:t>
        <a:bodyPr/>
        <a:lstStyle/>
        <a:p>
          <a:endParaRPr lang="en-US"/>
        </a:p>
      </dgm:t>
    </dgm:pt>
    <dgm:pt modelId="{479A1349-189C-49DA-B7D6-9BE8FBC062A5}" type="parTrans" cxnId="{ABDE8383-1BDD-49A4-A7D5-3738C998B3DD}">
      <dgm:prSet/>
      <dgm:spPr/>
      <dgm:t>
        <a:bodyPr/>
        <a:lstStyle/>
        <a:p>
          <a:endParaRPr lang="en-US"/>
        </a:p>
      </dgm:t>
    </dgm:pt>
    <dgm:pt modelId="{FD485256-770F-44E6-B148-345B1DF3ACB8}">
      <dgm:prSet phldrT="[Text]" custT="1"/>
      <dgm:spPr>
        <a:solidFill>
          <a:srgbClr val="CFC493">
            <a:alpha val="90000"/>
          </a:srgb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2200" b="1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Is the respiratory rate ≥30?</a:t>
          </a:r>
          <a:endParaRPr lang="en-US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CDD1F0E-77A5-4FD5-9E1F-44B885081E96}" type="parTrans" cxnId="{4AC7B5BC-238D-4612-B545-0B9A07CD0500}">
      <dgm:prSet/>
      <dgm:spPr/>
      <dgm:t>
        <a:bodyPr/>
        <a:lstStyle/>
        <a:p>
          <a:endParaRPr lang="en-US"/>
        </a:p>
      </dgm:t>
    </dgm:pt>
    <dgm:pt modelId="{7CEF380B-B4C5-41C0-A506-B7E2AA76C33A}" type="sibTrans" cxnId="{4AC7B5BC-238D-4612-B545-0B9A07CD0500}">
      <dgm:prSet/>
      <dgm:spPr/>
      <dgm:t>
        <a:bodyPr/>
        <a:lstStyle/>
        <a:p>
          <a:endParaRPr lang="en-US"/>
        </a:p>
      </dgm:t>
    </dgm:pt>
    <dgm:pt modelId="{DECA521E-39BC-48FD-807E-3267D7821273}">
      <dgm:prSet phldrT="[Text]" custT="1"/>
      <dgm:spPr>
        <a:solidFill>
          <a:srgbClr val="CFC493">
            <a:alpha val="90000"/>
          </a:srgb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200" b="0" dirty="0">
              <a:solidFill>
                <a:schemeClr val="tx2"/>
              </a:solidFill>
            </a:rPr>
            <a:t>If yes, a</a:t>
          </a:r>
          <a:r>
            <a:rPr lang="en-US" sz="2200" b="0" i="0" u="none" dirty="0">
              <a:solidFill>
                <a:schemeClr val="tx2"/>
              </a:solidFill>
            </a:rPr>
            <a:t>lert the provider and hold discharge</a:t>
          </a:r>
          <a:endParaRPr lang="en-US" sz="2200" b="0" dirty="0">
            <a:solidFill>
              <a:schemeClr val="tx2"/>
            </a:solidFill>
          </a:endParaRPr>
        </a:p>
      </dgm:t>
    </dgm:pt>
    <dgm:pt modelId="{7703010D-BDC4-4B01-81FE-26BEB351E1CB}" type="parTrans" cxnId="{3E6322D9-C4D3-4910-84AC-1964E99715FE}">
      <dgm:prSet/>
      <dgm:spPr/>
      <dgm:t>
        <a:bodyPr/>
        <a:lstStyle/>
        <a:p>
          <a:endParaRPr lang="en-US"/>
        </a:p>
      </dgm:t>
    </dgm:pt>
    <dgm:pt modelId="{29D5CE0D-1FA1-4F66-BA6E-AA2F5F6F1F17}" type="sibTrans" cxnId="{3E6322D9-C4D3-4910-84AC-1964E99715FE}">
      <dgm:prSet/>
      <dgm:spPr/>
      <dgm:t>
        <a:bodyPr/>
        <a:lstStyle/>
        <a:p>
          <a:endParaRPr lang="en-US"/>
        </a:p>
      </dgm:t>
    </dgm:pt>
    <dgm:pt modelId="{3E56369C-0108-42CA-87B6-210A7DABDACA}" type="pres">
      <dgm:prSet presAssocID="{C0619C78-E9EE-4B1F-B839-91DB293E01E6}" presName="Name0" presStyleCnt="0">
        <dgm:presLayoutVars>
          <dgm:dir/>
          <dgm:animLvl val="lvl"/>
          <dgm:resizeHandles val="exact"/>
        </dgm:presLayoutVars>
      </dgm:prSet>
      <dgm:spPr/>
    </dgm:pt>
    <dgm:pt modelId="{0E33A55A-A860-48F2-80F6-44BBF784A990}" type="pres">
      <dgm:prSet presAssocID="{973D7E0C-8FFC-4CBB-AEE7-B36AB2FAA589}" presName="composite" presStyleCnt="0"/>
      <dgm:spPr/>
    </dgm:pt>
    <dgm:pt modelId="{E85899D4-F4E6-4FD8-8405-358B70D93339}" type="pres">
      <dgm:prSet presAssocID="{973D7E0C-8FFC-4CBB-AEE7-B36AB2FAA589}" presName="parTx" presStyleLbl="alignNode1" presStyleIdx="0" presStyleCnt="4" custScaleX="110938">
        <dgm:presLayoutVars>
          <dgm:chMax val="0"/>
          <dgm:chPref val="0"/>
          <dgm:bulletEnabled val="1"/>
        </dgm:presLayoutVars>
      </dgm:prSet>
      <dgm:spPr/>
    </dgm:pt>
    <dgm:pt modelId="{EF542E4C-E2DD-4BD8-AD02-2AF7E51F4A6C}" type="pres">
      <dgm:prSet presAssocID="{973D7E0C-8FFC-4CBB-AEE7-B36AB2FAA589}" presName="desTx" presStyleLbl="alignAccFollowNode1" presStyleIdx="0" presStyleCnt="4" custScaleX="111198" custScaleY="39037" custLinFactNeighborY="-27849">
        <dgm:presLayoutVars>
          <dgm:bulletEnabled val="1"/>
        </dgm:presLayoutVars>
      </dgm:prSet>
      <dgm:spPr/>
    </dgm:pt>
    <dgm:pt modelId="{5D2F2246-1E5B-4E7F-9561-6D03EBCEFA76}" type="pres">
      <dgm:prSet presAssocID="{AE149B3B-C628-4BF3-B11E-C98B6C1F4E1A}" presName="space" presStyleCnt="0"/>
      <dgm:spPr/>
    </dgm:pt>
    <dgm:pt modelId="{282C6199-02F7-495E-91B7-E6540C35123A}" type="pres">
      <dgm:prSet presAssocID="{2D94AF40-DB5C-4452-BED1-83E0A5EF15EF}" presName="composite" presStyleCnt="0"/>
      <dgm:spPr/>
    </dgm:pt>
    <dgm:pt modelId="{5D166CFF-B589-4F65-9490-0BE5A64D67AA}" type="pres">
      <dgm:prSet presAssocID="{2D94AF40-DB5C-4452-BED1-83E0A5EF15EF}" presName="parTx" presStyleLbl="alignNode1" presStyleIdx="1" presStyleCnt="4" custLinFactNeighborX="-6580" custLinFactNeighborY="-914">
        <dgm:presLayoutVars>
          <dgm:chMax val="0"/>
          <dgm:chPref val="0"/>
          <dgm:bulletEnabled val="1"/>
        </dgm:presLayoutVars>
      </dgm:prSet>
      <dgm:spPr/>
    </dgm:pt>
    <dgm:pt modelId="{CCA5655A-941A-44F2-AC95-1D4F5D7B0B83}" type="pres">
      <dgm:prSet presAssocID="{2D94AF40-DB5C-4452-BED1-83E0A5EF15EF}" presName="desTx" presStyleLbl="alignAccFollowNode1" presStyleIdx="1" presStyleCnt="4" custScaleY="39037" custLinFactNeighborX="-6580" custLinFactNeighborY="-27849">
        <dgm:presLayoutVars>
          <dgm:bulletEnabled val="1"/>
        </dgm:presLayoutVars>
      </dgm:prSet>
      <dgm:spPr/>
    </dgm:pt>
    <dgm:pt modelId="{F7468378-8854-4492-BF26-AC8131B497F8}" type="pres">
      <dgm:prSet presAssocID="{A223103C-4563-4BF2-9E5D-D987CCC134CC}" presName="space" presStyleCnt="0"/>
      <dgm:spPr/>
    </dgm:pt>
    <dgm:pt modelId="{31FB0760-144F-4066-975D-827AD7660FFF}" type="pres">
      <dgm:prSet presAssocID="{3763822C-5759-410B-B2D3-1005875DD94D}" presName="composite" presStyleCnt="0"/>
      <dgm:spPr/>
    </dgm:pt>
    <dgm:pt modelId="{9C1B33F5-2344-44FF-A2B7-BF7C88023653}" type="pres">
      <dgm:prSet presAssocID="{3763822C-5759-410B-B2D3-1005875DD94D}" presName="parTx" presStyleLbl="alignNode1" presStyleIdx="2" presStyleCnt="4" custLinFactNeighborX="-11339" custLinFactNeighborY="-1828">
        <dgm:presLayoutVars>
          <dgm:chMax val="0"/>
          <dgm:chPref val="0"/>
          <dgm:bulletEnabled val="1"/>
        </dgm:presLayoutVars>
      </dgm:prSet>
      <dgm:spPr/>
    </dgm:pt>
    <dgm:pt modelId="{9B2455CF-BE7D-44F6-8481-95962B52CFF1}" type="pres">
      <dgm:prSet presAssocID="{3763822C-5759-410B-B2D3-1005875DD94D}" presName="desTx" presStyleLbl="alignAccFollowNode1" presStyleIdx="2" presStyleCnt="4" custScaleY="39037" custLinFactNeighborX="-11338" custLinFactNeighborY="-29255">
        <dgm:presLayoutVars>
          <dgm:bulletEnabled val="1"/>
        </dgm:presLayoutVars>
      </dgm:prSet>
      <dgm:spPr/>
    </dgm:pt>
    <dgm:pt modelId="{3A0A7B0F-5E3C-41EF-8F7F-B8D36C95ACF4}" type="pres">
      <dgm:prSet presAssocID="{83A0738F-7C41-48A6-A10F-AC26E89EA8E9}" presName="space" presStyleCnt="0"/>
      <dgm:spPr/>
    </dgm:pt>
    <dgm:pt modelId="{6E28F715-38E3-4946-833E-BC8635472720}" type="pres">
      <dgm:prSet presAssocID="{FD485256-770F-44E6-B148-345B1DF3ACB8}" presName="composite" presStyleCnt="0"/>
      <dgm:spPr/>
    </dgm:pt>
    <dgm:pt modelId="{2AE51110-CDFA-4636-8F47-16D6417D8263}" type="pres">
      <dgm:prSet presAssocID="{FD485256-770F-44E6-B148-345B1DF3ACB8}" presName="parTx" presStyleLbl="alignNode1" presStyleIdx="3" presStyleCnt="4" custScaleX="105692" custLinFactNeighborX="-20037" custLinFactNeighborY="-3805">
        <dgm:presLayoutVars>
          <dgm:chMax val="0"/>
          <dgm:chPref val="0"/>
          <dgm:bulletEnabled val="1"/>
        </dgm:presLayoutVars>
      </dgm:prSet>
      <dgm:spPr/>
    </dgm:pt>
    <dgm:pt modelId="{097CDDC8-0030-4438-8A7D-E061C1718233}" type="pres">
      <dgm:prSet presAssocID="{FD485256-770F-44E6-B148-345B1DF3ACB8}" presName="desTx" presStyleLbl="alignAccFollowNode1" presStyleIdx="3" presStyleCnt="4" custScaleX="104688" custScaleY="39037" custLinFactNeighborX="-19964" custLinFactNeighborY="-29239">
        <dgm:presLayoutVars>
          <dgm:bulletEnabled val="1"/>
        </dgm:presLayoutVars>
      </dgm:prSet>
      <dgm:spPr>
        <a:solidFill>
          <a:srgbClr val="F2EFE2">
            <a:alpha val="89804"/>
          </a:srgbClr>
        </a:solidFill>
      </dgm:spPr>
    </dgm:pt>
  </dgm:ptLst>
  <dgm:cxnLst>
    <dgm:cxn modelId="{3AF0A409-0AB1-46D2-BA8F-E2A634092849}" type="presOf" srcId="{3763822C-5759-410B-B2D3-1005875DD94D}" destId="{9C1B33F5-2344-44FF-A2B7-BF7C88023653}" srcOrd="0" destOrd="0" presId="urn:microsoft.com/office/officeart/2005/8/layout/hList1"/>
    <dgm:cxn modelId="{0E44810B-1538-4B03-83DB-682F36A89C76}" srcId="{973D7E0C-8FFC-4CBB-AEE7-B36AB2FAA589}" destId="{318AA3F2-EE3C-4B42-99C3-DAA42DBD8C57}" srcOrd="0" destOrd="0" parTransId="{668C0A04-D563-4E90-AAEE-45E26C4396ED}" sibTransId="{75DF6692-3C19-4BFC-911F-362F4934DE7C}"/>
    <dgm:cxn modelId="{D3FFD41A-5FC0-413A-A841-3DB1C2D5D706}" type="presOf" srcId="{C0619C78-E9EE-4B1F-B839-91DB293E01E6}" destId="{3E56369C-0108-42CA-87B6-210A7DABDACA}" srcOrd="0" destOrd="0" presId="urn:microsoft.com/office/officeart/2005/8/layout/hList1"/>
    <dgm:cxn modelId="{3559522D-D37C-4016-98A8-F43C424C6B2C}" type="presOf" srcId="{FD485256-770F-44E6-B148-345B1DF3ACB8}" destId="{2AE51110-CDFA-4636-8F47-16D6417D8263}" srcOrd="0" destOrd="0" presId="urn:microsoft.com/office/officeart/2005/8/layout/hList1"/>
    <dgm:cxn modelId="{6F47466F-F9B3-4080-8FBD-3904B4945BF8}" type="presOf" srcId="{265BADA3-8A1D-47BF-9D81-06604FFEBF2F}" destId="{CCA5655A-941A-44F2-AC95-1D4F5D7B0B83}" srcOrd="0" destOrd="0" presId="urn:microsoft.com/office/officeart/2005/8/layout/hList1"/>
    <dgm:cxn modelId="{3345C857-9088-40D9-8FF7-6D1D500038ED}" srcId="{3763822C-5759-410B-B2D3-1005875DD94D}" destId="{77E3747A-21BC-4B74-A014-92F2972F3BD5}" srcOrd="0" destOrd="0" parTransId="{99DCBE98-E727-452B-A98A-4EDB1D1FD392}" sibTransId="{4D272807-410F-4EA2-BA97-A67B6FBBBB47}"/>
    <dgm:cxn modelId="{C8F9E27E-E9B8-4640-A044-A3B796442ACA}" type="presOf" srcId="{318AA3F2-EE3C-4B42-99C3-DAA42DBD8C57}" destId="{EF542E4C-E2DD-4BD8-AD02-2AF7E51F4A6C}" srcOrd="0" destOrd="0" presId="urn:microsoft.com/office/officeart/2005/8/layout/hList1"/>
    <dgm:cxn modelId="{ABDE8383-1BDD-49A4-A7D5-3738C998B3DD}" srcId="{2D94AF40-DB5C-4452-BED1-83E0A5EF15EF}" destId="{265BADA3-8A1D-47BF-9D81-06604FFEBF2F}" srcOrd="0" destOrd="0" parTransId="{479A1349-189C-49DA-B7D6-9BE8FBC062A5}" sibTransId="{F2EFD2B5-1F45-4678-97BE-F77725A5C003}"/>
    <dgm:cxn modelId="{A2FEF787-63BE-41DC-9753-7ADED4D07CE2}" type="presOf" srcId="{973D7E0C-8FFC-4CBB-AEE7-B36AB2FAA589}" destId="{E85899D4-F4E6-4FD8-8405-358B70D93339}" srcOrd="0" destOrd="0" presId="urn:microsoft.com/office/officeart/2005/8/layout/hList1"/>
    <dgm:cxn modelId="{B21EDF8F-29B7-4173-8348-C3C0C3B13371}" srcId="{C0619C78-E9EE-4B1F-B839-91DB293E01E6}" destId="{3763822C-5759-410B-B2D3-1005875DD94D}" srcOrd="2" destOrd="0" parTransId="{C8EAC7DA-221B-42CC-9499-B4543E1E27C8}" sibTransId="{83A0738F-7C41-48A6-A10F-AC26E89EA8E9}"/>
    <dgm:cxn modelId="{3A5F51B2-B9EF-4A9A-9301-0D13B0D3BF90}" type="presOf" srcId="{77E3747A-21BC-4B74-A014-92F2972F3BD5}" destId="{9B2455CF-BE7D-44F6-8481-95962B52CFF1}" srcOrd="0" destOrd="0" presId="urn:microsoft.com/office/officeart/2005/8/layout/hList1"/>
    <dgm:cxn modelId="{E1A3B3B6-4029-4FC2-9CA5-339EF89B02CF}" type="presOf" srcId="{2D94AF40-DB5C-4452-BED1-83E0A5EF15EF}" destId="{5D166CFF-B589-4F65-9490-0BE5A64D67AA}" srcOrd="0" destOrd="0" presId="urn:microsoft.com/office/officeart/2005/8/layout/hList1"/>
    <dgm:cxn modelId="{4AC7B5BC-238D-4612-B545-0B9A07CD0500}" srcId="{C0619C78-E9EE-4B1F-B839-91DB293E01E6}" destId="{FD485256-770F-44E6-B148-345B1DF3ACB8}" srcOrd="3" destOrd="0" parTransId="{6CDD1F0E-77A5-4FD5-9E1F-44B885081E96}" sibTransId="{7CEF380B-B4C5-41C0-A506-B7E2AA76C33A}"/>
    <dgm:cxn modelId="{3E6322D9-C4D3-4910-84AC-1964E99715FE}" srcId="{FD485256-770F-44E6-B148-345B1DF3ACB8}" destId="{DECA521E-39BC-48FD-807E-3267D7821273}" srcOrd="0" destOrd="0" parTransId="{7703010D-BDC4-4B01-81FE-26BEB351E1CB}" sibTransId="{29D5CE0D-1FA1-4F66-BA6E-AA2F5F6F1F17}"/>
    <dgm:cxn modelId="{8A9EEBEE-E285-4D70-94F7-78BADE84A75B}" srcId="{C0619C78-E9EE-4B1F-B839-91DB293E01E6}" destId="{2D94AF40-DB5C-4452-BED1-83E0A5EF15EF}" srcOrd="1" destOrd="0" parTransId="{57B0F188-2719-477E-A980-C261D5902928}" sibTransId="{A223103C-4563-4BF2-9E5D-D987CCC134CC}"/>
    <dgm:cxn modelId="{3DA10AEF-7522-4FF3-9434-2426B214554D}" srcId="{C0619C78-E9EE-4B1F-B839-91DB293E01E6}" destId="{973D7E0C-8FFC-4CBB-AEE7-B36AB2FAA589}" srcOrd="0" destOrd="0" parTransId="{2E47B2D7-C545-432D-8F63-6FED9D96A951}" sibTransId="{AE149B3B-C628-4BF3-B11E-C98B6C1F4E1A}"/>
    <dgm:cxn modelId="{A2B2F5F0-57E6-40F7-8E35-059C9558C588}" type="presOf" srcId="{DECA521E-39BC-48FD-807E-3267D7821273}" destId="{097CDDC8-0030-4438-8A7D-E061C1718233}" srcOrd="0" destOrd="0" presId="urn:microsoft.com/office/officeart/2005/8/layout/hList1"/>
    <dgm:cxn modelId="{54B6F546-2641-4687-9A35-1D926D957A20}" type="presParOf" srcId="{3E56369C-0108-42CA-87B6-210A7DABDACA}" destId="{0E33A55A-A860-48F2-80F6-44BBF784A990}" srcOrd="0" destOrd="0" presId="urn:microsoft.com/office/officeart/2005/8/layout/hList1"/>
    <dgm:cxn modelId="{6FF906FC-12EE-4ABC-832C-39BF87F438E8}" type="presParOf" srcId="{0E33A55A-A860-48F2-80F6-44BBF784A990}" destId="{E85899D4-F4E6-4FD8-8405-358B70D93339}" srcOrd="0" destOrd="0" presId="urn:microsoft.com/office/officeart/2005/8/layout/hList1"/>
    <dgm:cxn modelId="{4A408F96-CD33-4CA3-A4FD-52171ED27244}" type="presParOf" srcId="{0E33A55A-A860-48F2-80F6-44BBF784A990}" destId="{EF542E4C-E2DD-4BD8-AD02-2AF7E51F4A6C}" srcOrd="1" destOrd="0" presId="urn:microsoft.com/office/officeart/2005/8/layout/hList1"/>
    <dgm:cxn modelId="{3C56A2AA-217A-4EBC-A980-6963FD86615D}" type="presParOf" srcId="{3E56369C-0108-42CA-87B6-210A7DABDACA}" destId="{5D2F2246-1E5B-4E7F-9561-6D03EBCEFA76}" srcOrd="1" destOrd="0" presId="urn:microsoft.com/office/officeart/2005/8/layout/hList1"/>
    <dgm:cxn modelId="{04F9B8DF-83A4-4F4F-AF52-0C3F4A139615}" type="presParOf" srcId="{3E56369C-0108-42CA-87B6-210A7DABDACA}" destId="{282C6199-02F7-495E-91B7-E6540C35123A}" srcOrd="2" destOrd="0" presId="urn:microsoft.com/office/officeart/2005/8/layout/hList1"/>
    <dgm:cxn modelId="{B6129D24-0B59-4B63-BA98-D5DB690E291F}" type="presParOf" srcId="{282C6199-02F7-495E-91B7-E6540C35123A}" destId="{5D166CFF-B589-4F65-9490-0BE5A64D67AA}" srcOrd="0" destOrd="0" presId="urn:microsoft.com/office/officeart/2005/8/layout/hList1"/>
    <dgm:cxn modelId="{7809D136-9BF4-45AF-B33C-A2F73B155D7C}" type="presParOf" srcId="{282C6199-02F7-495E-91B7-E6540C35123A}" destId="{CCA5655A-941A-44F2-AC95-1D4F5D7B0B83}" srcOrd="1" destOrd="0" presId="urn:microsoft.com/office/officeart/2005/8/layout/hList1"/>
    <dgm:cxn modelId="{6E6220C6-B2D8-4D19-8879-2341ABD9613B}" type="presParOf" srcId="{3E56369C-0108-42CA-87B6-210A7DABDACA}" destId="{F7468378-8854-4492-BF26-AC8131B497F8}" srcOrd="3" destOrd="0" presId="urn:microsoft.com/office/officeart/2005/8/layout/hList1"/>
    <dgm:cxn modelId="{335887DC-A018-4A9B-8087-2A1A2C1492EE}" type="presParOf" srcId="{3E56369C-0108-42CA-87B6-210A7DABDACA}" destId="{31FB0760-144F-4066-975D-827AD7660FFF}" srcOrd="4" destOrd="0" presId="urn:microsoft.com/office/officeart/2005/8/layout/hList1"/>
    <dgm:cxn modelId="{33D25144-37EA-4C49-83F6-B6C0BDA641E9}" type="presParOf" srcId="{31FB0760-144F-4066-975D-827AD7660FFF}" destId="{9C1B33F5-2344-44FF-A2B7-BF7C88023653}" srcOrd="0" destOrd="0" presId="urn:microsoft.com/office/officeart/2005/8/layout/hList1"/>
    <dgm:cxn modelId="{F7C3CF69-AB6F-4154-87F2-7510DA015D86}" type="presParOf" srcId="{31FB0760-144F-4066-975D-827AD7660FFF}" destId="{9B2455CF-BE7D-44F6-8481-95962B52CFF1}" srcOrd="1" destOrd="0" presId="urn:microsoft.com/office/officeart/2005/8/layout/hList1"/>
    <dgm:cxn modelId="{8ACDFC9F-1900-4EBC-8DE0-8013D8F6D7AF}" type="presParOf" srcId="{3E56369C-0108-42CA-87B6-210A7DABDACA}" destId="{3A0A7B0F-5E3C-41EF-8F7F-B8D36C95ACF4}" srcOrd="5" destOrd="0" presId="urn:microsoft.com/office/officeart/2005/8/layout/hList1"/>
    <dgm:cxn modelId="{3F386EDA-9D0E-4CDE-8B33-827E4F1B1B00}" type="presParOf" srcId="{3E56369C-0108-42CA-87B6-210A7DABDACA}" destId="{6E28F715-38E3-4946-833E-BC8635472720}" srcOrd="6" destOrd="0" presId="urn:microsoft.com/office/officeart/2005/8/layout/hList1"/>
    <dgm:cxn modelId="{F0FC4786-9EB4-45CE-9919-F60A810D4E37}" type="presParOf" srcId="{6E28F715-38E3-4946-833E-BC8635472720}" destId="{2AE51110-CDFA-4636-8F47-16D6417D8263}" srcOrd="0" destOrd="0" presId="urn:microsoft.com/office/officeart/2005/8/layout/hList1"/>
    <dgm:cxn modelId="{FE95E0C6-56F7-4B7C-A375-26C36C91756F}" type="presParOf" srcId="{6E28F715-38E3-4946-833E-BC8635472720}" destId="{097CDDC8-0030-4438-8A7D-E061C171823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899D4-F4E6-4FD8-8405-358B70D93339}">
      <dsp:nvSpPr>
        <dsp:cNvPr id="0" name=""/>
        <dsp:cNvSpPr/>
      </dsp:nvSpPr>
      <dsp:spPr>
        <a:xfrm>
          <a:off x="7048" y="1377922"/>
          <a:ext cx="2778595" cy="1001855"/>
        </a:xfrm>
        <a:prstGeom prst="rect">
          <a:avLst/>
        </a:prstGeom>
        <a:solidFill>
          <a:srgbClr val="7FAFA5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Is the most recently blood pressure </a:t>
          </a:r>
          <a:r>
            <a:rPr lang="en-US" sz="2200" b="1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≥</a:t>
          </a:r>
          <a:r>
            <a:rPr lang="en-US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160/100?</a:t>
          </a:r>
          <a:endParaRPr lang="en-US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048" y="1377922"/>
        <a:ext cx="2778595" cy="1001855"/>
      </dsp:txXfrm>
    </dsp:sp>
    <dsp:sp modelId="{EF542E4C-E2DD-4BD8-AD02-2AF7E51F4A6C}">
      <dsp:nvSpPr>
        <dsp:cNvPr id="0" name=""/>
        <dsp:cNvSpPr/>
      </dsp:nvSpPr>
      <dsp:spPr>
        <a:xfrm>
          <a:off x="3792" y="2453773"/>
          <a:ext cx="2785107" cy="1097283"/>
        </a:xfrm>
        <a:prstGeom prst="rect">
          <a:avLst/>
        </a:prstGeom>
        <a:solidFill>
          <a:srgbClr val="D4E4E1">
            <a:alpha val="89804"/>
          </a:srgbClr>
        </a:solidFill>
        <a:ln w="12700" cap="flat" cmpd="sng" algn="ctr">
          <a:solidFill>
            <a:schemeClr val="bg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200" kern="12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If yes, alert the provider and hold discharge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3792" y="2453773"/>
        <a:ext cx="2785107" cy="1097283"/>
      </dsp:txXfrm>
    </dsp:sp>
    <dsp:sp modelId="{5D166CFF-B589-4F65-9490-0BE5A64D67AA}">
      <dsp:nvSpPr>
        <dsp:cNvPr id="0" name=""/>
        <dsp:cNvSpPr/>
      </dsp:nvSpPr>
      <dsp:spPr>
        <a:xfrm>
          <a:off x="2974744" y="1368765"/>
          <a:ext cx="2504638" cy="1001855"/>
        </a:xfrm>
        <a:prstGeom prst="rect">
          <a:avLst/>
        </a:prstGeom>
        <a:solidFill>
          <a:srgbClr val="EDA55D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Is the most recent pulse </a:t>
          </a:r>
          <a:r>
            <a:rPr lang="en-US" sz="2200" b="1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≥</a:t>
          </a:r>
          <a:r>
            <a:rPr lang="en-US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120?</a:t>
          </a:r>
          <a:endParaRPr lang="en-US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74744" y="1368765"/>
        <a:ext cx="2504638" cy="1001855"/>
      </dsp:txXfrm>
    </dsp:sp>
    <dsp:sp modelId="{CCA5655A-941A-44F2-AC95-1D4F5D7B0B83}">
      <dsp:nvSpPr>
        <dsp:cNvPr id="0" name=""/>
        <dsp:cNvSpPr/>
      </dsp:nvSpPr>
      <dsp:spPr>
        <a:xfrm>
          <a:off x="2974744" y="2453773"/>
          <a:ext cx="2504638" cy="1097283"/>
        </a:xfrm>
        <a:prstGeom prst="rect">
          <a:avLst/>
        </a:prstGeom>
        <a:solidFill>
          <a:srgbClr val="F8DCC0">
            <a:alpha val="89804"/>
          </a:srgb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200" kern="12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If yes, alert the provider and hold discharge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2974744" y="2453773"/>
        <a:ext cx="2504638" cy="1097283"/>
      </dsp:txXfrm>
    </dsp:sp>
    <dsp:sp modelId="{9C1B33F5-2344-44FF-A2B7-BF7C88023653}">
      <dsp:nvSpPr>
        <dsp:cNvPr id="0" name=""/>
        <dsp:cNvSpPr/>
      </dsp:nvSpPr>
      <dsp:spPr>
        <a:xfrm>
          <a:off x="5710836" y="1359608"/>
          <a:ext cx="2504638" cy="1001855"/>
        </a:xfrm>
        <a:prstGeom prst="rect">
          <a:avLst/>
        </a:prstGeom>
        <a:solidFill>
          <a:srgbClr val="009374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Is temperature </a:t>
          </a:r>
          <a:r>
            <a:rPr lang="en-US" sz="2200" b="1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≥</a:t>
          </a:r>
          <a:r>
            <a:rPr lang="en-US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100.4F/38C?</a:t>
          </a:r>
          <a:endParaRPr lang="en-US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10836" y="1359608"/>
        <a:ext cx="2504638" cy="1001855"/>
      </dsp:txXfrm>
    </dsp:sp>
    <dsp:sp modelId="{9B2455CF-BE7D-44F6-8481-95962B52CFF1}">
      <dsp:nvSpPr>
        <dsp:cNvPr id="0" name=""/>
        <dsp:cNvSpPr/>
      </dsp:nvSpPr>
      <dsp:spPr>
        <a:xfrm>
          <a:off x="5710861" y="2414252"/>
          <a:ext cx="2504638" cy="1097283"/>
        </a:xfrm>
        <a:prstGeom prst="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bg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200" kern="12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If yes, alert the provider and hold discharge</a:t>
          </a:r>
          <a:endParaRPr lang="en-US" sz="2200" kern="1200" dirty="0">
            <a:solidFill>
              <a:schemeClr val="tx2"/>
            </a:solidFill>
          </a:endParaRPr>
        </a:p>
      </dsp:txBody>
      <dsp:txXfrm>
        <a:off x="5710861" y="2414252"/>
        <a:ext cx="2504638" cy="1097283"/>
      </dsp:txXfrm>
    </dsp:sp>
    <dsp:sp modelId="{2AE51110-CDFA-4636-8F47-16D6417D8263}">
      <dsp:nvSpPr>
        <dsp:cNvPr id="0" name=""/>
        <dsp:cNvSpPr/>
      </dsp:nvSpPr>
      <dsp:spPr>
        <a:xfrm>
          <a:off x="8348270" y="1339801"/>
          <a:ext cx="2647202" cy="1001855"/>
        </a:xfrm>
        <a:prstGeom prst="rect">
          <a:avLst/>
        </a:prstGeom>
        <a:solidFill>
          <a:srgbClr val="CFC493">
            <a:alpha val="90000"/>
          </a:srgbClr>
        </a:solidFill>
        <a:ln w="12700" cap="flat" cmpd="sng" algn="ctr">
          <a:solidFill>
            <a:schemeClr val="bg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b="1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Is the respiratory rate ≥30?</a:t>
          </a:r>
          <a:endParaRPr lang="en-US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348270" y="1339801"/>
        <a:ext cx="2647202" cy="1001855"/>
      </dsp:txXfrm>
    </dsp:sp>
    <dsp:sp modelId="{097CDDC8-0030-4438-8A7D-E061C1718233}">
      <dsp:nvSpPr>
        <dsp:cNvPr id="0" name=""/>
        <dsp:cNvSpPr/>
      </dsp:nvSpPr>
      <dsp:spPr>
        <a:xfrm>
          <a:off x="8362672" y="2414702"/>
          <a:ext cx="2622055" cy="1097283"/>
        </a:xfrm>
        <a:prstGeom prst="rect">
          <a:avLst/>
        </a:prstGeom>
        <a:solidFill>
          <a:srgbClr val="F2EFE2">
            <a:alpha val="89804"/>
          </a:srgbClr>
        </a:solidFill>
        <a:ln w="12700" cap="flat" cmpd="sng" algn="ctr">
          <a:solidFill>
            <a:schemeClr val="bg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200" b="0" kern="1200" dirty="0">
              <a:solidFill>
                <a:schemeClr val="tx2"/>
              </a:solidFill>
            </a:rPr>
            <a:t>If yes, a</a:t>
          </a:r>
          <a:r>
            <a:rPr lang="en-US" sz="2200" b="0" i="0" u="none" kern="1200" dirty="0">
              <a:solidFill>
                <a:schemeClr val="tx2"/>
              </a:solidFill>
            </a:rPr>
            <a:t>lert the provider and hold discharge</a:t>
          </a:r>
          <a:endParaRPr lang="en-US" sz="2200" b="0" kern="1200" dirty="0">
            <a:solidFill>
              <a:schemeClr val="tx2"/>
            </a:solidFill>
          </a:endParaRPr>
        </a:p>
      </dsp:txBody>
      <dsp:txXfrm>
        <a:off x="8362672" y="2414702"/>
        <a:ext cx="2622055" cy="10972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FA602-C245-4F3C-A7CD-BF9EC04A8476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41189-BCC6-404A-83C6-29505E7C4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41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B7EA4-2E17-42C3-91BA-B9E0976F6E79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ED1A0-66BD-4F1F-A0A9-A5A89052D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11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EED1A0-66BD-4F1F-A0A9-A5A89052D3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4701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7.png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0205" y="1122363"/>
            <a:ext cx="10113852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0205" y="3748686"/>
            <a:ext cx="1011385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11937442" y="5735637"/>
            <a:ext cx="254558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111381"/>
            <a:ext cx="9837335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318" t="-86863" b="-1"/>
          <a:stretch/>
        </p:blipFill>
        <p:spPr>
          <a:xfrm rot="10800000">
            <a:off x="11482197" y="6111381"/>
            <a:ext cx="701711" cy="1049392"/>
          </a:xfrm>
          <a:prstGeom prst="rect">
            <a:avLst/>
          </a:prstGeom>
        </p:spPr>
      </p:pic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8B981269-9F5D-4EC8-A441-59F0BC2DCF8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169" y="5941084"/>
            <a:ext cx="1500283" cy="99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54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6481-51DB-41E9-ADD6-8F08BFE9B2C4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28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6" y="365125"/>
            <a:ext cx="988027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15" y="1768415"/>
            <a:ext cx="4802726" cy="6383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5115" y="2505075"/>
            <a:ext cx="480272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3236" y="1768415"/>
            <a:ext cx="4826378" cy="6383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43236" y="2505075"/>
            <a:ext cx="482637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9A60D-2023-404C-8F27-743A0D44EF45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13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5" y="457200"/>
            <a:ext cx="3916394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796" y="813917"/>
            <a:ext cx="5739592" cy="504713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75115" y="2057400"/>
            <a:ext cx="391639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994C-2E22-454B-B6FC-BD206DCF0CBE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5" y="457200"/>
            <a:ext cx="3830130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8158" y="864158"/>
            <a:ext cx="5817230" cy="49968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115" y="2057400"/>
            <a:ext cx="383013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AC47-BC9B-4208-8F01-26C5B8590F64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88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2"/>
            <a:ext cx="9889586" cy="2744597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072668"/>
            <a:ext cx="98895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082358"/>
            <a:ext cx="2187661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896"/>
            <a:ext cx="5608235" cy="13922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2676951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C6D1-8B64-40C8-89D3-29351091D9EE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31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D6AD7-E03F-46E4-919E-DEB05584A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CECC-3159-4DB4-BFE5-1E0A48FF1418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1D96-9B48-4DDE-A7D2-9AFAFA02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331C5-FE2F-4E6A-B2E9-D698BF2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182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0206" y="1122363"/>
            <a:ext cx="10113852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0206" y="3748686"/>
            <a:ext cx="10113852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11937442" y="5735639"/>
            <a:ext cx="25455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" y="6111383"/>
            <a:ext cx="10296605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318" t="-86863" b="-1"/>
          <a:stretch/>
        </p:blipFill>
        <p:spPr>
          <a:xfrm rot="10800000">
            <a:off x="11388132" y="6111381"/>
            <a:ext cx="807277" cy="1049392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637F22A-7D42-4E11-949C-7E5B6AE1C2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607" y="6065985"/>
            <a:ext cx="1190272" cy="730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077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79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1" y="2966635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1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69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6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86" y="6102465"/>
            <a:ext cx="1125628" cy="694953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7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1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5524899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6" y="6405164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0F52B98-905F-4C08-81F3-D8428E9BDF36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8" y="6405164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4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3" y="6185140"/>
            <a:ext cx="1036796" cy="66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031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78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59" y="2966634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0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67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6" y="3777471"/>
            <a:ext cx="425528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00" y="6008618"/>
            <a:ext cx="971829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7" y="-10048"/>
            <a:ext cx="5219766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79"/>
            <a:ext cx="5796949" cy="2744597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01494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B1B7A-45F6-4C24-8DA2-A86AE73AC7F3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365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9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3543BC8-1136-4286-845D-F5E10B3F146C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9" y="6395116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9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91720"/>
            <a:ext cx="10601011" cy="6238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299" y="6166966"/>
            <a:ext cx="123070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713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790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4186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8374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10394"/>
            <a:ext cx="12192000" cy="63273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7446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604" y="6245366"/>
            <a:ext cx="1059395" cy="642779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90" y="1164567"/>
            <a:ext cx="4869615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6" y="1164567"/>
            <a:ext cx="4869615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889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45FF7-8C63-4AF0-8122-692B54E32491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190863" y="6395116"/>
            <a:ext cx="888520" cy="286169"/>
          </a:xfrm>
        </p:spPr>
        <p:txBody>
          <a:bodyPr/>
          <a:lstStyle>
            <a:lvl1pPr>
              <a:defRPr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067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FE5C-FA4F-4EA5-AD84-F5C3455B3CDE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9321" y="6219419"/>
            <a:ext cx="1092680" cy="6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00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CE43-B976-49F6-B923-14ED9C52710B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61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6" y="365127"/>
            <a:ext cx="9880272" cy="10151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15" y="1526882"/>
            <a:ext cx="4802727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5115" y="2311893"/>
            <a:ext cx="4802727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3236" y="1526882"/>
            <a:ext cx="4826379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43236" y="2311893"/>
            <a:ext cx="4826379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FD00-CBAE-4C14-9A5E-335948A0B6C7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068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5" y="457200"/>
            <a:ext cx="3916395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796" y="813917"/>
            <a:ext cx="5739592" cy="504713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75115" y="2057400"/>
            <a:ext cx="391639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F35F-3E03-48EF-8406-1A85DFEEFD8F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761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4" y="457200"/>
            <a:ext cx="3830131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8158" y="864158"/>
            <a:ext cx="5817231" cy="49968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114" y="2057400"/>
            <a:ext cx="38301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1E7-BD7B-49A9-AD67-C3CC94DDFA97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3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2"/>
            <a:ext cx="9889586" cy="2744597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6" y="6405162"/>
            <a:ext cx="1940858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01E4A2C-B8D6-4464-B54F-13C6DAA679F7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7" y="6405162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4" y="6405162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786097"/>
            <a:ext cx="98895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4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501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267390"/>
            <a:ext cx="2187661" cy="139220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898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711411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BD2C-03CC-4DEB-891A-6F8D152AEFA3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601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D6AD7-E03F-46E4-919E-DEB05584A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C43-341E-42BF-9CEB-CFABE92EC68E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1D96-9B48-4DDE-A7D2-9AFAFA02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331C5-FE2F-4E6A-B2E9-D698BF2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69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B7D4-BA1B-48E1-9DFE-F8D51AA0EAAA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3251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80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2" y="2966636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2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71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7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00" y="6008622"/>
            <a:ext cx="971829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9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3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2521711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6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7" y="6405166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3E3DDA0-BC19-4981-AAF7-8D7ECC5692DD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9" y="6405166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6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5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6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626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71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9" y="291722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91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7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652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D8F8-4FFC-4A51-8444-D1D92F7D2508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557" y="6079257"/>
            <a:ext cx="959447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521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6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5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082358"/>
            <a:ext cx="2187661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900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3245819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62486" y="6407783"/>
            <a:ext cx="888520" cy="286169"/>
          </a:xfrm>
        </p:spPr>
        <p:txBody>
          <a:bodyPr/>
          <a:lstStyle>
            <a:lvl1pPr>
              <a:defRPr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0324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4205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8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8414F5-9B1F-44E4-9689-4376FC8379B9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8" y="6395114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5278" y="6395114"/>
            <a:ext cx="888520" cy="286169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</a:defRPr>
            </a:lvl1pPr>
          </a:lstStyle>
          <a:p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7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7" y="29171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1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788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4184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1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7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7" y="29171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88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4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70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5CE44-4066-4C92-A39E-41AEB27EB520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184408" y="6395114"/>
            <a:ext cx="888520" cy="286169"/>
          </a:xfrm>
        </p:spPr>
        <p:txBody>
          <a:bodyPr/>
          <a:lstStyle>
            <a:lvl1pPr>
              <a:defRPr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5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5CE3-1222-4635-96C1-1CFB2403203C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555" y="6079253"/>
            <a:ext cx="959446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7879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37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slideLayout" Target="../slideLayouts/slideLayout36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24" Type="http://schemas.openxmlformats.org/officeDocument/2006/relationships/slideLayout" Target="../slideLayouts/slideLayout40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23" Type="http://schemas.openxmlformats.org/officeDocument/2006/relationships/slideLayout" Target="../slideLayouts/slideLayout39.xml"/><Relationship Id="rId28" Type="http://schemas.openxmlformats.org/officeDocument/2006/relationships/image" Target="../media/image9.png"/><Relationship Id="rId10" Type="http://schemas.openxmlformats.org/officeDocument/2006/relationships/slideLayout" Target="../slideLayouts/slideLayout26.xml"/><Relationship Id="rId19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Relationship Id="rId22" Type="http://schemas.openxmlformats.org/officeDocument/2006/relationships/slideLayout" Target="../slideLayouts/slideLayout38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-1" y="6341779"/>
            <a:ext cx="10601012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788" y="216131"/>
            <a:ext cx="10601011" cy="11055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788" y="1639019"/>
            <a:ext cx="10601011" cy="4415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36791" y="6395114"/>
            <a:ext cx="1978587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016CE69-E920-4120-AF28-9BCE1240D8CC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622" y="6395114"/>
            <a:ext cx="5036788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15758" y="6395114"/>
            <a:ext cx="88852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 l="93318" t="-86863" b="-1"/>
          <a:stretch/>
        </p:blipFill>
        <p:spPr>
          <a:xfrm rot="10800000">
            <a:off x="11487488" y="6351827"/>
            <a:ext cx="701711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4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46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1" r:id="rId2"/>
    <p:sldLayoutId id="2147483711" r:id="rId3"/>
    <p:sldLayoutId id="2147483710" r:id="rId4"/>
    <p:sldLayoutId id="2147483722" r:id="rId5"/>
    <p:sldLayoutId id="2147483712" r:id="rId6"/>
    <p:sldLayoutId id="2147483723" r:id="rId7"/>
    <p:sldLayoutId id="2147483714" r:id="rId8"/>
    <p:sldLayoutId id="2147483720" r:id="rId9"/>
    <p:sldLayoutId id="2147483715" r:id="rId10"/>
    <p:sldLayoutId id="2147483713" r:id="rId11"/>
    <p:sldLayoutId id="2147483717" r:id="rId12"/>
    <p:sldLayoutId id="2147483716" r:id="rId13"/>
    <p:sldLayoutId id="2147483724" r:id="rId14"/>
    <p:sldLayoutId id="2147483718" r:id="rId15"/>
    <p:sldLayoutId id="214748371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7113" indent="-1682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1925" indent="-1762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1730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-1" y="6341779"/>
            <a:ext cx="10601012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789" y="216133"/>
            <a:ext cx="10601011" cy="9484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789" y="1337095"/>
            <a:ext cx="10601011" cy="4717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36792" y="6395116"/>
            <a:ext cx="1978587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CE5EF89E-8E91-4DF6-9A17-4196AC182B26}" type="datetime4">
              <a:rPr lang="en-US" smtClean="0"/>
              <a:t>October 25,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623" y="6395116"/>
            <a:ext cx="5036788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15759" y="6395116"/>
            <a:ext cx="88852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rcRect l="93318" t="-86863" b="-1"/>
          <a:stretch/>
        </p:blipFill>
        <p:spPr>
          <a:xfrm rot="10800000">
            <a:off x="11487490" y="6351829"/>
            <a:ext cx="701711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7017" y="6287712"/>
            <a:ext cx="971811" cy="59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  <p:sldLayoutId id="2147483744" r:id="rId18"/>
    <p:sldLayoutId id="2147483745" r:id="rId19"/>
    <p:sldLayoutId id="2147483746" r:id="rId20"/>
    <p:sldLayoutId id="2147483747" r:id="rId21"/>
    <p:sldLayoutId id="2147483748" r:id="rId22"/>
    <p:sldLayoutId id="2147483749" r:id="rId23"/>
    <p:sldLayoutId id="2147483750" r:id="rId2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63754" y="6378320"/>
            <a:ext cx="11227243" cy="402032"/>
          </a:xfrm>
          <a:prstGeom prst="rect">
            <a:avLst/>
          </a:prstGeom>
          <a:solidFill>
            <a:srgbClr val="E57F19"/>
          </a:solidFill>
          <a:ln w="12192">
            <a:noFill/>
          </a:ln>
        </p:spPr>
        <p:txBody>
          <a:bodyPr vert="horz" wrap="square" lIns="0" tIns="32384" rIns="0" bIns="0" rtlCol="0">
            <a:spAutoFit/>
          </a:bodyPr>
          <a:lstStyle/>
          <a:p>
            <a:pPr marL="122555" marR="116205" lvl="0" indent="0" algn="ctr" defTabSz="457200" rtl="0" eaLnBrk="1" fontAlgn="auto" latinLnBrk="0" hangingPunct="1">
              <a:lnSpc>
                <a:spcPct val="100000"/>
              </a:lnSpc>
              <a:spcBef>
                <a:spcPts val="25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Respectful care is a universal component of every driver &amp; activity</a:t>
            </a:r>
            <a:endParaRPr kumimoji="0" sz="2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3754" y="3808696"/>
            <a:ext cx="3910737" cy="1140696"/>
          </a:xfrm>
          <a:prstGeom prst="rect">
            <a:avLst/>
          </a:prstGeom>
          <a:solidFill>
            <a:srgbClr val="F5C493"/>
          </a:solidFill>
          <a:ln w="12192">
            <a:solidFill>
              <a:srgbClr val="0000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119063" marR="127000" lvl="0" algn="ctr" defTabSz="457200">
              <a:spcBef>
                <a:spcPts val="254"/>
              </a:spcBef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uLnTx/>
                <a:uFillTx/>
                <a:latin typeface="Arial Narrow" panose="020B0606020202030204" pitchFamily="34" charset="0"/>
                <a:cs typeface="Calibri"/>
              </a:rPr>
              <a:t>Process for </a:t>
            </a:r>
            <a:r>
              <a:rPr lang="en-US" sz="2400" dirty="0">
                <a:solidFill>
                  <a:srgbClr val="000000"/>
                </a:solidFill>
                <a:latin typeface="Arial Narrow" panose="020B0606020202030204" pitchFamily="34" charset="0"/>
                <a:cs typeface="Calibri"/>
              </a:rPr>
              <a:t>Maternal Discharge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uLnTx/>
                <a:uFillTx/>
                <a:latin typeface="Arial Narrow" panose="020B0606020202030204" pitchFamily="34" charset="0"/>
                <a:cs typeface="Calibri"/>
              </a:rPr>
              <a:t> Risk Screening &amp; Arranging Early Post</a:t>
            </a:r>
            <a:r>
              <a:rPr lang="en-US" sz="2400" noProof="0" dirty="0">
                <a:solidFill>
                  <a:schemeClr val="tx2"/>
                </a:solidFill>
                <a:latin typeface="Arial Narrow" panose="020B0606020202030204" pitchFamily="34" charset="0"/>
                <a:cs typeface="Calibri"/>
              </a:rPr>
              <a:t>partum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uLnTx/>
                <a:uFillTx/>
                <a:latin typeface="Arial Narrow" panose="020B0606020202030204" pitchFamily="34" charset="0"/>
                <a:cs typeface="Calibri"/>
              </a:rPr>
              <a:t> Visits</a:t>
            </a:r>
            <a:endParaRPr kumimoji="0" sz="24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Arial Narrow" panose="020B0606020202030204" pitchFamily="34" charset="0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63754" y="2309236"/>
            <a:ext cx="4053382" cy="471924"/>
          </a:xfrm>
          <a:prstGeom prst="rect">
            <a:avLst/>
          </a:prstGeom>
          <a:solidFill>
            <a:srgbClr val="E57F19"/>
          </a:solidFill>
          <a:ln w="6096">
            <a:noFill/>
          </a:ln>
        </p:spPr>
        <p:txBody>
          <a:bodyPr vert="horz" wrap="square" lIns="0" tIns="4064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Primary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 Key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 Driver</a:t>
            </a:r>
            <a:endParaRPr kumimoji="0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Calibri"/>
            </a:endParaRPr>
          </a:p>
        </p:txBody>
      </p:sp>
      <p:cxnSp>
        <p:nvCxnSpPr>
          <p:cNvPr id="8" name="Straight Arrow Connector 7"/>
          <p:cNvCxnSpPr>
            <a:cxnSpLocks/>
            <a:endCxn id="6" idx="3"/>
          </p:cNvCxnSpPr>
          <p:nvPr/>
        </p:nvCxnSpPr>
        <p:spPr>
          <a:xfrm flipH="1">
            <a:off x="4374491" y="3243072"/>
            <a:ext cx="709574" cy="1135972"/>
          </a:xfrm>
          <a:prstGeom prst="straightConnector1">
            <a:avLst/>
          </a:prstGeom>
          <a:ln w="5715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cxnSpLocks/>
            <a:stCxn id="17" idx="1"/>
            <a:endCxn id="6" idx="3"/>
          </p:cNvCxnSpPr>
          <p:nvPr/>
        </p:nvCxnSpPr>
        <p:spPr>
          <a:xfrm flipH="1">
            <a:off x="4374491" y="4379044"/>
            <a:ext cx="571851" cy="0"/>
          </a:xfrm>
          <a:prstGeom prst="straightConnector1">
            <a:avLst/>
          </a:prstGeom>
          <a:ln w="5715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cxnSpLocks/>
            <a:endCxn id="6" idx="3"/>
          </p:cNvCxnSpPr>
          <p:nvPr/>
        </p:nvCxnSpPr>
        <p:spPr>
          <a:xfrm flipH="1" flipV="1">
            <a:off x="4374491" y="4379044"/>
            <a:ext cx="709574" cy="1369484"/>
          </a:xfrm>
          <a:prstGeom prst="straightConnector1">
            <a:avLst/>
          </a:prstGeom>
          <a:ln w="5715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63754" y="948416"/>
            <a:ext cx="11164729" cy="124745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2"/>
                </a:solidFill>
                <a:cs typeface="Arial" panose="020B0604020202020204" pitchFamily="34" charset="0"/>
              </a:rPr>
              <a:t>Global AIM: </a:t>
            </a:r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Improve maternal health through hospital-facilitated continuum of postpartum care by coordinating and providing respectful, timely, and risk-appropriate coordinated care and services.</a:t>
            </a:r>
          </a:p>
        </p:txBody>
      </p:sp>
      <p:sp>
        <p:nvSpPr>
          <p:cNvPr id="14" name="object 37"/>
          <p:cNvSpPr txBox="1"/>
          <p:nvPr/>
        </p:nvSpPr>
        <p:spPr>
          <a:xfrm>
            <a:off x="6237987" y="2321218"/>
            <a:ext cx="4161364" cy="471924"/>
          </a:xfrm>
          <a:prstGeom prst="rect">
            <a:avLst/>
          </a:prstGeom>
          <a:solidFill>
            <a:srgbClr val="E57F19"/>
          </a:solidFill>
          <a:ln w="6096">
            <a:noFill/>
          </a:ln>
        </p:spPr>
        <p:txBody>
          <a:bodyPr vert="horz" wrap="square" lIns="0" tIns="4064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Secondary</a:t>
            </a:r>
            <a:r>
              <a:rPr kumimoji="0" lang="en-US" sz="2800" b="1" i="0" u="none" strike="noStrike" kern="1200" cap="none" spc="-2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Drivers</a:t>
            </a:r>
            <a:endParaRPr kumimoji="0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5" name="object 12"/>
          <p:cNvSpPr txBox="1"/>
          <p:nvPr/>
        </p:nvSpPr>
        <p:spPr>
          <a:xfrm>
            <a:off x="4946342" y="2877847"/>
            <a:ext cx="6744655" cy="1145185"/>
          </a:xfrm>
          <a:prstGeom prst="rect">
            <a:avLst/>
          </a:prstGeom>
          <a:solidFill>
            <a:srgbClr val="329664"/>
          </a:solidFill>
          <a:ln w="12192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6032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n-ea"/>
              </a:rPr>
              <a:t>Develop a process flow to schedule early risk-appropriate PP visits/encounters prior to discharge and align policies and procedures accordingly</a:t>
            </a:r>
            <a:endParaRPr kumimoji="0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  <a:ea typeface="+mn-ea"/>
              <a:cs typeface="Calibri"/>
            </a:endParaRPr>
          </a:p>
        </p:txBody>
      </p:sp>
      <p:sp>
        <p:nvSpPr>
          <p:cNvPr id="16" name="object 12"/>
          <p:cNvSpPr txBox="1"/>
          <p:nvPr/>
        </p:nvSpPr>
        <p:spPr>
          <a:xfrm>
            <a:off x="4946344" y="4758334"/>
            <a:ext cx="6744654" cy="1514517"/>
          </a:xfrm>
          <a:prstGeom prst="rect">
            <a:avLst/>
          </a:prstGeom>
          <a:solidFill>
            <a:srgbClr val="329664"/>
          </a:solidFill>
          <a:ln w="12192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6032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sng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n-ea"/>
              </a:rPr>
              <a:t>I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n-ea"/>
              </a:rPr>
              <a:t>mplement universal Maternal Discharge Risk Screening for PP care &amp; schedule/arrange risk-appropriate PP care including obstetrical, specialty, &amp; community services before discharge</a:t>
            </a:r>
            <a:endParaRPr kumimoji="0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  <a:ea typeface="+mn-ea"/>
              <a:cs typeface="Calibri"/>
            </a:endParaRPr>
          </a:p>
        </p:txBody>
      </p:sp>
      <p:sp>
        <p:nvSpPr>
          <p:cNvPr id="17" name="object 12"/>
          <p:cNvSpPr txBox="1"/>
          <p:nvPr/>
        </p:nvSpPr>
        <p:spPr>
          <a:xfrm>
            <a:off x="4946342" y="4175783"/>
            <a:ext cx="6744655" cy="406522"/>
          </a:xfrm>
          <a:prstGeom prst="rect">
            <a:avLst/>
          </a:prstGeom>
          <a:solidFill>
            <a:srgbClr val="329664"/>
          </a:solidFill>
          <a:ln w="12192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6032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n-ea"/>
              </a:rPr>
              <a:t>Conduct a PP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Discharge Assessment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n-ea"/>
              </a:rPr>
              <a:t>prior to discharge</a:t>
            </a:r>
            <a:endParaRPr kumimoji="0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  <a:ea typeface="+mn-ea"/>
              <a:cs typeface="Calibri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22" b="16058"/>
          <a:stretch/>
        </p:blipFill>
        <p:spPr>
          <a:xfrm>
            <a:off x="4197622" y="54573"/>
            <a:ext cx="3192868" cy="79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21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 rot="16200000">
            <a:off x="-2989562" y="2971800"/>
            <a:ext cx="6858002" cy="914400"/>
          </a:xfrm>
          <a:prstGeom prst="rect">
            <a:avLst/>
          </a:prstGeom>
          <a:solidFill>
            <a:srgbClr val="F5C493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High Risk Screening &amp; Early PP Visits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432" y="-2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845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BDBCFA8-CD47-469D-ABAE-CB636CBD2DF7}"/>
              </a:ext>
            </a:extLst>
          </p:cNvPr>
          <p:cNvSpPr/>
          <p:nvPr/>
        </p:nvSpPr>
        <p:spPr>
          <a:xfrm>
            <a:off x="975945" y="1092566"/>
            <a:ext cx="10884878" cy="78585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1C29E9-01F3-4267-99A1-A3769EF8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Maternal Discharge Risk Assessment</a:t>
            </a:r>
          </a:p>
        </p:txBody>
      </p:sp>
      <p:sp>
        <p:nvSpPr>
          <p:cNvPr id="2" name="Oval 1"/>
          <p:cNvSpPr/>
          <p:nvPr/>
        </p:nvSpPr>
        <p:spPr>
          <a:xfrm>
            <a:off x="204147" y="1211174"/>
            <a:ext cx="548640" cy="548640"/>
          </a:xfrm>
          <a:prstGeom prst="ellipse">
            <a:avLst/>
          </a:prstGeom>
          <a:noFill/>
          <a:ln w="38100">
            <a:solidFill>
              <a:srgbClr val="7EB0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7EB0A6"/>
                </a:solidFill>
              </a:rPr>
              <a:t>1</a:t>
            </a:r>
          </a:p>
        </p:txBody>
      </p:sp>
      <p:sp>
        <p:nvSpPr>
          <p:cNvPr id="9" name="Oval 8"/>
          <p:cNvSpPr/>
          <p:nvPr/>
        </p:nvSpPr>
        <p:spPr>
          <a:xfrm>
            <a:off x="212342" y="2847917"/>
            <a:ext cx="548640" cy="548640"/>
          </a:xfrm>
          <a:prstGeom prst="ellipse">
            <a:avLst/>
          </a:prstGeom>
          <a:noFill/>
          <a:ln w="38100">
            <a:solidFill>
              <a:srgbClr val="E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EDA55D"/>
                </a:solidFill>
              </a:rPr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220391" y="4073311"/>
            <a:ext cx="548640" cy="548640"/>
          </a:xfrm>
          <a:prstGeom prst="ellipse">
            <a:avLst/>
          </a:prstGeom>
          <a:noFill/>
          <a:ln w="38100">
            <a:solidFill>
              <a:srgbClr val="329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29664"/>
                </a:solidFill>
              </a:rPr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220391" y="5337471"/>
            <a:ext cx="548640" cy="548640"/>
          </a:xfrm>
          <a:prstGeom prst="ellipse">
            <a:avLst/>
          </a:prstGeom>
          <a:noFill/>
          <a:ln w="38100">
            <a:solidFill>
              <a:srgbClr val="CFC4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FC493"/>
                </a:solidFill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87B236-54CC-435C-B679-EEA55B4CFC69}"/>
              </a:ext>
            </a:extLst>
          </p:cNvPr>
          <p:cNvSpPr txBox="1"/>
          <p:nvPr/>
        </p:nvSpPr>
        <p:spPr>
          <a:xfrm>
            <a:off x="975943" y="1882542"/>
            <a:ext cx="1073540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Schedule blood pressure check in 2-3 days &amp; appointment with OB or PCP in 1-2 weeks.</a:t>
            </a:r>
            <a:endParaRPr lang="en-US" sz="20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 to maternal heart disease, schedule appointment with cardiology in 1-2 weeks.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0F53E6-A79B-42CB-B10A-3CE96AE936B3}"/>
              </a:ext>
            </a:extLst>
          </p:cNvPr>
          <p:cNvSpPr txBox="1"/>
          <p:nvPr/>
        </p:nvSpPr>
        <p:spPr>
          <a:xfrm>
            <a:off x="1110761" y="1125263"/>
            <a:ext cx="106005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the patient been diagnosed with chronic hypertension, gestational hypertension, pre-eclampsia, eclampsia, maternal heart disease, or related conditions?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0FC94DD-EA17-4D34-857D-A98B5AC089DA}"/>
              </a:ext>
            </a:extLst>
          </p:cNvPr>
          <p:cNvSpPr/>
          <p:nvPr/>
        </p:nvSpPr>
        <p:spPr>
          <a:xfrm>
            <a:off x="975943" y="2729309"/>
            <a:ext cx="10884878" cy="78585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200" b="1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the patient have a history of venous thromboembolism (DVT or pulmonary embolism) this pregnancy or on anticoagulation prior to delivery?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F115809-8197-477A-BD71-DD4C09BA5536}"/>
              </a:ext>
            </a:extLst>
          </p:cNvPr>
          <p:cNvSpPr/>
          <p:nvPr/>
        </p:nvSpPr>
        <p:spPr>
          <a:xfrm>
            <a:off x="975942" y="4093875"/>
            <a:ext cx="10884878" cy="5101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819CE9F-E6FE-41A8-A209-D170639DE24D}"/>
              </a:ext>
            </a:extLst>
          </p:cNvPr>
          <p:cNvSpPr/>
          <p:nvPr/>
        </p:nvSpPr>
        <p:spPr>
          <a:xfrm>
            <a:off x="975945" y="5210788"/>
            <a:ext cx="10884875" cy="78585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6FCF50-4BAF-41E0-9FA9-7CDBE5A7AFE2}"/>
              </a:ext>
            </a:extLst>
          </p:cNvPr>
          <p:cNvSpPr txBox="1"/>
          <p:nvPr/>
        </p:nvSpPr>
        <p:spPr>
          <a:xfrm>
            <a:off x="975942" y="3572851"/>
            <a:ext cx="10735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then ensure patient has 6 weeks of medication for anticoagulation in hand prior to discharge.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9B24A2-B6E8-44FB-8D59-34D1C505AF7E}"/>
              </a:ext>
            </a:extLst>
          </p:cNvPr>
          <p:cNvSpPr txBox="1"/>
          <p:nvPr/>
        </p:nvSpPr>
        <p:spPr>
          <a:xfrm>
            <a:off x="975942" y="4667314"/>
            <a:ext cx="10735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schedule for 1–2-week incision check with OB.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934F4FA-787D-4474-B937-8841D168387F}"/>
              </a:ext>
            </a:extLst>
          </p:cNvPr>
          <p:cNvSpPr txBox="1"/>
          <p:nvPr/>
        </p:nvSpPr>
        <p:spPr>
          <a:xfrm>
            <a:off x="1110760" y="6012795"/>
            <a:ext cx="10415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perform SBIRT, refer for MAT/MOUD, provide Naloxone kit/Rx, and OB follow up in 1-2 weeks. 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772F6F-E9FB-4FD8-8B6D-4AA028852F9E}"/>
              </a:ext>
            </a:extLst>
          </p:cNvPr>
          <p:cNvSpPr txBox="1"/>
          <p:nvPr/>
        </p:nvSpPr>
        <p:spPr>
          <a:xfrm>
            <a:off x="1110760" y="4135472"/>
            <a:ext cx="9536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 the patient have a c-section or 3rd or 4th degree vaginal laceration?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266ED1-7B70-46D8-A97D-15D0900B169C}"/>
              </a:ext>
            </a:extLst>
          </p:cNvPr>
          <p:cNvSpPr txBox="1"/>
          <p:nvPr/>
        </p:nvSpPr>
        <p:spPr>
          <a:xfrm>
            <a:off x="1043349" y="5227071"/>
            <a:ext cx="106680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the patient have substance use disorder or screened positive with an evidence-based verbal screening tool? 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8217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BDBCFA8-CD47-469D-ABAE-CB636CBD2DF7}"/>
              </a:ext>
            </a:extLst>
          </p:cNvPr>
          <p:cNvSpPr/>
          <p:nvPr/>
        </p:nvSpPr>
        <p:spPr>
          <a:xfrm>
            <a:off x="981801" y="1711854"/>
            <a:ext cx="10884878" cy="78585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1C29E9-01F3-4267-99A1-A3769EF8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Maternal Discharge Risk Assessment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87B236-54CC-435C-B679-EEA55B4CFC69}"/>
              </a:ext>
            </a:extLst>
          </p:cNvPr>
          <p:cNvSpPr txBox="1"/>
          <p:nvPr/>
        </p:nvSpPr>
        <p:spPr>
          <a:xfrm>
            <a:off x="983268" y="2549125"/>
            <a:ext cx="10735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then refer to case manager or social worker for assessment prior to discharge.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0F53E6-A79B-42CB-B10A-3CE96AE936B3}"/>
              </a:ext>
            </a:extLst>
          </p:cNvPr>
          <p:cNvSpPr txBox="1"/>
          <p:nvPr/>
        </p:nvSpPr>
        <p:spPr>
          <a:xfrm>
            <a:off x="1118086" y="1711831"/>
            <a:ext cx="106005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Ask: Do you feel unsafe at home? Is there a partner from a relationship who is making you feel unsafe now?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0FC94DD-EA17-4D34-857D-A98B5AC089DA}"/>
              </a:ext>
            </a:extLst>
          </p:cNvPr>
          <p:cNvSpPr/>
          <p:nvPr/>
        </p:nvSpPr>
        <p:spPr>
          <a:xfrm>
            <a:off x="983268" y="3038163"/>
            <a:ext cx="10884878" cy="78585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200" b="1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Ask: Over the last two weeks have you felt down, depressed, hopeless, have little interest in doing things, or have a history of mood or anxiety disorder?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F115809-8197-477A-BD71-DD4C09BA5536}"/>
              </a:ext>
            </a:extLst>
          </p:cNvPr>
          <p:cNvSpPr/>
          <p:nvPr/>
        </p:nvSpPr>
        <p:spPr>
          <a:xfrm>
            <a:off x="983268" y="5011735"/>
            <a:ext cx="10883411" cy="5101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6FCF50-4BAF-41E0-9FA9-7CDBE5A7AFE2}"/>
              </a:ext>
            </a:extLst>
          </p:cNvPr>
          <p:cNvSpPr txBox="1"/>
          <p:nvPr/>
        </p:nvSpPr>
        <p:spPr>
          <a:xfrm>
            <a:off x="983268" y="3910046"/>
            <a:ext cx="10735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then screen with Edinburgh Postnatal Depression Scale (recommended), contact OB provider, and schedule follow up for mood check in 1-2 weeks. Consider psych consult prior to discharge or discharge as appropriate. 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9B24A2-B6E8-44FB-8D59-34D1C505AF7E}"/>
              </a:ext>
            </a:extLst>
          </p:cNvPr>
          <p:cNvSpPr txBox="1"/>
          <p:nvPr/>
        </p:nvSpPr>
        <p:spPr>
          <a:xfrm>
            <a:off x="975943" y="5607920"/>
            <a:ext cx="10688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consult social worker, refer to Healthy Start, Medicaid Case Manager, or hospital financial counselor.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772F6F-E9FB-4FD8-8B6D-4AA028852F9E}"/>
              </a:ext>
            </a:extLst>
          </p:cNvPr>
          <p:cNvSpPr txBox="1"/>
          <p:nvPr/>
        </p:nvSpPr>
        <p:spPr>
          <a:xfrm>
            <a:off x="1118086" y="5051370"/>
            <a:ext cx="9536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Ask: Can I connect you to additional community resources?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665743-3A80-4FE7-BCA8-75DC1101314C}"/>
              </a:ext>
            </a:extLst>
          </p:cNvPr>
          <p:cNvSpPr txBox="1"/>
          <p:nvPr/>
        </p:nvSpPr>
        <p:spPr>
          <a:xfrm>
            <a:off x="975943" y="1050115"/>
            <a:ext cx="7017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QUESTIONS TO ASK THE PATIENT: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FB1FBB3-7F71-40EF-823B-9245A458C60C}"/>
              </a:ext>
            </a:extLst>
          </p:cNvPr>
          <p:cNvSpPr/>
          <p:nvPr/>
        </p:nvSpPr>
        <p:spPr>
          <a:xfrm>
            <a:off x="323854" y="1830462"/>
            <a:ext cx="548640" cy="548640"/>
          </a:xfrm>
          <a:prstGeom prst="ellipse">
            <a:avLst/>
          </a:prstGeom>
          <a:noFill/>
          <a:ln w="38100">
            <a:solidFill>
              <a:srgbClr val="7EB0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7EB0A6"/>
                </a:solidFill>
              </a:rPr>
              <a:t>5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F18EBB2-EB4C-4F68-BAA8-AB7A0E5708FB}"/>
              </a:ext>
            </a:extLst>
          </p:cNvPr>
          <p:cNvSpPr/>
          <p:nvPr/>
        </p:nvSpPr>
        <p:spPr>
          <a:xfrm>
            <a:off x="323854" y="3154680"/>
            <a:ext cx="548640" cy="548640"/>
          </a:xfrm>
          <a:prstGeom prst="ellipse">
            <a:avLst/>
          </a:prstGeom>
          <a:noFill/>
          <a:ln w="38100">
            <a:solidFill>
              <a:srgbClr val="E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EDA55D"/>
                </a:solidFill>
              </a:rPr>
              <a:t>6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D2894C7-9D41-4F10-A2E7-EE5015E5FC0E}"/>
              </a:ext>
            </a:extLst>
          </p:cNvPr>
          <p:cNvSpPr/>
          <p:nvPr/>
        </p:nvSpPr>
        <p:spPr>
          <a:xfrm>
            <a:off x="325321" y="4992493"/>
            <a:ext cx="548640" cy="548640"/>
          </a:xfrm>
          <a:prstGeom prst="ellipse">
            <a:avLst/>
          </a:prstGeom>
          <a:noFill/>
          <a:ln w="38100">
            <a:solidFill>
              <a:srgbClr val="329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29664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653840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77EE2C7-1989-42EA-A44B-F8B337DF61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5468555"/>
              </p:ext>
            </p:extLst>
          </p:nvPr>
        </p:nvGraphicFramePr>
        <p:xfrm>
          <a:off x="1053062" y="291718"/>
          <a:ext cx="11501120" cy="5711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71C29E9-01F3-4267-99A1-A3769EF865D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96721" y="563406"/>
            <a:ext cx="10329705" cy="642938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 Discharge Assessment—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prior to discharge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 rot="16200000">
            <a:off x="-2975928" y="2971800"/>
            <a:ext cx="6858000" cy="914400"/>
          </a:xfrm>
          <a:prstGeom prst="rect">
            <a:avLst/>
          </a:prstGeom>
          <a:solidFill>
            <a:srgbClr val="F5C493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High Risk Screening &amp; Early PP Visits</a:t>
            </a:r>
          </a:p>
        </p:txBody>
      </p:sp>
    </p:spTree>
    <p:extLst>
      <p:ext uri="{BB962C8B-B14F-4D97-AF65-F5344CB8AC3E}">
        <p14:creationId xmlns:p14="http://schemas.microsoft.com/office/powerpoint/2010/main" val="4237526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9BB971D588D4B8CE0BDDEEF889F46" ma:contentTypeVersion="12" ma:contentTypeDescription="Create a new document." ma:contentTypeScope="" ma:versionID="c01af5b69ef534118429187cefe5766b">
  <xsd:schema xmlns:xsd="http://www.w3.org/2001/XMLSchema" xmlns:xs="http://www.w3.org/2001/XMLSchema" xmlns:p="http://schemas.microsoft.com/office/2006/metadata/properties" xmlns:ns3="737a845d-9ace-467f-a80c-b3da6727da4f" xmlns:ns4="03c97596-774e-4acd-a1aa-fc049a87f444" targetNamespace="http://schemas.microsoft.com/office/2006/metadata/properties" ma:root="true" ma:fieldsID="836429b812f86b378454602ccfa3dc17" ns3:_="" ns4:_="">
    <xsd:import namespace="737a845d-9ace-467f-a80c-b3da6727da4f"/>
    <xsd:import namespace="03c97596-774e-4acd-a1aa-fc049a87f4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7a845d-9ace-467f-a80c-b3da6727da4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97596-774e-4acd-a1aa-fc049a87f4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5D2538-9598-46F0-B605-0D1F358549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7a845d-9ace-467f-a80c-b3da6727da4f"/>
    <ds:schemaRef ds:uri="03c97596-774e-4acd-a1aa-fc049a87f4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406042-5532-4221-8477-D6095E2A20A3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03c97596-774e-4acd-a1aa-fc049a87f444"/>
    <ds:schemaRef ds:uri="http://schemas.microsoft.com/office/infopath/2007/PartnerControls"/>
    <ds:schemaRef ds:uri="737a845d-9ace-467f-a80c-b3da6727da4f"/>
    <ds:schemaRef ds:uri="http://purl.org/dc/terms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824EF05-9987-4364-9BEE-C1DCB245DF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FPQC Theme</Template>
  <TotalTime>7010</TotalTime>
  <Words>538</Words>
  <Application>Microsoft Office PowerPoint</Application>
  <PresentationFormat>Widescreen</PresentationFormat>
  <Paragraphs>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Maternal Discharge Risk Assessment</vt:lpstr>
      <vt:lpstr>Maternal Discharge Risk Assessment</vt:lpstr>
      <vt:lpstr>PP Discharge Assessment—Just prior to discharge)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Coughlin, Emily</dc:creator>
  <cp:lastModifiedBy>Estefanny Reyes Martinez</cp:lastModifiedBy>
  <cp:revision>477</cp:revision>
  <cp:lastPrinted>2021-08-27T13:38:27Z</cp:lastPrinted>
  <dcterms:created xsi:type="dcterms:W3CDTF">2020-02-20T14:59:58Z</dcterms:created>
  <dcterms:modified xsi:type="dcterms:W3CDTF">2022-10-25T21:44:30Z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0x0101000529BB971D588D4B8CE0BDDEEF889F46</vt:lpwstr>
  </property>
</Properties>
</file>