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1" r:id="rId2"/>
  </p:sldMasterIdLst>
  <p:notesMasterIdLst>
    <p:notesMasterId r:id="rId19"/>
  </p:notesMasterIdLst>
  <p:sldIdLst>
    <p:sldId id="298" r:id="rId3"/>
    <p:sldId id="275" r:id="rId4"/>
    <p:sldId id="277" r:id="rId5"/>
    <p:sldId id="287" r:id="rId6"/>
    <p:sldId id="288" r:id="rId7"/>
    <p:sldId id="289" r:id="rId8"/>
    <p:sldId id="290" r:id="rId9"/>
    <p:sldId id="291" r:id="rId10"/>
    <p:sldId id="292" r:id="rId11"/>
    <p:sldId id="293" r:id="rId12"/>
    <p:sldId id="294" r:id="rId13"/>
    <p:sldId id="295" r:id="rId14"/>
    <p:sldId id="296" r:id="rId15"/>
    <p:sldId id="300" r:id="rId16"/>
    <p:sldId id="301" r:id="rId17"/>
    <p:sldId id="29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75" autoAdjust="0"/>
    <p:restoredTop sz="94660"/>
  </p:normalViewPr>
  <p:slideViewPr>
    <p:cSldViewPr>
      <p:cViewPr varScale="1">
        <p:scale>
          <a:sx n="91" d="100"/>
          <a:sy n="91" d="100"/>
        </p:scale>
        <p:origin x="965"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 Mueller Boyer" userId="5f35b352-0490-499e-9029-64856c981d16" providerId="ADAL" clId="{4C304580-6E4A-43EC-B855-CE41BB326C23}"/>
    <pc:docChg chg="modSld">
      <pc:chgData name="Margaret Mueller Boyer" userId="5f35b352-0490-499e-9029-64856c981d16" providerId="ADAL" clId="{4C304580-6E4A-43EC-B855-CE41BB326C23}" dt="2024-12-17T20:34:36.312" v="0" actId="20577"/>
      <pc:docMkLst>
        <pc:docMk/>
      </pc:docMkLst>
      <pc:sldChg chg="modSp mod">
        <pc:chgData name="Margaret Mueller Boyer" userId="5f35b352-0490-499e-9029-64856c981d16" providerId="ADAL" clId="{4C304580-6E4A-43EC-B855-CE41BB326C23}" dt="2024-12-17T20:34:36.312" v="0" actId="20577"/>
        <pc:sldMkLst>
          <pc:docMk/>
          <pc:sldMk cId="1866782045" sldId="298"/>
        </pc:sldMkLst>
        <pc:spChg chg="mod">
          <ac:chgData name="Margaret Mueller Boyer" userId="5f35b352-0490-499e-9029-64856c981d16" providerId="ADAL" clId="{4C304580-6E4A-43EC-B855-CE41BB326C23}" dt="2024-12-17T20:34:36.312" v="0" actId="20577"/>
          <ac:spMkLst>
            <pc:docMk/>
            <pc:sldMk cId="1866782045" sldId="298"/>
            <ac:spMk id="3" creationId="{C5B1EB6F-B1AD-EDB8-62B8-2C83FC39D8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A1CC3A-B52F-48E0-921E-5A795E234B59}" type="datetimeFigureOut">
              <a:rPr lang="en-US" smtClean="0"/>
              <a:t>12/17/2024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C73D4-DE03-407B-BA60-79FE64BF34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C73D4-DE03-407B-BA60-79FE64BF348A}" type="slidenum">
              <a:rPr lang="en-US" smtClean="0"/>
              <a:t>7</a:t>
            </a:fld>
            <a:endParaRPr lang="en-US"/>
          </a:p>
        </p:txBody>
      </p:sp>
    </p:spTree>
    <p:extLst>
      <p:ext uri="{BB962C8B-B14F-4D97-AF65-F5344CB8AC3E}">
        <p14:creationId xmlns:p14="http://schemas.microsoft.com/office/powerpoint/2010/main" val="1358279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0154" y="1122363"/>
            <a:ext cx="7585389" cy="2387600"/>
          </a:xfrm>
        </p:spPr>
        <p:txBody>
          <a:bodyPr anchor="b"/>
          <a:lstStyle>
            <a:lvl1pPr algn="l">
              <a:defRPr sz="4500"/>
            </a:lvl1pPr>
          </a:lstStyle>
          <a:p>
            <a:r>
              <a:rPr lang="en-US" dirty="0"/>
              <a:t>Click to edit title</a:t>
            </a:r>
          </a:p>
        </p:txBody>
      </p:sp>
      <p:sp>
        <p:nvSpPr>
          <p:cNvPr id="3" name="Subtitle 2"/>
          <p:cNvSpPr>
            <a:spLocks noGrp="1"/>
          </p:cNvSpPr>
          <p:nvPr>
            <p:ph type="subTitle" idx="1" hasCustomPrompt="1"/>
          </p:nvPr>
        </p:nvSpPr>
        <p:spPr>
          <a:xfrm>
            <a:off x="840154" y="3748686"/>
            <a:ext cx="7585389" cy="1655762"/>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8953081" y="5735638"/>
            <a:ext cx="19091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 y="6111382"/>
            <a:ext cx="7722454"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8541099" y="6111381"/>
            <a:ext cx="605458" cy="1049392"/>
          </a:xfrm>
          <a:prstGeom prst="rect">
            <a:avLst/>
          </a:prstGeom>
        </p:spPr>
      </p:pic>
      <p:pic>
        <p:nvPicPr>
          <p:cNvPr id="10" name="Picture 9" descr="A close up of a logo&#10;&#10;Description automatically generated">
            <a:extLst>
              <a:ext uri="{FF2B5EF4-FFF2-40B4-BE49-F238E27FC236}">
                <a16:creationId xmlns:a16="http://schemas.microsoft.com/office/drawing/2014/main" id="{B637F22A-7D42-4E11-949C-7E5B6AE1C2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5205" y="6065984"/>
            <a:ext cx="892704" cy="730183"/>
          </a:xfrm>
          <a:prstGeom prst="rect">
            <a:avLst/>
          </a:prstGeom>
        </p:spPr>
      </p:pic>
    </p:spTree>
    <p:extLst>
      <p:ext uri="{BB962C8B-B14F-4D97-AF65-F5344CB8AC3E}">
        <p14:creationId xmlns:p14="http://schemas.microsoft.com/office/powerpoint/2010/main" val="34688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CC22F-9971-47BF-9B90-31CCD98916D0}" type="datetime4">
              <a:rPr lang="en-US" smtClean="0"/>
              <a:t>December 17,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419859883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06337" y="365127"/>
            <a:ext cx="7410204" cy="1015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06336" y="1526882"/>
            <a:ext cx="3602045"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06336" y="2311892"/>
            <a:ext cx="3602045"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07427" y="1526882"/>
            <a:ext cx="3619784"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07427" y="2311892"/>
            <a:ext cx="3619784"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4DADBB-3577-4367-A43A-8897C293404D}" type="datetime4">
              <a:rPr lang="en-US" smtClean="0"/>
              <a:t>December 17,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60581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106336" y="457200"/>
            <a:ext cx="2937296" cy="1600200"/>
          </a:xfrm>
        </p:spPr>
        <p:txBody>
          <a:bodyPr anchor="ct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847" y="813917"/>
            <a:ext cx="4304694" cy="504713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106336" y="2057400"/>
            <a:ext cx="2937296"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74F262C3-DEFD-4340-A68E-89359929B5C5}" type="datetime4">
              <a:rPr lang="en-US" smtClean="0"/>
              <a:t>December 17,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3517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6336" y="457200"/>
            <a:ext cx="2872598" cy="1600200"/>
          </a:xfrm>
        </p:spPr>
        <p:txBody>
          <a:bodyPr anchor="ct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153618" y="864158"/>
            <a:ext cx="4362923" cy="499689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06336" y="2057400"/>
            <a:ext cx="287259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1735FD36-5690-410E-ADDE-4B4352DD2A4E}" type="datetime4">
              <a:rPr lang="en-US" smtClean="0"/>
              <a:t>December 17,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813564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69875" y="309893"/>
            <a:ext cx="7417190"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3" y="3072668"/>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6550" y="5267389"/>
            <a:ext cx="1640746" cy="1392207"/>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4180114" y="5155897"/>
            <a:ext cx="4206176"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2162099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22CAF-905C-4097-A82D-B104C1747AAC}" type="datetime4">
              <a:rPr lang="en-US" smtClean="0"/>
              <a:t>December 17,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502278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C3BEBDCF-F60F-4265-9AB8-FB1284D14E76}" type="datetime4">
              <a:rPr lang="en-US" smtClean="0"/>
              <a:t>December 17, 2024</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854091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BF7B5CDA-AB8D-4A41-B727-076C783E4FCD}" type="datetime4">
              <a:rPr lang="en-US" smtClean="0"/>
              <a:t>December 17, 2024</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975962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92" y="1256045"/>
            <a:ext cx="7950758"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75B2BC04-5614-464E-B723-14687945F270}" type="datetime4">
              <a:rPr lang="en-US" smtClean="0"/>
              <a:t>December 17, 2024</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243484" y="6395117"/>
            <a:ext cx="4033824"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70"/>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2" y="291721"/>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609" y="6166966"/>
            <a:ext cx="666390" cy="721178"/>
          </a:xfrm>
          <a:prstGeom prst="rect">
            <a:avLst/>
          </a:prstGeom>
        </p:spPr>
      </p:pic>
    </p:spTree>
    <p:extLst>
      <p:ext uri="{BB962C8B-B14F-4D97-AF65-F5344CB8AC3E}">
        <p14:creationId xmlns:p14="http://schemas.microsoft.com/office/powerpoint/2010/main" val="3774415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770179" y="1707181"/>
            <a:ext cx="6868045" cy="3453684"/>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1995871" y="3082227"/>
            <a:ext cx="6858001" cy="6935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1" y="0"/>
            <a:ext cx="50780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278202" y="3968370"/>
            <a:ext cx="4347712" cy="1500187"/>
          </a:xfrm>
        </p:spPr>
        <p:txBody>
          <a:bodyPr>
            <a:normAutofit/>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278203" y="3777471"/>
            <a:ext cx="319146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225450" y="6008621"/>
            <a:ext cx="728872"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5229621" y="-10048"/>
            <a:ext cx="3914825"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278202" y="841982"/>
            <a:ext cx="4347712"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23006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770178" y="1707181"/>
            <a:ext cx="6868045" cy="3453684"/>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1995870" y="3082226"/>
            <a:ext cx="6858001" cy="6935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0" y="0"/>
            <a:ext cx="50780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278202" y="3968368"/>
            <a:ext cx="4347712"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278202" y="3777471"/>
            <a:ext cx="319146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39189" y="6102464"/>
            <a:ext cx="844221" cy="694953"/>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5229620" y="-10048"/>
            <a:ext cx="3914825"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278202" y="841980"/>
            <a:ext cx="4347712"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118765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69875" y="973085"/>
            <a:ext cx="7417190"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5320603" y="6405165"/>
            <a:ext cx="1455644" cy="286169"/>
          </a:xfrm>
        </p:spPr>
        <p:txBody>
          <a:bodyPr/>
          <a:lstStyle>
            <a:lvl1pPr>
              <a:defRPr>
                <a:solidFill>
                  <a:schemeClr val="accent2"/>
                </a:solidFill>
              </a:defRPr>
            </a:lvl1pPr>
          </a:lstStyle>
          <a:p>
            <a:fld id="{E714EC04-E39B-4093-8FBA-99428B3FF69A}" type="datetime4">
              <a:rPr lang="en-US" smtClean="0"/>
              <a:t>December 17, 2024</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1522327" y="6405165"/>
            <a:ext cx="3694694"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6851531" y="6405165"/>
            <a:ext cx="66639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4" y="3786097"/>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7664" y="6261834"/>
            <a:ext cx="641953" cy="694732"/>
          </a:xfrm>
          <a:prstGeom prst="rect">
            <a:avLst/>
          </a:prstGeom>
        </p:spPr>
      </p:pic>
    </p:spTree>
    <p:extLst>
      <p:ext uri="{BB962C8B-B14F-4D97-AF65-F5344CB8AC3E}">
        <p14:creationId xmlns:p14="http://schemas.microsoft.com/office/powerpoint/2010/main" val="40372296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70"/>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2" y="291721"/>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609" y="6166966"/>
            <a:ext cx="66639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564593" y="1346479"/>
            <a:ext cx="3652211"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4863140" y="1346479"/>
            <a:ext cx="3652211"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236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D0EFD9EE-50EB-4FDD-81A6-5A53D936A069}" type="datetime4">
              <a:rPr lang="en-US" smtClean="0"/>
              <a:t>December 17, 2024</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4417" y="6079256"/>
            <a:ext cx="719585" cy="778747"/>
          </a:xfrm>
          <a:prstGeom prst="rect">
            <a:avLst/>
          </a:prstGeom>
        </p:spPr>
      </p:pic>
    </p:spTree>
    <p:extLst>
      <p:ext uri="{BB962C8B-B14F-4D97-AF65-F5344CB8AC3E}">
        <p14:creationId xmlns:p14="http://schemas.microsoft.com/office/powerpoint/2010/main" val="355973595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69875" y="309895"/>
            <a:ext cx="7417190"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4" y="3072668"/>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6550" y="5082358"/>
            <a:ext cx="1640746"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4180114" y="5155899"/>
            <a:ext cx="4206176"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4962089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0155" y="1122363"/>
            <a:ext cx="7585389" cy="2387600"/>
          </a:xfrm>
        </p:spPr>
        <p:txBody>
          <a:bodyPr anchor="b"/>
          <a:lstStyle>
            <a:lvl1pPr algn="l">
              <a:defRPr sz="3375"/>
            </a:lvl1pPr>
          </a:lstStyle>
          <a:p>
            <a:r>
              <a:rPr lang="en-US" dirty="0"/>
              <a:t>Click to edit title</a:t>
            </a:r>
          </a:p>
        </p:txBody>
      </p:sp>
      <p:sp>
        <p:nvSpPr>
          <p:cNvPr id="3" name="Subtitle 2"/>
          <p:cNvSpPr>
            <a:spLocks noGrp="1"/>
          </p:cNvSpPr>
          <p:nvPr>
            <p:ph type="subTitle" idx="1" hasCustomPrompt="1"/>
          </p:nvPr>
        </p:nvSpPr>
        <p:spPr>
          <a:xfrm>
            <a:off x="840155" y="3748686"/>
            <a:ext cx="7585389" cy="1655762"/>
          </a:xfrm>
        </p:spPr>
        <p:txBody>
          <a:bodyPr/>
          <a:lstStyle>
            <a:lvl1pPr marL="0" indent="0" algn="l">
              <a:buNone/>
              <a:defRPr sz="1350">
                <a:solidFill>
                  <a:schemeClr val="bg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8953082" y="5735640"/>
            <a:ext cx="19091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 y="6111384"/>
            <a:ext cx="7722454"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318" t="-86863" b="-1"/>
          <a:stretch/>
        </p:blipFill>
        <p:spPr>
          <a:xfrm rot="10800000">
            <a:off x="8541099" y="6111381"/>
            <a:ext cx="605458" cy="1049392"/>
          </a:xfrm>
          <a:prstGeom prst="rect">
            <a:avLst/>
          </a:prstGeom>
        </p:spPr>
      </p:pic>
      <p:pic>
        <p:nvPicPr>
          <p:cNvPr id="10" name="Picture 9" descr="A close up of a logo&#10;&#10;Description automatically generated">
            <a:extLst>
              <a:ext uri="{FF2B5EF4-FFF2-40B4-BE49-F238E27FC236}">
                <a16:creationId xmlns:a16="http://schemas.microsoft.com/office/drawing/2014/main" id="{B637F22A-7D42-4E11-949C-7E5B6AE1C2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65205" y="6065986"/>
            <a:ext cx="892704" cy="730183"/>
          </a:xfrm>
          <a:prstGeom prst="rect">
            <a:avLst/>
          </a:prstGeom>
        </p:spPr>
      </p:pic>
    </p:spTree>
    <p:extLst>
      <p:ext uri="{BB962C8B-B14F-4D97-AF65-F5344CB8AC3E}">
        <p14:creationId xmlns:p14="http://schemas.microsoft.com/office/powerpoint/2010/main" val="1744993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770179" y="1707181"/>
            <a:ext cx="6868045" cy="3453684"/>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1995871" y="3082227"/>
            <a:ext cx="6858001" cy="6935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1" y="0"/>
            <a:ext cx="50780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278202" y="3968370"/>
            <a:ext cx="4347712" cy="1500187"/>
          </a:xfrm>
        </p:spPr>
        <p:txBody>
          <a:bodyPr>
            <a:normAutofit/>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278203" y="3777471"/>
            <a:ext cx="319146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39190" y="6102466"/>
            <a:ext cx="844221" cy="694953"/>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5229621" y="-10048"/>
            <a:ext cx="3914825"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278202" y="841982"/>
            <a:ext cx="4347712" cy="2744597"/>
          </a:xfrm>
        </p:spPr>
        <p:txBody>
          <a:bodyPr anchor="b">
            <a:normAutofit/>
          </a:bodyPr>
          <a:lstStyle>
            <a:lvl1pPr algn="l">
              <a:defRPr sz="2700" b="1">
                <a:solidFill>
                  <a:schemeClr val="bg1"/>
                </a:solidFill>
              </a:defRPr>
            </a:lvl1pPr>
          </a:lstStyle>
          <a:p>
            <a:r>
              <a:rPr lang="en-US" dirty="0"/>
              <a:t>Slide title</a:t>
            </a:r>
          </a:p>
        </p:txBody>
      </p:sp>
    </p:spTree>
    <p:extLst>
      <p:ext uri="{BB962C8B-B14F-4D97-AF65-F5344CB8AC3E}">
        <p14:creationId xmlns:p14="http://schemas.microsoft.com/office/powerpoint/2010/main" val="2228793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869875" y="973085"/>
            <a:ext cx="7417190" cy="2744597"/>
          </a:xfrm>
        </p:spPr>
        <p:txBody>
          <a:bodyPr anchor="b">
            <a:normAutofit/>
          </a:bodyPr>
          <a:lstStyle>
            <a:lvl1pPr algn="ctr">
              <a:defRPr sz="27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5320603" y="6405165"/>
            <a:ext cx="1455644" cy="286169"/>
          </a:xfrm>
        </p:spPr>
        <p:txBody>
          <a:bodyPr/>
          <a:lstStyle>
            <a:lvl1pPr>
              <a:defRPr>
                <a:solidFill>
                  <a:schemeClr val="accent2"/>
                </a:solidFill>
              </a:defRPr>
            </a:lvl1pPr>
          </a:lstStyle>
          <a:p>
            <a:fld id="{80F52B98-905F-4C08-81F3-D8428E9BDF36}" type="datetime4">
              <a:rPr lang="en-US" smtClean="0"/>
              <a:t>December 17, 2024</a:t>
            </a:fld>
            <a:endParaRPr lang="en-US" dirty="0"/>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1522327" y="6405165"/>
            <a:ext cx="3694694"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6851531" y="6405165"/>
            <a:ext cx="666390" cy="286169"/>
          </a:xfrm>
        </p:spPr>
        <p:txBody>
          <a:bodyPr/>
          <a:lstStyle>
            <a:lvl1pPr>
              <a:defRPr>
                <a:solidFill>
                  <a:schemeClr val="accent2"/>
                </a:solidFill>
              </a:defRPr>
            </a:lvl1pPr>
          </a:lstStyle>
          <a:p>
            <a:r>
              <a:rPr lang="en-US" dirty="0"/>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4" y="3786097"/>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7662" y="6185140"/>
            <a:ext cx="777597" cy="667914"/>
          </a:xfrm>
          <a:prstGeom prst="rect">
            <a:avLst/>
          </a:prstGeom>
        </p:spPr>
      </p:pic>
    </p:spTree>
    <p:extLst>
      <p:ext uri="{BB962C8B-B14F-4D97-AF65-F5344CB8AC3E}">
        <p14:creationId xmlns:p14="http://schemas.microsoft.com/office/powerpoint/2010/main" val="29445374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3AFB1B7A-45F6-4C24-8DA2-A86AE73AC7F3}" type="datetime4">
              <a:rPr lang="en-US" smtClean="0"/>
              <a:t>December 17, 2024</a:t>
            </a:fld>
            <a:endParaRPr lang="en-US" dirty="0"/>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2517524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92" y="1256045"/>
            <a:ext cx="7950758"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43543BC8-1136-4286-845D-F5E10B3F146C}" type="datetime4">
              <a:rPr lang="en-US" smtClean="0"/>
              <a:t>December 17, 2024</a:t>
            </a:fld>
            <a:endParaRPr lang="en-US" dirty="0"/>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243484" y="6395117"/>
            <a:ext cx="4033824"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dirty="0"/>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70"/>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2" y="291720"/>
            <a:ext cx="7950758" cy="623840"/>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0974" y="6166966"/>
            <a:ext cx="923025" cy="721178"/>
          </a:xfrm>
          <a:prstGeom prst="rect">
            <a:avLst/>
          </a:prstGeom>
        </p:spPr>
      </p:pic>
    </p:spTree>
    <p:extLst>
      <p:ext uri="{BB962C8B-B14F-4D97-AF65-F5344CB8AC3E}">
        <p14:creationId xmlns:p14="http://schemas.microsoft.com/office/powerpoint/2010/main" val="2299032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4593" y="1637117"/>
            <a:ext cx="3652211"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3140" y="1637117"/>
            <a:ext cx="3652211"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9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869875" y="973083"/>
            <a:ext cx="7417190"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5320602" y="6405163"/>
            <a:ext cx="1455644" cy="286169"/>
          </a:xfrm>
        </p:spPr>
        <p:txBody>
          <a:bodyPr/>
          <a:lstStyle>
            <a:lvl1pPr>
              <a:defRPr>
                <a:solidFill>
                  <a:schemeClr val="accent2"/>
                </a:solidFill>
              </a:defRPr>
            </a:lvl1pPr>
          </a:lstStyle>
          <a:p>
            <a:fld id="{E714EC04-E39B-4093-8FBA-99428B3FF69A}" type="datetime4">
              <a:rPr lang="en-US" smtClean="0"/>
              <a:t>December 17, 2024</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1522326" y="6405163"/>
            <a:ext cx="3694694"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6851531" y="6405163"/>
            <a:ext cx="66639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3" y="3786097"/>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7662" y="6185140"/>
            <a:ext cx="777597" cy="667914"/>
          </a:xfrm>
          <a:prstGeom prst="rect">
            <a:avLst/>
          </a:prstGeom>
        </p:spPr>
      </p:pic>
    </p:spTree>
    <p:extLst>
      <p:ext uri="{BB962C8B-B14F-4D97-AF65-F5344CB8AC3E}">
        <p14:creationId xmlns:p14="http://schemas.microsoft.com/office/powerpoint/2010/main" val="1298896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10394"/>
            <a:ext cx="9144000" cy="632730"/>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2" y="274469"/>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49454" y="6245367"/>
            <a:ext cx="794546" cy="642779"/>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564593" y="1164568"/>
            <a:ext cx="3652211"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4863140" y="1164568"/>
            <a:ext cx="3652211"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2228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45FF7-8C63-4AF0-8122-692B54E32491}" type="datetime4">
              <a:rPr lang="en-US" smtClean="0"/>
              <a:t>December 17, 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393147" y="6395117"/>
            <a:ext cx="666390" cy="286169"/>
          </a:xfrm>
        </p:spPr>
        <p:txBody>
          <a:bodyPr/>
          <a:lstStyle>
            <a:lvl1pPr>
              <a:defRPr sz="1200" b="1">
                <a:effectLst>
                  <a:outerShdw blurRad="38100" dist="38100" dir="2700000" algn="tl">
                    <a:srgbClr val="000000">
                      <a:alpha val="43137"/>
                    </a:srgbClr>
                  </a:outerShdw>
                </a:effectLst>
              </a:defRPr>
            </a:lvl1pPr>
          </a:lstStyle>
          <a:p>
            <a:fld id="{E25C0C21-B7CE-4F0B-81CD-4269BE354346}" type="slidenum">
              <a:rPr lang="en-US" smtClean="0"/>
              <a:pPr/>
              <a:t>‹#›</a:t>
            </a:fld>
            <a:endParaRPr lang="en-US" dirty="0"/>
          </a:p>
        </p:txBody>
      </p:sp>
    </p:spTree>
    <p:extLst>
      <p:ext uri="{BB962C8B-B14F-4D97-AF65-F5344CB8AC3E}">
        <p14:creationId xmlns:p14="http://schemas.microsoft.com/office/powerpoint/2010/main" val="962339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CFB6FE5C-FA4F-4EA5-AD84-F5C3455B3CDE}" type="datetime4">
              <a:rPr lang="en-US" smtClean="0"/>
              <a:t>December 17, 2024</a:t>
            </a:fld>
            <a:endParaRPr lang="en-US" dirty="0"/>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dirty="0"/>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4491" y="6219419"/>
            <a:ext cx="819510" cy="638582"/>
          </a:xfrm>
          <a:prstGeom prst="rect">
            <a:avLst/>
          </a:prstGeom>
        </p:spPr>
      </p:pic>
    </p:spTree>
    <p:extLst>
      <p:ext uri="{BB962C8B-B14F-4D97-AF65-F5344CB8AC3E}">
        <p14:creationId xmlns:p14="http://schemas.microsoft.com/office/powerpoint/2010/main" val="132767310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CE43-B976-49F6-B923-14ED9C52710B}" type="datetime4">
              <a:rPr lang="en-US" smtClean="0"/>
              <a:t>December 17, 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dirty="0"/>
          </a:p>
        </p:txBody>
      </p:sp>
    </p:spTree>
    <p:extLst>
      <p:ext uri="{BB962C8B-B14F-4D97-AF65-F5344CB8AC3E}">
        <p14:creationId xmlns:p14="http://schemas.microsoft.com/office/powerpoint/2010/main" val="85300927"/>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06337" y="365127"/>
            <a:ext cx="7410204" cy="1015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06337" y="1526882"/>
            <a:ext cx="3602045" cy="63835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1106337" y="2311894"/>
            <a:ext cx="3602045"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07428" y="1526882"/>
            <a:ext cx="3619784" cy="63835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907428" y="2311894"/>
            <a:ext cx="3619784"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C0FD00-CBAE-4C14-9A5E-335948A0B6C7}" type="datetime4">
              <a:rPr lang="en-US" smtClean="0"/>
              <a:t>December 17, 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dirty="0"/>
          </a:p>
        </p:txBody>
      </p:sp>
    </p:spTree>
    <p:extLst>
      <p:ext uri="{BB962C8B-B14F-4D97-AF65-F5344CB8AC3E}">
        <p14:creationId xmlns:p14="http://schemas.microsoft.com/office/powerpoint/2010/main" val="1574053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106337" y="457200"/>
            <a:ext cx="2937296" cy="1600200"/>
          </a:xfrm>
        </p:spPr>
        <p:txBody>
          <a:bodyPr anchor="ctr"/>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847" y="813917"/>
            <a:ext cx="4304694" cy="5047134"/>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hasCustomPrompt="1"/>
          </p:nvPr>
        </p:nvSpPr>
        <p:spPr>
          <a:xfrm>
            <a:off x="1106337" y="2057400"/>
            <a:ext cx="2937296"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Date Placeholder 4"/>
          <p:cNvSpPr>
            <a:spLocks noGrp="1"/>
          </p:cNvSpPr>
          <p:nvPr>
            <p:ph type="dt" sz="half" idx="10"/>
          </p:nvPr>
        </p:nvSpPr>
        <p:spPr/>
        <p:txBody>
          <a:bodyPr/>
          <a:lstStyle/>
          <a:p>
            <a:fld id="{95B7F35F-3E03-48EF-8406-1A85DFEEFD8F}" type="datetime4">
              <a:rPr lang="en-US" smtClean="0"/>
              <a:t>December 17,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dirty="0"/>
          </a:p>
        </p:txBody>
      </p:sp>
    </p:spTree>
    <p:extLst>
      <p:ext uri="{BB962C8B-B14F-4D97-AF65-F5344CB8AC3E}">
        <p14:creationId xmlns:p14="http://schemas.microsoft.com/office/powerpoint/2010/main" val="2713299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6336" y="457200"/>
            <a:ext cx="2872598" cy="1600200"/>
          </a:xfrm>
        </p:spPr>
        <p:txBody>
          <a:bodyPr anchor="ctr"/>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4153619" y="864158"/>
            <a:ext cx="4362923" cy="499689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06336" y="2057400"/>
            <a:ext cx="287259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dirty="0"/>
              <a:t>Edit Master text styles</a:t>
            </a:r>
          </a:p>
        </p:txBody>
      </p:sp>
      <p:sp>
        <p:nvSpPr>
          <p:cNvPr id="5" name="Date Placeholder 4"/>
          <p:cNvSpPr>
            <a:spLocks noGrp="1"/>
          </p:cNvSpPr>
          <p:nvPr>
            <p:ph type="dt" sz="half" idx="10"/>
          </p:nvPr>
        </p:nvSpPr>
        <p:spPr/>
        <p:txBody>
          <a:bodyPr/>
          <a:lstStyle/>
          <a:p>
            <a:fld id="{782E11E7-BD7B-49A9-AD67-C3CC94DDFA97}" type="datetime4">
              <a:rPr lang="en-US" smtClean="0"/>
              <a:t>December 17,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dirty="0"/>
          </a:p>
        </p:txBody>
      </p:sp>
    </p:spTree>
    <p:extLst>
      <p:ext uri="{BB962C8B-B14F-4D97-AF65-F5344CB8AC3E}">
        <p14:creationId xmlns:p14="http://schemas.microsoft.com/office/powerpoint/2010/main" val="2689595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869875" y="309895"/>
            <a:ext cx="7417190" cy="2744597"/>
          </a:xfrm>
        </p:spPr>
        <p:txBody>
          <a:bodyPr anchor="b">
            <a:normAutofit/>
          </a:bodyPr>
          <a:lstStyle>
            <a:lvl1pPr algn="ctr">
              <a:defRPr sz="27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4" y="3072668"/>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6550" y="5267391"/>
            <a:ext cx="1640746" cy="1392207"/>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4180114" y="5155899"/>
            <a:ext cx="4206176" cy="1392207"/>
          </a:xfrm>
          <a:prstGeom prst="rect">
            <a:avLst/>
          </a:prstGeom>
        </p:spPr>
        <p:txBody>
          <a:bodyPr vert="horz" lIns="51435" tIns="25718" rIns="51435" bIns="25718"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1800" dirty="0">
                <a:solidFill>
                  <a:schemeClr val="tx1"/>
                </a:solidFill>
                <a:latin typeface="+mj-lt"/>
              </a:rPr>
              <a:t>Florida Perinatal</a:t>
            </a:r>
          </a:p>
          <a:p>
            <a:pPr algn="l"/>
            <a:r>
              <a:rPr lang="en-US" sz="1800" dirty="0">
                <a:solidFill>
                  <a:schemeClr val="tx1"/>
                </a:solidFill>
                <a:latin typeface="+mj-lt"/>
              </a:rPr>
              <a:t>Quality Collaborative</a:t>
            </a:r>
          </a:p>
        </p:txBody>
      </p:sp>
    </p:spTree>
    <p:extLst>
      <p:ext uri="{BB962C8B-B14F-4D97-AF65-F5344CB8AC3E}">
        <p14:creationId xmlns:p14="http://schemas.microsoft.com/office/powerpoint/2010/main" val="403765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3BD2C-03CC-4DEB-891A-6F8D152AEFA3}" type="datetime4">
              <a:rPr lang="en-US" smtClean="0"/>
              <a:t>December 17,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dirty="0"/>
          </a:p>
        </p:txBody>
      </p:sp>
    </p:spTree>
    <p:extLst>
      <p:ext uri="{BB962C8B-B14F-4D97-AF65-F5344CB8AC3E}">
        <p14:creationId xmlns:p14="http://schemas.microsoft.com/office/powerpoint/2010/main" val="2637905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0AE45C43-341E-42BF-9CEB-CFABE92EC68E}" type="datetime4">
              <a:rPr lang="en-US" smtClean="0"/>
              <a:t>December 17, 2024</a:t>
            </a:fld>
            <a:endParaRPr lang="en-US" dirty="0"/>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349763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BF7B5CDA-AB8D-4A41-B727-076C783E4FCD}" type="datetime4">
              <a:rPr lang="en-US" smtClean="0"/>
              <a:t>December 17, 2024</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137124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5753B7D4-BA1B-48E1-9DFE-F8D51AA0EAAA}" type="datetime4">
              <a:rPr lang="en-US" smtClean="0"/>
              <a:t>December 17, 2024</a:t>
            </a:fld>
            <a:endParaRPr lang="en-US" dirty="0"/>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2025179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92" y="1256045"/>
            <a:ext cx="7950758"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2694BFC8-BC76-4B51-B65F-04D84456204A}" type="datetime4">
              <a:rPr lang="en-US" smtClean="0"/>
              <a:t>December 17, 2024</a:t>
            </a:fld>
            <a:endParaRPr lang="en-US" dirty="0"/>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243484" y="6395119"/>
            <a:ext cx="4033824"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dirty="0"/>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72"/>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2" y="291723"/>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609" y="6166966"/>
            <a:ext cx="666390" cy="721178"/>
          </a:xfrm>
          <a:prstGeom prst="rect">
            <a:avLst/>
          </a:prstGeom>
        </p:spPr>
      </p:pic>
    </p:spTree>
    <p:extLst>
      <p:ext uri="{BB962C8B-B14F-4D97-AF65-F5344CB8AC3E}">
        <p14:creationId xmlns:p14="http://schemas.microsoft.com/office/powerpoint/2010/main" val="29192601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770180" y="1707181"/>
            <a:ext cx="6868045" cy="3453684"/>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1995872" y="3082228"/>
            <a:ext cx="6858001" cy="6935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2" y="0"/>
            <a:ext cx="50780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278202" y="3968372"/>
            <a:ext cx="4347712" cy="1500187"/>
          </a:xfrm>
        </p:spPr>
        <p:txBody>
          <a:bodyPr>
            <a:normAutofit/>
          </a:bodyPr>
          <a:lstStyle>
            <a:lvl1pPr marL="0" indent="0">
              <a:buNone/>
              <a:defRPr sz="1350">
                <a:solidFill>
                  <a:schemeClr val="tx1">
                    <a:tint val="75000"/>
                  </a:schemeClr>
                </a:solidFill>
              </a:defRPr>
            </a:lvl1pPr>
            <a:lvl2pPr marL="257169"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1" indent="0">
              <a:buNone/>
              <a:defRPr sz="900">
                <a:solidFill>
                  <a:schemeClr val="tx1">
                    <a:tint val="75000"/>
                  </a:schemeClr>
                </a:solidFill>
              </a:defRPr>
            </a:lvl7pPr>
            <a:lvl8pPr marL="1800180" indent="0">
              <a:buNone/>
              <a:defRPr sz="900">
                <a:solidFill>
                  <a:schemeClr val="tx1">
                    <a:tint val="75000"/>
                  </a:schemeClr>
                </a:solidFill>
              </a:defRPr>
            </a:lvl8pPr>
            <a:lvl9pPr marL="2057349" indent="0">
              <a:buNone/>
              <a:defRPr sz="9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278203" y="3777471"/>
            <a:ext cx="319146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225450" y="6008623"/>
            <a:ext cx="728872"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5229622" y="-10048"/>
            <a:ext cx="3914825"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278202" y="841984"/>
            <a:ext cx="4347712" cy="2744597"/>
          </a:xfrm>
        </p:spPr>
        <p:txBody>
          <a:bodyPr anchor="b">
            <a:normAutofit/>
          </a:bodyPr>
          <a:lstStyle>
            <a:lvl1pPr algn="l">
              <a:defRPr sz="2700" b="1">
                <a:solidFill>
                  <a:schemeClr val="bg1"/>
                </a:solidFill>
              </a:defRPr>
            </a:lvl1pPr>
          </a:lstStyle>
          <a:p>
            <a:r>
              <a:rPr lang="en-US" dirty="0"/>
              <a:t>Slide title</a:t>
            </a:r>
          </a:p>
        </p:txBody>
      </p:sp>
    </p:spTree>
    <p:extLst>
      <p:ext uri="{BB962C8B-B14F-4D97-AF65-F5344CB8AC3E}">
        <p14:creationId xmlns:p14="http://schemas.microsoft.com/office/powerpoint/2010/main" val="23459293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869875" y="973087"/>
            <a:ext cx="7417190" cy="2744597"/>
          </a:xfrm>
        </p:spPr>
        <p:txBody>
          <a:bodyPr anchor="b">
            <a:normAutofit/>
          </a:bodyPr>
          <a:lstStyle>
            <a:lvl1pPr algn="ctr">
              <a:defRPr sz="27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5320603" y="6405167"/>
            <a:ext cx="1455644" cy="286169"/>
          </a:xfrm>
        </p:spPr>
        <p:txBody>
          <a:bodyPr/>
          <a:lstStyle>
            <a:lvl1pPr>
              <a:defRPr>
                <a:solidFill>
                  <a:schemeClr val="accent2"/>
                </a:solidFill>
              </a:defRPr>
            </a:lvl1pPr>
          </a:lstStyle>
          <a:p>
            <a:fld id="{33E3DDA0-BC19-4981-AAF7-8D7ECC5692DD}" type="datetime4">
              <a:rPr lang="en-US" smtClean="0"/>
              <a:t>December 17, 2024</a:t>
            </a:fld>
            <a:endParaRPr lang="en-US" dirty="0"/>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1522327" y="6405167"/>
            <a:ext cx="3694694"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6851531" y="6405167"/>
            <a:ext cx="666390" cy="286169"/>
          </a:xfrm>
        </p:spPr>
        <p:txBody>
          <a:bodyPr/>
          <a:lstStyle>
            <a:lvl1pPr>
              <a:defRPr>
                <a:solidFill>
                  <a:schemeClr val="accent2"/>
                </a:solidFill>
              </a:defRPr>
            </a:lvl1pPr>
          </a:lstStyle>
          <a:p>
            <a:r>
              <a:rPr lang="en-US" dirty="0"/>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4" y="3786097"/>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7665" y="6261834"/>
            <a:ext cx="641953" cy="694732"/>
          </a:xfrm>
          <a:prstGeom prst="rect">
            <a:avLst/>
          </a:prstGeom>
        </p:spPr>
      </p:pic>
    </p:spTree>
    <p:extLst>
      <p:ext uri="{BB962C8B-B14F-4D97-AF65-F5344CB8AC3E}">
        <p14:creationId xmlns:p14="http://schemas.microsoft.com/office/powerpoint/2010/main" val="29706057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72"/>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2" y="291723"/>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609" y="6166966"/>
            <a:ext cx="66639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564594" y="1346479"/>
            <a:ext cx="3652211"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4863141" y="1346479"/>
            <a:ext cx="3652211"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705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5269D8F8-4FFC-4A51-8444-D1D92F7D2508}" type="datetime4">
              <a:rPr lang="en-US" smtClean="0"/>
              <a:t>December 17, 2024</a:t>
            </a:fld>
            <a:endParaRPr lang="en-US" dirty="0"/>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dirty="0"/>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4418" y="6079258"/>
            <a:ext cx="719585" cy="778747"/>
          </a:xfrm>
          <a:prstGeom prst="rect">
            <a:avLst/>
          </a:prstGeom>
        </p:spPr>
      </p:pic>
    </p:spTree>
    <p:extLst>
      <p:ext uri="{BB962C8B-B14F-4D97-AF65-F5344CB8AC3E}">
        <p14:creationId xmlns:p14="http://schemas.microsoft.com/office/powerpoint/2010/main" val="20747201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869875" y="309897"/>
            <a:ext cx="7417190" cy="2744597"/>
          </a:xfrm>
        </p:spPr>
        <p:txBody>
          <a:bodyPr anchor="b">
            <a:normAutofit/>
          </a:bodyPr>
          <a:lstStyle>
            <a:lvl1pPr algn="ctr">
              <a:defRPr sz="27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4" y="3072668"/>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6550" y="5082358"/>
            <a:ext cx="1640746"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4180114" y="5155901"/>
            <a:ext cx="4206176" cy="1392207"/>
          </a:xfrm>
          <a:prstGeom prst="rect">
            <a:avLst/>
          </a:prstGeom>
        </p:spPr>
        <p:txBody>
          <a:bodyPr vert="horz" lIns="51435" tIns="25718" rIns="51435" bIns="25718"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1800" dirty="0">
                <a:solidFill>
                  <a:schemeClr val="tx1"/>
                </a:solidFill>
                <a:latin typeface="+mj-lt"/>
              </a:rPr>
              <a:t>Florida Perinatal</a:t>
            </a:r>
          </a:p>
          <a:p>
            <a:pPr algn="l"/>
            <a:r>
              <a:rPr lang="en-US" sz="1800" dirty="0">
                <a:solidFill>
                  <a:schemeClr val="tx1"/>
                </a:solidFill>
                <a:latin typeface="+mj-lt"/>
              </a:rPr>
              <a:t>Quality Collaborative</a:t>
            </a:r>
          </a:p>
        </p:txBody>
      </p:sp>
    </p:spTree>
    <p:extLst>
      <p:ext uri="{BB962C8B-B14F-4D97-AF65-F5344CB8AC3E}">
        <p14:creationId xmlns:p14="http://schemas.microsoft.com/office/powerpoint/2010/main" val="319434897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35581280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473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770178" y="1707181"/>
            <a:ext cx="6868045" cy="3453684"/>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1995870" y="3082226"/>
            <a:ext cx="6858001" cy="6935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0" y="0"/>
            <a:ext cx="50780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278202" y="3968368"/>
            <a:ext cx="4347712"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278202" y="3777471"/>
            <a:ext cx="319146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225450" y="6008619"/>
            <a:ext cx="728872"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5229620" y="-10048"/>
            <a:ext cx="3914825"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278202" y="841980"/>
            <a:ext cx="4347712"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396022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92" y="1256045"/>
            <a:ext cx="7950758"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75B2BC04-5614-464E-B723-14687945F270}" type="datetime4">
              <a:rPr lang="en-US" smtClean="0"/>
              <a:t>December 17, 2024</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243484" y="6395115"/>
            <a:ext cx="4033824"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8"/>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1" y="291720"/>
            <a:ext cx="7950758" cy="623840"/>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0974" y="6166966"/>
            <a:ext cx="923025" cy="721178"/>
          </a:xfrm>
          <a:prstGeom prst="rect">
            <a:avLst/>
          </a:prstGeom>
        </p:spPr>
      </p:pic>
    </p:spTree>
    <p:extLst>
      <p:ext uri="{BB962C8B-B14F-4D97-AF65-F5344CB8AC3E}">
        <p14:creationId xmlns:p14="http://schemas.microsoft.com/office/powerpoint/2010/main" val="34835709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69875" y="973083"/>
            <a:ext cx="7417190"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5320602" y="6405163"/>
            <a:ext cx="1455644" cy="286169"/>
          </a:xfrm>
        </p:spPr>
        <p:txBody>
          <a:bodyPr/>
          <a:lstStyle>
            <a:lvl1pPr>
              <a:defRPr>
                <a:solidFill>
                  <a:schemeClr val="accent2"/>
                </a:solidFill>
              </a:defRPr>
            </a:lvl1pPr>
          </a:lstStyle>
          <a:p>
            <a:fld id="{701E4A2C-B8D6-4464-B54F-13C6DAA679F7}" type="datetime4">
              <a:rPr lang="en-US" smtClean="0"/>
              <a:t>December 17, 2024</a:t>
            </a:fld>
            <a:endParaRPr lang="en-US" dirty="0"/>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1522326" y="6405163"/>
            <a:ext cx="3694694"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6851531" y="6405163"/>
            <a:ext cx="666390" cy="286169"/>
          </a:xfrm>
        </p:spPr>
        <p:txBody>
          <a:bodyPr/>
          <a:lstStyle>
            <a:lvl1pPr>
              <a:defRPr>
                <a:solidFill>
                  <a:schemeClr val="accent2"/>
                </a:solidFill>
              </a:defRPr>
            </a:lvl1pPr>
          </a:lstStyle>
          <a:p>
            <a:r>
              <a:rPr lang="en-US" dirty="0"/>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3" y="3786097"/>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7663" y="6261834"/>
            <a:ext cx="641953" cy="694732"/>
          </a:xfrm>
          <a:prstGeom prst="rect">
            <a:avLst/>
          </a:prstGeom>
        </p:spPr>
      </p:pic>
    </p:spTree>
    <p:extLst>
      <p:ext uri="{BB962C8B-B14F-4D97-AF65-F5344CB8AC3E}">
        <p14:creationId xmlns:p14="http://schemas.microsoft.com/office/powerpoint/2010/main" val="535304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8296865" y="6407784"/>
            <a:ext cx="666390" cy="286169"/>
          </a:xfrm>
        </p:spPr>
        <p:txBody>
          <a:bodyPr/>
          <a:lstStyle>
            <a:lvl1pPr>
              <a:defRPr sz="1200" b="1">
                <a:effectLst>
                  <a:outerShdw blurRad="38100" dist="38100" dir="2700000" algn="tl">
                    <a:srgbClr val="000000">
                      <a:alpha val="43137"/>
                    </a:srgbClr>
                  </a:outerShdw>
                </a:effectLst>
              </a:defRPr>
            </a:lvl1p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134930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92" y="1256045"/>
            <a:ext cx="7950758"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BC8414F5-9B1F-44E4-9689-4376FC8379B9}" type="datetime4">
              <a:rPr lang="en-US" smtClean="0"/>
              <a:t>December 17, 2024</a:t>
            </a:fld>
            <a:endParaRPr lang="en-US" dirty="0"/>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243484" y="6395115"/>
            <a:ext cx="4033824"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7848959" y="6395115"/>
            <a:ext cx="666390" cy="286169"/>
          </a:xfrm>
        </p:spPr>
        <p:txBody>
          <a:bodyPr/>
          <a:lstStyle>
            <a:lvl1pPr>
              <a:defRPr sz="1200" b="1">
                <a:solidFill>
                  <a:schemeClr val="tx1"/>
                </a:solidFill>
              </a:defRPr>
            </a:lvl1pPr>
          </a:lstStyle>
          <a:p>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8"/>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1" y="291719"/>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609" y="6166966"/>
            <a:ext cx="666390" cy="721178"/>
          </a:xfrm>
          <a:prstGeom prst="rect">
            <a:avLst/>
          </a:prstGeom>
        </p:spPr>
      </p:pic>
    </p:spTree>
    <p:extLst>
      <p:ext uri="{BB962C8B-B14F-4D97-AF65-F5344CB8AC3E}">
        <p14:creationId xmlns:p14="http://schemas.microsoft.com/office/powerpoint/2010/main" val="3519839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01768"/>
            <a:ext cx="9144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1" y="291719"/>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7609" y="6166966"/>
            <a:ext cx="66639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564592" y="1346479"/>
            <a:ext cx="3652211"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4863139" y="1346479"/>
            <a:ext cx="3652211"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9558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00C85CE3-1222-4635-96C1-1CFB2403203C}" type="datetime4">
              <a:rPr lang="en-US" smtClean="0"/>
              <a:t>December 17, 2024</a:t>
            </a:fld>
            <a:endParaRPr lang="en-US" dirty="0"/>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dirty="0"/>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24416" y="6079254"/>
            <a:ext cx="719585" cy="778747"/>
          </a:xfrm>
          <a:prstGeom prst="rect">
            <a:avLst/>
          </a:prstGeom>
        </p:spPr>
      </p:pic>
    </p:spTree>
    <p:extLst>
      <p:ext uri="{BB962C8B-B14F-4D97-AF65-F5344CB8AC3E}">
        <p14:creationId xmlns:p14="http://schemas.microsoft.com/office/powerpoint/2010/main" val="179360543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9144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9144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69875" y="309893"/>
            <a:ext cx="7417190"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873423" y="3072668"/>
            <a:ext cx="74171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96550" y="5082358"/>
            <a:ext cx="1640746"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4180114" y="5155897"/>
            <a:ext cx="4206176"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12561223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4592" y="1637117"/>
            <a:ext cx="3652211"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3139" y="1637117"/>
            <a:ext cx="3652211"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723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73" r="2491" b="-1"/>
          <a:stretch/>
        </p:blipFill>
        <p:spPr>
          <a:xfrm rot="10800000">
            <a:off x="-1" y="310394"/>
            <a:ext cx="9144000" cy="632730"/>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564591" y="274467"/>
            <a:ext cx="7950758"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49453" y="6245365"/>
            <a:ext cx="794546" cy="642779"/>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564592" y="1164566"/>
            <a:ext cx="3652211"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4863139" y="1164566"/>
            <a:ext cx="3652211"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121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F418F4-F298-4152-9C8E-5FF9ACADD8FE}" type="datetime4">
              <a:rPr lang="en-US" smtClean="0"/>
              <a:t>December 17,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69352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D0EFD9EE-50EB-4FDD-81A6-5A53D936A069}" type="datetime4">
              <a:rPr lang="en-US" smtClean="0"/>
              <a:t>December 17, 2024</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24491" y="6219419"/>
            <a:ext cx="819510" cy="638582"/>
          </a:xfrm>
          <a:prstGeom prst="rect">
            <a:avLst/>
          </a:prstGeom>
        </p:spPr>
      </p:pic>
    </p:spTree>
    <p:extLst>
      <p:ext uri="{BB962C8B-B14F-4D97-AF65-F5344CB8AC3E}">
        <p14:creationId xmlns:p14="http://schemas.microsoft.com/office/powerpoint/2010/main" val="34915129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image" Target="../media/image1.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3.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image" Target="../media/image2.svg"/><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 y="6341779"/>
            <a:ext cx="7950759" cy="401730"/>
          </a:xfrm>
          <a:prstGeom prst="rect">
            <a:avLst/>
          </a:prstGeom>
        </p:spPr>
      </p:pic>
      <p:sp>
        <p:nvSpPr>
          <p:cNvPr id="2" name="Title Placeholder 1"/>
          <p:cNvSpPr>
            <a:spLocks noGrp="1"/>
          </p:cNvSpPr>
          <p:nvPr>
            <p:ph type="title"/>
          </p:nvPr>
        </p:nvSpPr>
        <p:spPr>
          <a:xfrm>
            <a:off x="564592" y="216133"/>
            <a:ext cx="7950758" cy="94843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64592" y="1337094"/>
            <a:ext cx="7950758" cy="47175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52594" y="6395115"/>
            <a:ext cx="1483940" cy="286169"/>
          </a:xfrm>
          <a:prstGeom prst="rect">
            <a:avLst/>
          </a:prstGeom>
        </p:spPr>
        <p:txBody>
          <a:bodyPr vert="horz" lIns="91440" tIns="45720" rIns="91440" bIns="45720" rtlCol="0" anchor="ctr"/>
          <a:lstStyle>
            <a:lvl1pPr algn="r">
              <a:defRPr sz="900">
                <a:solidFill>
                  <a:schemeClr val="bg1"/>
                </a:solidFill>
              </a:defRPr>
            </a:lvl1pPr>
          </a:lstStyle>
          <a:p>
            <a:fld id="{D3F87BFC-E1F7-4743-9CD0-6DABBD1D5C09}" type="datetime4">
              <a:rPr lang="en-US" smtClean="0"/>
              <a:t>December 17, 2024</a:t>
            </a:fld>
            <a:endParaRPr lang="en-US"/>
          </a:p>
        </p:txBody>
      </p:sp>
      <p:sp>
        <p:nvSpPr>
          <p:cNvPr id="5" name="Footer Placeholder 4"/>
          <p:cNvSpPr>
            <a:spLocks noGrp="1"/>
          </p:cNvSpPr>
          <p:nvPr>
            <p:ph type="ftr" sz="quarter" idx="3"/>
          </p:nvPr>
        </p:nvSpPr>
        <p:spPr>
          <a:xfrm>
            <a:off x="1499717" y="6395115"/>
            <a:ext cx="3777591" cy="286169"/>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6911819" y="6395115"/>
            <a:ext cx="666390" cy="286169"/>
          </a:xfrm>
          <a:prstGeom prst="rect">
            <a:avLst/>
          </a:prstGeom>
        </p:spPr>
        <p:txBody>
          <a:bodyPr vert="horz" lIns="91440" tIns="45720" rIns="91440" bIns="45720" rtlCol="0" anchor="ctr"/>
          <a:lstStyle>
            <a:lvl1pPr algn="r">
              <a:defRPr sz="9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25">
            <a:extLst>
              <a:ext uri="{96DAC541-7B7A-43D3-8B79-37D633B846F1}">
                <asvg:svgBlip xmlns:asvg="http://schemas.microsoft.com/office/drawing/2016/SVG/main" r:embed="rId26"/>
              </a:ext>
            </a:extLst>
          </a:blip>
          <a:srcRect l="93318" t="-86863" b="-1"/>
          <a:stretch/>
        </p:blipFill>
        <p:spPr>
          <a:xfrm rot="10800000">
            <a:off x="8615617" y="6351828"/>
            <a:ext cx="526283"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7985263" y="6287712"/>
            <a:ext cx="728858" cy="596166"/>
          </a:xfrm>
          <a:prstGeom prst="rect">
            <a:avLst/>
          </a:prstGeom>
        </p:spPr>
      </p:pic>
    </p:spTree>
    <p:extLst>
      <p:ext uri="{BB962C8B-B14F-4D97-AF65-F5344CB8AC3E}">
        <p14:creationId xmlns:p14="http://schemas.microsoft.com/office/powerpoint/2010/main" val="37591465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37" r:id="rId17"/>
    <p:sldLayoutId id="2147483738" r:id="rId18"/>
    <p:sldLayoutId id="2147483739" r:id="rId19"/>
    <p:sldLayoutId id="2147483740" r:id="rId20"/>
    <p:sldLayoutId id="2147483741" r:id="rId21"/>
    <p:sldLayoutId id="2147483742" r:id="rId22"/>
    <p:sldLayoutId id="2147483743" r:id="rId23"/>
  </p:sldLayoutIdLst>
  <p:hf sldNum="0"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770335" indent="-126206"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73944" indent="-13216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371600" indent="-129779"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 y="6341779"/>
            <a:ext cx="7950759" cy="401730"/>
          </a:xfrm>
          <a:prstGeom prst="rect">
            <a:avLst/>
          </a:prstGeom>
        </p:spPr>
      </p:pic>
      <p:sp>
        <p:nvSpPr>
          <p:cNvPr id="2" name="Title Placeholder 1"/>
          <p:cNvSpPr>
            <a:spLocks noGrp="1"/>
          </p:cNvSpPr>
          <p:nvPr>
            <p:ph type="title"/>
          </p:nvPr>
        </p:nvSpPr>
        <p:spPr>
          <a:xfrm>
            <a:off x="564592" y="216133"/>
            <a:ext cx="7950758" cy="94843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64592" y="1337096"/>
            <a:ext cx="7950758" cy="47175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52595" y="6395117"/>
            <a:ext cx="1483940" cy="286169"/>
          </a:xfrm>
          <a:prstGeom prst="rect">
            <a:avLst/>
          </a:prstGeom>
        </p:spPr>
        <p:txBody>
          <a:bodyPr vert="horz" lIns="91440" tIns="45720" rIns="91440" bIns="45720" rtlCol="0" anchor="ctr"/>
          <a:lstStyle>
            <a:lvl1pPr algn="r">
              <a:defRPr sz="675">
                <a:solidFill>
                  <a:schemeClr val="bg1"/>
                </a:solidFill>
              </a:defRPr>
            </a:lvl1pPr>
          </a:lstStyle>
          <a:p>
            <a:fld id="{CE5EF89E-8E91-4DF6-9A17-4196AC182B26}" type="datetime4">
              <a:rPr lang="en-US" smtClean="0"/>
              <a:t>December 17, 2024</a:t>
            </a:fld>
            <a:endParaRPr lang="en-US" dirty="0"/>
          </a:p>
        </p:txBody>
      </p:sp>
      <p:sp>
        <p:nvSpPr>
          <p:cNvPr id="5" name="Footer Placeholder 4"/>
          <p:cNvSpPr>
            <a:spLocks noGrp="1"/>
          </p:cNvSpPr>
          <p:nvPr>
            <p:ph type="ftr" sz="quarter" idx="3"/>
          </p:nvPr>
        </p:nvSpPr>
        <p:spPr>
          <a:xfrm>
            <a:off x="1499717" y="6395117"/>
            <a:ext cx="3777591" cy="286169"/>
          </a:xfrm>
          <a:prstGeom prst="rect">
            <a:avLst/>
          </a:prstGeom>
        </p:spPr>
        <p:txBody>
          <a:bodyPr vert="horz" lIns="91440" tIns="45720" rIns="91440" bIns="45720" rtlCol="0" anchor="ctr"/>
          <a:lstStyle>
            <a:lvl1pPr algn="l">
              <a:defRPr sz="675">
                <a:solidFill>
                  <a:schemeClr val="bg1"/>
                </a:solidFill>
              </a:defRPr>
            </a:lvl1pPr>
          </a:lstStyle>
          <a:p>
            <a:endParaRPr lang="en-US" dirty="0"/>
          </a:p>
        </p:txBody>
      </p:sp>
      <p:sp>
        <p:nvSpPr>
          <p:cNvPr id="6" name="Slide Number Placeholder 5"/>
          <p:cNvSpPr>
            <a:spLocks noGrp="1"/>
          </p:cNvSpPr>
          <p:nvPr>
            <p:ph type="sldNum" sz="quarter" idx="4"/>
          </p:nvPr>
        </p:nvSpPr>
        <p:spPr>
          <a:xfrm>
            <a:off x="6911819" y="6395117"/>
            <a:ext cx="666390" cy="286169"/>
          </a:xfrm>
          <a:prstGeom prst="rect">
            <a:avLst/>
          </a:prstGeom>
        </p:spPr>
        <p:txBody>
          <a:bodyPr vert="horz" lIns="91440" tIns="45720" rIns="91440" bIns="45720" rtlCol="0" anchor="ctr"/>
          <a:lstStyle>
            <a:lvl1pPr algn="r">
              <a:defRPr sz="675">
                <a:solidFill>
                  <a:schemeClr val="bg1"/>
                </a:solidFill>
              </a:defRPr>
            </a:lvl1pPr>
          </a:lstStyle>
          <a:p>
            <a:r>
              <a:rPr lang="en-US" dirty="0"/>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34">
            <a:extLst>
              <a:ext uri="{96DAC541-7B7A-43D3-8B79-37D633B846F1}">
                <asvg:svgBlip xmlns:asvg="http://schemas.microsoft.com/office/drawing/2016/SVG/main" r:embed="rId35"/>
              </a:ext>
            </a:extLst>
          </a:blip>
          <a:srcRect l="93318" t="-86863" b="-1"/>
          <a:stretch/>
        </p:blipFill>
        <p:spPr>
          <a:xfrm rot="10800000">
            <a:off x="8615618" y="6351830"/>
            <a:ext cx="526283"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7985263" y="6287712"/>
            <a:ext cx="728858" cy="596166"/>
          </a:xfrm>
          <a:prstGeom prst="rect">
            <a:avLst/>
          </a:prstGeom>
        </p:spPr>
      </p:pic>
    </p:spTree>
    <p:extLst>
      <p:ext uri="{BB962C8B-B14F-4D97-AF65-F5344CB8AC3E}">
        <p14:creationId xmlns:p14="http://schemas.microsoft.com/office/powerpoint/2010/main" val="113658429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Lst>
  <p:hf hdr="0" ftr="0" dt="0"/>
  <p:txStyles>
    <p:titleStyle>
      <a:lvl1pPr algn="l" defTabSz="514350" rtl="0" eaLnBrk="1" latinLnBrk="0" hangingPunct="1">
        <a:lnSpc>
          <a:spcPct val="90000"/>
        </a:lnSpc>
        <a:spcBef>
          <a:spcPct val="0"/>
        </a:spcBef>
        <a:buNone/>
        <a:defRPr sz="202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238"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2pPr>
      <a:lvl3pPr marL="577751" indent="-94655"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3pPr>
      <a:lvl4pPr marL="805458" indent="-99120"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4pPr>
      <a:lvl5pPr marL="1028700" indent="-97334" algn="l" defTabSz="514350" rtl="0" eaLnBrk="1" latinLnBrk="0" hangingPunct="1">
        <a:lnSpc>
          <a:spcPct val="90000"/>
        </a:lnSpc>
        <a:spcBef>
          <a:spcPts val="281"/>
        </a:spcBef>
        <a:buFont typeface="Arial" panose="020B0604020202020204" pitchFamily="34" charset="0"/>
        <a:buChar char="•"/>
        <a:defRPr sz="9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68D6-6D0A-40AA-1CCE-683FFEC571D3}"/>
              </a:ext>
            </a:extLst>
          </p:cNvPr>
          <p:cNvSpPr>
            <a:spLocks noGrp="1"/>
          </p:cNvSpPr>
          <p:nvPr>
            <p:ph type="ctrTitle"/>
          </p:nvPr>
        </p:nvSpPr>
        <p:spPr>
          <a:xfrm>
            <a:off x="840154" y="2444152"/>
            <a:ext cx="7585389" cy="1518248"/>
          </a:xfrm>
        </p:spPr>
        <p:txBody>
          <a:bodyPr/>
          <a:lstStyle/>
          <a:p>
            <a:r>
              <a:rPr lang="en-US" b="1" dirty="0"/>
              <a:t>Obtaining an Accurate Blood Pressure for Perinatal Patients</a:t>
            </a:r>
          </a:p>
        </p:txBody>
      </p:sp>
      <p:sp>
        <p:nvSpPr>
          <p:cNvPr id="3" name="Subtitle 2">
            <a:extLst>
              <a:ext uri="{FF2B5EF4-FFF2-40B4-BE49-F238E27FC236}">
                <a16:creationId xmlns:a16="http://schemas.microsoft.com/office/drawing/2014/main" id="{C5B1EB6F-B1AD-EDB8-62B8-2C83FC39D8BB}"/>
              </a:ext>
            </a:extLst>
          </p:cNvPr>
          <p:cNvSpPr>
            <a:spLocks noGrp="1"/>
          </p:cNvSpPr>
          <p:nvPr>
            <p:ph type="subTitle" idx="1"/>
          </p:nvPr>
        </p:nvSpPr>
        <p:spPr>
          <a:xfrm>
            <a:off x="840154" y="4267200"/>
            <a:ext cx="7585389" cy="1447800"/>
          </a:xfrm>
        </p:spPr>
        <p:txBody>
          <a:bodyPr>
            <a:normAutofit/>
          </a:bodyPr>
          <a:lstStyle/>
          <a:p>
            <a:r>
              <a:rPr lang="en-US" b="1" dirty="0"/>
              <a:t>Patricia B Walton, MSN, RNC-OB, C-EFM,CHSE</a:t>
            </a:r>
          </a:p>
          <a:p>
            <a:r>
              <a:rPr lang="en-US" b="1" dirty="0"/>
              <a:t>Margie Boyer, MS,</a:t>
            </a:r>
            <a:r>
              <a:rPr lang="en-US" b="1"/>
              <a:t>RNC-OB, C-EFM</a:t>
            </a:r>
            <a:r>
              <a:rPr lang="en-US" b="1" dirty="0"/>
              <a:t>,ONQS, FAWHONN</a:t>
            </a:r>
          </a:p>
          <a:p>
            <a:r>
              <a:rPr lang="en-US" b="1" dirty="0"/>
              <a:t>&amp; Daniela Crousillat, MD, FACC</a:t>
            </a:r>
          </a:p>
        </p:txBody>
      </p:sp>
      <p:pic>
        <p:nvPicPr>
          <p:cNvPr id="4" name="Picture 3" descr="A white circle with orange and green text&#10;&#10;Description automatically generated">
            <a:extLst>
              <a:ext uri="{FF2B5EF4-FFF2-40B4-BE49-F238E27FC236}">
                <a16:creationId xmlns:a16="http://schemas.microsoft.com/office/drawing/2014/main" id="{FEB98383-4A1C-D1F7-FC2B-87968BB76F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52400"/>
            <a:ext cx="2362200" cy="2362200"/>
          </a:xfrm>
          <a:prstGeom prst="rect">
            <a:avLst/>
          </a:prstGeom>
        </p:spPr>
      </p:pic>
    </p:spTree>
    <p:extLst>
      <p:ext uri="{BB962C8B-B14F-4D97-AF65-F5344CB8AC3E}">
        <p14:creationId xmlns:p14="http://schemas.microsoft.com/office/powerpoint/2010/main" val="186678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968D7D-EB68-65F9-51AD-77E538403F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9450" y="732642"/>
            <a:ext cx="7306899" cy="6125358"/>
          </a:xfrm>
          <a:prstGeom prst="rect">
            <a:avLst/>
          </a:prstGeom>
        </p:spPr>
      </p:pic>
      <p:sp>
        <p:nvSpPr>
          <p:cNvPr id="6" name="Arrow: Left 5">
            <a:extLst>
              <a:ext uri="{FF2B5EF4-FFF2-40B4-BE49-F238E27FC236}">
                <a16:creationId xmlns:a16="http://schemas.microsoft.com/office/drawing/2014/main" id="{8D9D406C-22F0-CA9B-305A-82D8FDAB63AE}"/>
              </a:ext>
            </a:extLst>
          </p:cNvPr>
          <p:cNvSpPr/>
          <p:nvPr/>
        </p:nvSpPr>
        <p:spPr>
          <a:xfrm>
            <a:off x="5759342" y="2108181"/>
            <a:ext cx="731520" cy="274320"/>
          </a:xfrm>
          <a:prstGeom prst="leftArrow">
            <a:avLst/>
          </a:prstGeom>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CDBA225F-6028-161C-6B58-579C43FD36B0}"/>
              </a:ext>
            </a:extLst>
          </p:cNvPr>
          <p:cNvSpPr/>
          <p:nvPr/>
        </p:nvSpPr>
        <p:spPr>
          <a:xfrm>
            <a:off x="2785845" y="2893877"/>
            <a:ext cx="914400" cy="365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133CB23E-8364-0CC1-EECA-11145ADB026F}"/>
              </a:ext>
            </a:extLst>
          </p:cNvPr>
          <p:cNvSpPr/>
          <p:nvPr/>
        </p:nvSpPr>
        <p:spPr>
          <a:xfrm>
            <a:off x="6128004" y="2423404"/>
            <a:ext cx="731520" cy="27432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71F704A-BD3D-601B-CB91-00127186523A}"/>
              </a:ext>
            </a:extLst>
          </p:cNvPr>
          <p:cNvSpPr/>
          <p:nvPr/>
        </p:nvSpPr>
        <p:spPr>
          <a:xfrm>
            <a:off x="5705713" y="3259637"/>
            <a:ext cx="579120"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D152E2-7AA1-4E56-3E3B-2CEA040FE899}"/>
              </a:ext>
            </a:extLst>
          </p:cNvPr>
          <p:cNvSpPr txBox="1"/>
          <p:nvPr/>
        </p:nvSpPr>
        <p:spPr>
          <a:xfrm>
            <a:off x="6548034" y="1759171"/>
            <a:ext cx="2274644" cy="400110"/>
          </a:xfrm>
          <a:prstGeom prst="rect">
            <a:avLst/>
          </a:prstGeom>
          <a:solidFill>
            <a:schemeClr val="accent3"/>
          </a:solidFill>
        </p:spPr>
        <p:txBody>
          <a:bodyPr wrap="square" rtlCol="0">
            <a:spAutoFit/>
          </a:bodyPr>
          <a:lstStyle/>
          <a:p>
            <a:pPr algn="ctr"/>
            <a:r>
              <a:rPr lang="en-US" sz="2000" b="1" dirty="0"/>
              <a:t>Cuff at heart level</a:t>
            </a:r>
          </a:p>
        </p:txBody>
      </p:sp>
      <p:sp>
        <p:nvSpPr>
          <p:cNvPr id="14" name="TextBox 13">
            <a:extLst>
              <a:ext uri="{FF2B5EF4-FFF2-40B4-BE49-F238E27FC236}">
                <a16:creationId xmlns:a16="http://schemas.microsoft.com/office/drawing/2014/main" id="{07D407CA-611C-0707-6A6D-0DB74B30D45C}"/>
              </a:ext>
            </a:extLst>
          </p:cNvPr>
          <p:cNvSpPr txBox="1"/>
          <p:nvPr/>
        </p:nvSpPr>
        <p:spPr>
          <a:xfrm>
            <a:off x="381000" y="2893877"/>
            <a:ext cx="2394577" cy="400110"/>
          </a:xfrm>
          <a:prstGeom prst="rect">
            <a:avLst/>
          </a:prstGeom>
          <a:solidFill>
            <a:schemeClr val="accent3"/>
          </a:solidFill>
        </p:spPr>
        <p:txBody>
          <a:bodyPr wrap="square" rtlCol="0">
            <a:spAutoFit/>
          </a:bodyPr>
          <a:lstStyle/>
          <a:p>
            <a:pPr algn="ctr"/>
            <a:r>
              <a:rPr lang="en-US" sz="2000" b="1" dirty="0"/>
              <a:t>Back is supported</a:t>
            </a:r>
          </a:p>
        </p:txBody>
      </p:sp>
      <p:sp>
        <p:nvSpPr>
          <p:cNvPr id="15" name="TextBox 14">
            <a:extLst>
              <a:ext uri="{FF2B5EF4-FFF2-40B4-BE49-F238E27FC236}">
                <a16:creationId xmlns:a16="http://schemas.microsoft.com/office/drawing/2014/main" id="{A900505F-6C70-623A-C076-C9AEDFFDA6B6}"/>
              </a:ext>
            </a:extLst>
          </p:cNvPr>
          <p:cNvSpPr txBox="1"/>
          <p:nvPr/>
        </p:nvSpPr>
        <p:spPr>
          <a:xfrm>
            <a:off x="6983722" y="2332149"/>
            <a:ext cx="1403269" cy="400110"/>
          </a:xfrm>
          <a:prstGeom prst="rect">
            <a:avLst/>
          </a:prstGeom>
          <a:solidFill>
            <a:schemeClr val="accent3"/>
          </a:solidFill>
        </p:spPr>
        <p:txBody>
          <a:bodyPr wrap="none" rtlCol="0">
            <a:spAutoFit/>
          </a:bodyPr>
          <a:lstStyle/>
          <a:p>
            <a:r>
              <a:rPr lang="en-US" sz="2000" b="1" dirty="0"/>
              <a:t>Arm is bare</a:t>
            </a:r>
          </a:p>
        </p:txBody>
      </p:sp>
      <p:sp>
        <p:nvSpPr>
          <p:cNvPr id="16" name="Arrow: Right 15">
            <a:extLst>
              <a:ext uri="{FF2B5EF4-FFF2-40B4-BE49-F238E27FC236}">
                <a16:creationId xmlns:a16="http://schemas.microsoft.com/office/drawing/2014/main" id="{6D0C64A0-BD5E-AF37-4067-B2D09B726F37}"/>
              </a:ext>
            </a:extLst>
          </p:cNvPr>
          <p:cNvSpPr/>
          <p:nvPr/>
        </p:nvSpPr>
        <p:spPr>
          <a:xfrm>
            <a:off x="4844942" y="6363238"/>
            <a:ext cx="914400" cy="3657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3C8FED1-2304-A39E-7E59-280BEFAE1DD0}"/>
              </a:ext>
            </a:extLst>
          </p:cNvPr>
          <p:cNvSpPr txBox="1"/>
          <p:nvPr/>
        </p:nvSpPr>
        <p:spPr>
          <a:xfrm>
            <a:off x="100637" y="6294724"/>
            <a:ext cx="4122732" cy="400110"/>
          </a:xfrm>
          <a:prstGeom prst="rect">
            <a:avLst/>
          </a:prstGeom>
          <a:solidFill>
            <a:schemeClr val="accent3"/>
          </a:solidFill>
        </p:spPr>
        <p:txBody>
          <a:bodyPr wrap="none" rtlCol="0">
            <a:spAutoFit/>
          </a:bodyPr>
          <a:lstStyle/>
          <a:p>
            <a:r>
              <a:rPr lang="en-US" sz="2000" b="1" dirty="0"/>
              <a:t>Legs uncrossed with feet flat on floor</a:t>
            </a:r>
          </a:p>
        </p:txBody>
      </p:sp>
      <p:sp>
        <p:nvSpPr>
          <p:cNvPr id="18" name="TextBox 17">
            <a:extLst>
              <a:ext uri="{FF2B5EF4-FFF2-40B4-BE49-F238E27FC236}">
                <a16:creationId xmlns:a16="http://schemas.microsoft.com/office/drawing/2014/main" id="{C5E71CCB-F794-06A0-E9D3-9486B8AE4281}"/>
              </a:ext>
            </a:extLst>
          </p:cNvPr>
          <p:cNvSpPr txBox="1"/>
          <p:nvPr/>
        </p:nvSpPr>
        <p:spPr>
          <a:xfrm>
            <a:off x="6324600" y="3293987"/>
            <a:ext cx="2062391" cy="400110"/>
          </a:xfrm>
          <a:prstGeom prst="rect">
            <a:avLst/>
          </a:prstGeom>
          <a:solidFill>
            <a:schemeClr val="accent3"/>
          </a:solidFill>
        </p:spPr>
        <p:txBody>
          <a:bodyPr wrap="square" rtlCol="0">
            <a:spAutoFit/>
          </a:bodyPr>
          <a:lstStyle/>
          <a:p>
            <a:r>
              <a:rPr lang="en-US" sz="2000" b="1" dirty="0"/>
              <a:t>Arm is supported</a:t>
            </a:r>
          </a:p>
        </p:txBody>
      </p:sp>
      <p:sp>
        <p:nvSpPr>
          <p:cNvPr id="20" name="Title 19">
            <a:extLst>
              <a:ext uri="{FF2B5EF4-FFF2-40B4-BE49-F238E27FC236}">
                <a16:creationId xmlns:a16="http://schemas.microsoft.com/office/drawing/2014/main" id="{B24BC9D5-575F-C12B-576D-D6E1A1FA793A}"/>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Back to Basic for Accurate BP</a:t>
            </a:r>
          </a:p>
        </p:txBody>
      </p:sp>
    </p:spTree>
    <p:extLst>
      <p:ext uri="{BB962C8B-B14F-4D97-AF65-F5344CB8AC3E}">
        <p14:creationId xmlns:p14="http://schemas.microsoft.com/office/powerpoint/2010/main" val="3552156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0AD4-10F4-4923-A0C1-BAF6A9FAFBA7}"/>
              </a:ext>
            </a:extLst>
          </p:cNvPr>
          <p:cNvSpPr>
            <a:spLocks noGrp="1"/>
          </p:cNvSpPr>
          <p:nvPr>
            <p:ph idx="1"/>
          </p:nvPr>
        </p:nvSpPr>
        <p:spPr/>
        <p:txBody>
          <a:bodyPr>
            <a:normAutofit/>
          </a:bodyPr>
          <a:lstStyle/>
          <a:p>
            <a:pPr marL="0" indent="0">
              <a:buNone/>
            </a:pPr>
            <a:r>
              <a:rPr lang="en-US" sz="3200" dirty="0">
                <a:solidFill>
                  <a:schemeClr val="tx2"/>
                </a:solidFill>
              </a:rPr>
              <a:t>Do not assume an unwitnessed automatic BP is  accurate:</a:t>
            </a:r>
          </a:p>
          <a:p>
            <a:pPr marL="0" indent="0">
              <a:buNone/>
            </a:pPr>
            <a:endParaRPr lang="en-US" sz="3200" dirty="0">
              <a:solidFill>
                <a:schemeClr val="tx2"/>
              </a:solidFill>
            </a:endParaRPr>
          </a:p>
          <a:p>
            <a:pPr>
              <a:tabLst>
                <a:tab pos="344488" algn="l"/>
                <a:tab pos="1431925" algn="l"/>
                <a:tab pos="1768475" algn="l"/>
              </a:tabLst>
            </a:pPr>
            <a:r>
              <a:rPr lang="en-US" sz="3200" dirty="0">
                <a:solidFill>
                  <a:schemeClr val="tx2"/>
                </a:solidFill>
              </a:rPr>
              <a:t>If an elevated BP is noted but unwitnessed, the BP will need to be retaken and witnessed to ensure all the BP guidelines were followed.</a:t>
            </a:r>
          </a:p>
          <a:p>
            <a:pPr>
              <a:buFont typeface="Wingdings" panose="05000000000000000000" pitchFamily="2" charset="2"/>
              <a:buChar char="Ø"/>
            </a:pPr>
            <a:endParaRPr lang="en-US" sz="3600" dirty="0">
              <a:solidFill>
                <a:schemeClr val="tx2"/>
              </a:solidFill>
            </a:endParaRPr>
          </a:p>
        </p:txBody>
      </p:sp>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Best Practices Automated BP</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587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0AD4-10F4-4923-A0C1-BAF6A9FAFBA7}"/>
              </a:ext>
            </a:extLst>
          </p:cNvPr>
          <p:cNvSpPr>
            <a:spLocks noGrp="1"/>
          </p:cNvSpPr>
          <p:nvPr>
            <p:ph idx="1"/>
          </p:nvPr>
        </p:nvSpPr>
        <p:spPr/>
        <p:txBody>
          <a:bodyPr>
            <a:normAutofit fontScale="47500" lnSpcReduction="20000"/>
          </a:bodyPr>
          <a:lstStyle/>
          <a:p>
            <a:pPr marL="0" indent="0">
              <a:buNone/>
            </a:pPr>
            <a:r>
              <a:rPr lang="en-US" sz="5100" dirty="0">
                <a:solidFill>
                  <a:schemeClr val="tx2"/>
                </a:solidFill>
              </a:rPr>
              <a:t>Demonstrated ability to take a manual BP:</a:t>
            </a:r>
          </a:p>
          <a:p>
            <a:pPr marL="0" indent="0">
              <a:buNone/>
            </a:pPr>
            <a:endParaRPr lang="en-US" sz="1900" dirty="0">
              <a:solidFill>
                <a:schemeClr val="tx2"/>
              </a:solidFill>
            </a:endParaRPr>
          </a:p>
          <a:p>
            <a:r>
              <a:rPr lang="en-US" sz="5100" dirty="0">
                <a:solidFill>
                  <a:schemeClr val="tx2"/>
                </a:solidFill>
              </a:rPr>
              <a:t>Positioned stethoscope earpieces in ears and placed            diaphragm of stethoscope directly on skin over the brachial pulse site. </a:t>
            </a:r>
          </a:p>
          <a:p>
            <a:r>
              <a:rPr lang="en-US" sz="5100" dirty="0">
                <a:solidFill>
                  <a:schemeClr val="tx2"/>
                </a:solidFill>
              </a:rPr>
              <a:t>Inflated cuff to 30 mmHg above the patient’s last systolic BP.</a:t>
            </a:r>
          </a:p>
          <a:p>
            <a:r>
              <a:rPr lang="en-US" sz="5100" dirty="0">
                <a:solidFill>
                  <a:schemeClr val="tx2"/>
                </a:solidFill>
              </a:rPr>
              <a:t>Released the valve on the cuff and deflated it at a rate of 2–3 mmHg/second.</a:t>
            </a:r>
          </a:p>
          <a:p>
            <a:r>
              <a:rPr lang="en-US" sz="5100" dirty="0">
                <a:solidFill>
                  <a:schemeClr val="tx2"/>
                </a:solidFill>
              </a:rPr>
              <a:t>Noted point at which Korotkoff sounds began.(Systolic)</a:t>
            </a:r>
          </a:p>
          <a:p>
            <a:r>
              <a:rPr lang="en-US" sz="5100" dirty="0">
                <a:solidFill>
                  <a:schemeClr val="tx2"/>
                </a:solidFill>
              </a:rPr>
              <a:t>Continued slowly releasing the air until the sound 	disappeared. (Diastolic)</a:t>
            </a:r>
          </a:p>
          <a:p>
            <a:r>
              <a:rPr lang="en-US" sz="5100" dirty="0">
                <a:solidFill>
                  <a:schemeClr val="tx2"/>
                </a:solidFill>
              </a:rPr>
              <a:t>Did not leave cuff inflated for a prolonged period.</a:t>
            </a:r>
          </a:p>
          <a:p>
            <a:r>
              <a:rPr lang="en-US" sz="5100" dirty="0">
                <a:solidFill>
                  <a:schemeClr val="tx2"/>
                </a:solidFill>
              </a:rPr>
              <a:t>Removed cuff from patient’s arm.</a:t>
            </a:r>
          </a:p>
          <a:p>
            <a:r>
              <a:rPr lang="en-US" sz="5100" dirty="0">
                <a:solidFill>
                  <a:schemeClr val="tx2"/>
                </a:solidFill>
              </a:rPr>
              <a:t>Deflated cuff completely and waited at least 5 minutes 	before rechecking blood pressure if needed.</a:t>
            </a:r>
          </a:p>
          <a:p>
            <a:pPr>
              <a:buFont typeface="Wingdings" panose="05000000000000000000" pitchFamily="2" charset="2"/>
              <a:buChar char="Ø"/>
            </a:pPr>
            <a:endParaRPr lang="en-US" sz="3600" dirty="0">
              <a:solidFill>
                <a:schemeClr val="tx2"/>
              </a:solidFill>
            </a:endParaRPr>
          </a:p>
        </p:txBody>
      </p:sp>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Best Practices Manual BP</a:t>
            </a:r>
            <a:endParaRPr lang="en-US" sz="20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1A26D19E-22A1-BE3D-8716-F2FA0AAECC8C}"/>
              </a:ext>
            </a:extLst>
          </p:cNvPr>
          <p:cNvSpPr txBox="1"/>
          <p:nvPr/>
        </p:nvSpPr>
        <p:spPr>
          <a:xfrm>
            <a:off x="564591" y="6166170"/>
            <a:ext cx="7543800" cy="400110"/>
          </a:xfrm>
          <a:prstGeom prst="rect">
            <a:avLst/>
          </a:prstGeom>
          <a:noFill/>
        </p:spPr>
        <p:txBody>
          <a:bodyPr wrap="square" rtlCol="0">
            <a:spAutoFit/>
          </a:bodyPr>
          <a:lstStyle/>
          <a:p>
            <a:r>
              <a:rPr lang="en-US" sz="2000" b="1" dirty="0"/>
              <a:t>***A manual BP is the gold standard for taking an accurate BP</a:t>
            </a:r>
          </a:p>
        </p:txBody>
      </p:sp>
    </p:spTree>
    <p:extLst>
      <p:ext uri="{BB962C8B-B14F-4D97-AF65-F5344CB8AC3E}">
        <p14:creationId xmlns:p14="http://schemas.microsoft.com/office/powerpoint/2010/main" val="268820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BC10F2-D514-512F-5FF1-BF1FA436CDF8}"/>
              </a:ext>
            </a:extLst>
          </p:cNvPr>
          <p:cNvSpPr>
            <a:spLocks noGrp="1"/>
          </p:cNvSpPr>
          <p:nvPr>
            <p:ph idx="1"/>
          </p:nvPr>
        </p:nvSpPr>
        <p:spPr>
          <a:xfrm>
            <a:off x="564592" y="1256044"/>
            <a:ext cx="7950758" cy="4992355"/>
          </a:xfrm>
        </p:spPr>
        <p:txBody>
          <a:bodyPr>
            <a:normAutofit fontScale="85000" lnSpcReduction="20000"/>
          </a:bodyPr>
          <a:lstStyle/>
          <a:p>
            <a:pPr>
              <a:lnSpc>
                <a:spcPct val="115000"/>
              </a:lnSpc>
              <a:spcBef>
                <a:spcPts val="0"/>
              </a:spcBef>
              <a:spcAft>
                <a:spcPts val="800"/>
              </a:spcAft>
              <a:tabLst>
                <a:tab pos="231775" algn="l"/>
              </a:tabLst>
            </a:pPr>
            <a:r>
              <a:rPr lang="en-US" sz="2600" kern="100" dirty="0">
                <a:solidFill>
                  <a:schemeClr val="tx2"/>
                </a:solidFill>
                <a:effectLst/>
                <a:ea typeface="Aptos" panose="020B0004020202020204" pitchFamily="34" charset="0"/>
                <a:cs typeface="Times New Roman" panose="02020603050405020304" pitchFamily="18" charset="0"/>
              </a:rPr>
              <a:t>Do </a:t>
            </a:r>
            <a:r>
              <a:rPr lang="en-US" sz="2600" b="1" u="sng" kern="100" dirty="0">
                <a:solidFill>
                  <a:schemeClr val="tx2"/>
                </a:solidFill>
                <a:effectLst/>
                <a:ea typeface="Aptos" panose="020B0004020202020204" pitchFamily="34" charset="0"/>
                <a:cs typeface="Times New Roman" panose="02020603050405020304" pitchFamily="18" charset="0"/>
              </a:rPr>
              <a:t>not</a:t>
            </a:r>
            <a:r>
              <a:rPr lang="en-US" sz="2600" kern="100" dirty="0">
                <a:solidFill>
                  <a:schemeClr val="tx2"/>
                </a:solidFill>
                <a:effectLst/>
                <a:ea typeface="Aptos" panose="020B0004020202020204" pitchFamily="34" charset="0"/>
                <a:cs typeface="Times New Roman" panose="02020603050405020304" pitchFamily="18" charset="0"/>
              </a:rPr>
              <a:t> make assumptions that a patient’s hypertension is being caused by something else e.g. Race, obesity, socioeconomic status, mental health, diet, pain or anxiety. </a:t>
            </a:r>
          </a:p>
          <a:p>
            <a:pPr>
              <a:lnSpc>
                <a:spcPct val="115000"/>
              </a:lnSpc>
              <a:spcBef>
                <a:spcPts val="0"/>
              </a:spcBef>
              <a:spcAft>
                <a:spcPts val="800"/>
              </a:spcAft>
              <a:tabLst>
                <a:tab pos="231775" algn="l"/>
              </a:tabLst>
            </a:pPr>
            <a:r>
              <a:rPr lang="en-US" sz="2600" kern="100" dirty="0">
                <a:solidFill>
                  <a:schemeClr val="tx2"/>
                </a:solidFill>
                <a:effectLst/>
                <a:ea typeface="Aptos" panose="020B0004020202020204" pitchFamily="34" charset="0"/>
                <a:cs typeface="Times New Roman" panose="02020603050405020304" pitchFamily="18" charset="0"/>
              </a:rPr>
              <a:t>If using automated BP, it is extremely important the clinician is present to ensure BP taken appropriately as per competency outline.</a:t>
            </a:r>
          </a:p>
          <a:p>
            <a:pPr>
              <a:lnSpc>
                <a:spcPct val="115000"/>
              </a:lnSpc>
              <a:spcBef>
                <a:spcPts val="0"/>
              </a:spcBef>
              <a:spcAft>
                <a:spcPts val="800"/>
              </a:spcAft>
              <a:tabLst>
                <a:tab pos="231775" algn="l"/>
              </a:tabLst>
            </a:pPr>
            <a:r>
              <a:rPr lang="en-US" sz="2600" kern="100" dirty="0">
                <a:solidFill>
                  <a:schemeClr val="tx2"/>
                </a:solidFill>
                <a:effectLst/>
                <a:ea typeface="Aptos" panose="020B0004020202020204" pitchFamily="34" charset="0"/>
                <a:cs typeface="Times New Roman" panose="02020603050405020304" pitchFamily="18" charset="0"/>
              </a:rPr>
              <a:t>If the patient must remain recumbent, remember left uterine displacement with cuff at the level of the right atrium.</a:t>
            </a:r>
          </a:p>
          <a:p>
            <a:pPr>
              <a:lnSpc>
                <a:spcPct val="115000"/>
              </a:lnSpc>
              <a:spcBef>
                <a:spcPts val="0"/>
              </a:spcBef>
              <a:spcAft>
                <a:spcPts val="800"/>
              </a:spcAft>
              <a:tabLst>
                <a:tab pos="231775" algn="l"/>
              </a:tabLst>
            </a:pPr>
            <a:r>
              <a:rPr lang="en-US" sz="2600" kern="100" dirty="0">
                <a:solidFill>
                  <a:schemeClr val="tx2"/>
                </a:solidFill>
                <a:effectLst/>
                <a:ea typeface="Aptos" panose="020B0004020202020204" pitchFamily="34" charset="0"/>
                <a:cs typeface="Times New Roman" panose="02020603050405020304" pitchFamily="18" charset="0"/>
              </a:rPr>
              <a:t>The provider should be notified immediately when any confirmed  Systolic BP is ≥ 160 or Diastolic is ≥110.  Order sets and hospital policy may require lower BPs to be reported - </a:t>
            </a:r>
            <a:r>
              <a:rPr lang="en-US" sz="2600" b="1" u="sng" kern="100" dirty="0">
                <a:solidFill>
                  <a:schemeClr val="tx2"/>
                </a:solidFill>
                <a:effectLst/>
                <a:ea typeface="Aptos" panose="020B0004020202020204" pitchFamily="34" charset="0"/>
                <a:cs typeface="Times New Roman" panose="02020603050405020304" pitchFamily="18" charset="0"/>
              </a:rPr>
              <a:t>know and follow your hospital policy.</a:t>
            </a:r>
          </a:p>
          <a:p>
            <a:pPr>
              <a:lnSpc>
                <a:spcPct val="115000"/>
              </a:lnSpc>
              <a:spcBef>
                <a:spcPts val="0"/>
              </a:spcBef>
              <a:spcAft>
                <a:spcPts val="800"/>
              </a:spcAft>
              <a:tabLst>
                <a:tab pos="231775" algn="l"/>
              </a:tabLst>
            </a:pPr>
            <a:r>
              <a:rPr lang="en-US" sz="2600" kern="100" dirty="0">
                <a:solidFill>
                  <a:schemeClr val="tx2"/>
                </a:solidFill>
                <a:effectLst/>
                <a:ea typeface="Aptos" panose="020B0004020202020204" pitchFamily="34" charset="0"/>
                <a:cs typeface="Times New Roman" panose="02020603050405020304" pitchFamily="18" charset="0"/>
              </a:rPr>
              <a:t>Share BP readings with the patient and discuss plan of care.</a:t>
            </a:r>
          </a:p>
          <a:p>
            <a:endParaRPr lang="en-US" dirty="0"/>
          </a:p>
        </p:txBody>
      </p:sp>
      <p:sp>
        <p:nvSpPr>
          <p:cNvPr id="3" name="Title 2">
            <a:extLst>
              <a:ext uri="{FF2B5EF4-FFF2-40B4-BE49-F238E27FC236}">
                <a16:creationId xmlns:a16="http://schemas.microsoft.com/office/drawing/2014/main" id="{22BE164D-84F2-2846-8F7C-5EAEB26E436E}"/>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RN Assessment Key Points</a:t>
            </a:r>
          </a:p>
        </p:txBody>
      </p:sp>
    </p:spTree>
    <p:extLst>
      <p:ext uri="{BB962C8B-B14F-4D97-AF65-F5344CB8AC3E}">
        <p14:creationId xmlns:p14="http://schemas.microsoft.com/office/powerpoint/2010/main" val="157124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E416-D1A3-1C18-4736-BB05B4CEEF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1F0CF4-E1C5-1EEF-BA90-94A251718ACA}"/>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AWHONN Clinician Resource Example:</a:t>
            </a:r>
          </a:p>
        </p:txBody>
      </p:sp>
      <p:pic>
        <p:nvPicPr>
          <p:cNvPr id="7" name="Content Placeholder 6">
            <a:extLst>
              <a:ext uri="{FF2B5EF4-FFF2-40B4-BE49-F238E27FC236}">
                <a16:creationId xmlns:a16="http://schemas.microsoft.com/office/drawing/2014/main" id="{390B2771-A5B1-9FDF-5391-FC0236A021E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209800" y="1022433"/>
            <a:ext cx="4038600" cy="5664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6084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160AE9-ACCB-5753-47E9-A3E6B8C8617F}"/>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Monitoring &amp; Management</a:t>
            </a:r>
          </a:p>
        </p:txBody>
      </p:sp>
      <p:pic>
        <p:nvPicPr>
          <p:cNvPr id="4" name="Content Placeholder 3">
            <a:extLst>
              <a:ext uri="{FF2B5EF4-FFF2-40B4-BE49-F238E27FC236}">
                <a16:creationId xmlns:a16="http://schemas.microsoft.com/office/drawing/2014/main" id="{D4D80443-4EC0-EF52-3F19-F36ED6A5C749}"/>
              </a:ext>
            </a:extLst>
          </p:cNvPr>
          <p:cNvPicPr>
            <a:picLocks noGrp="1" noChangeAspect="1"/>
          </p:cNvPicPr>
          <p:nvPr>
            <p:ph idx="1"/>
          </p:nvPr>
        </p:nvPicPr>
        <p:blipFill>
          <a:blip r:embed="rId2"/>
          <a:stretch>
            <a:fillRect/>
          </a:stretch>
        </p:blipFill>
        <p:spPr>
          <a:xfrm>
            <a:off x="565150" y="3810000"/>
            <a:ext cx="7950200" cy="1905000"/>
          </a:xfrm>
          <a:prstGeom prst="rect">
            <a:avLst/>
          </a:prstGeom>
        </p:spPr>
      </p:pic>
      <p:sp>
        <p:nvSpPr>
          <p:cNvPr id="6" name="TextBox 5">
            <a:extLst>
              <a:ext uri="{FF2B5EF4-FFF2-40B4-BE49-F238E27FC236}">
                <a16:creationId xmlns:a16="http://schemas.microsoft.com/office/drawing/2014/main" id="{4F848625-786B-77E3-35F6-76E3905A9A4C}"/>
              </a:ext>
            </a:extLst>
          </p:cNvPr>
          <p:cNvSpPr txBox="1"/>
          <p:nvPr/>
        </p:nvSpPr>
        <p:spPr>
          <a:xfrm>
            <a:off x="564591" y="1600200"/>
            <a:ext cx="7665009" cy="2308324"/>
          </a:xfrm>
          <a:prstGeom prst="rect">
            <a:avLst/>
          </a:prstGeom>
          <a:noFill/>
        </p:spPr>
        <p:txBody>
          <a:bodyPr wrap="square">
            <a:spAutoFit/>
          </a:bodyPr>
          <a:lstStyle/>
          <a:p>
            <a:pPr defTabSz="685800"/>
            <a:r>
              <a:rPr lang="en-US" sz="2400" dirty="0">
                <a:solidFill>
                  <a:srgbClr val="009374"/>
                </a:solidFill>
                <a:latin typeface="Calibri"/>
              </a:rPr>
              <a:t>Two severe BP values 15-60 minutes apart confirm Persistent SHTN–&gt; begin treatment ASAP.</a:t>
            </a:r>
          </a:p>
          <a:p>
            <a:pPr defTabSz="685800"/>
            <a:endParaRPr lang="en-US" sz="2400" dirty="0">
              <a:solidFill>
                <a:srgbClr val="009374"/>
              </a:solidFill>
              <a:latin typeface="Calibri"/>
            </a:endParaRPr>
          </a:p>
          <a:p>
            <a:pPr defTabSz="685800"/>
            <a:r>
              <a:rPr lang="en-US" sz="2400" dirty="0">
                <a:solidFill>
                  <a:srgbClr val="009374"/>
                </a:solidFill>
                <a:latin typeface="Calibri"/>
              </a:rPr>
              <a:t>Note: frequent BP monitoring is essential for patient safety. </a:t>
            </a:r>
          </a:p>
          <a:p>
            <a:pPr defTabSz="685800"/>
            <a:r>
              <a:rPr lang="en-US" sz="2400" dirty="0">
                <a:solidFill>
                  <a:srgbClr val="009374"/>
                </a:solidFill>
                <a:latin typeface="Calibri"/>
                <a:sym typeface="Wingdings" panose="05000000000000000000" pitchFamily="2" charset="2"/>
              </a:rPr>
              <a:t>ACOG recommends every 5 min for 15 min for severe range(see below)</a:t>
            </a:r>
          </a:p>
        </p:txBody>
      </p:sp>
    </p:spTree>
    <p:extLst>
      <p:ext uri="{BB962C8B-B14F-4D97-AF65-F5344CB8AC3E}">
        <p14:creationId xmlns:p14="http://schemas.microsoft.com/office/powerpoint/2010/main" val="242336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C9B6D6-65AF-9BF4-B87C-34745BB9B702}"/>
              </a:ext>
            </a:extLst>
          </p:cNvPr>
          <p:cNvSpPr>
            <a:spLocks noGrp="1"/>
          </p:cNvSpPr>
          <p:nvPr>
            <p:ph idx="1"/>
          </p:nvPr>
        </p:nvSpPr>
        <p:spPr>
          <a:xfrm>
            <a:off x="564592" y="1256044"/>
            <a:ext cx="7950758" cy="5525755"/>
          </a:xfrm>
        </p:spPr>
        <p:txBody>
          <a:bodyPr>
            <a:normAutofit fontScale="92500" lnSpcReduction="10000"/>
          </a:bodyPr>
          <a:lstStyle/>
          <a:p>
            <a:pPr marL="0" indent="0">
              <a:buNone/>
            </a:pPr>
            <a:r>
              <a:rPr lang="en-US" sz="2200" b="0" strike="noStrike" spc="-1" dirty="0">
                <a:solidFill>
                  <a:schemeClr val="tx2"/>
                </a:solidFill>
              </a:rPr>
              <a:t>Alice Hurrell, MBBS, Louise Webster, PhD, Lucy C. Chappell, PhD, Andrew H. Shennan, MD  (February 2022). The assessment of blood pressure in pregnant women: pitfalls and novel approaches. </a:t>
            </a:r>
            <a:r>
              <a:rPr lang="en-US" sz="2200" b="0" i="1" strike="noStrike" spc="-1" dirty="0">
                <a:solidFill>
                  <a:schemeClr val="tx2"/>
                </a:solidFill>
              </a:rPr>
              <a:t>American Journal of Obstetrics &amp; Gynecology,</a:t>
            </a:r>
            <a:r>
              <a:rPr lang="en-US" sz="2200" b="0" strike="noStrike" spc="-1" dirty="0">
                <a:solidFill>
                  <a:schemeClr val="tx2"/>
                </a:solidFill>
              </a:rPr>
              <a:t> Volume 226, Issue 2, Pages S804-S818. </a:t>
            </a:r>
          </a:p>
          <a:p>
            <a:pPr marL="0" indent="0">
              <a:buNone/>
            </a:pPr>
            <a:endParaRPr lang="en-US" sz="2200" dirty="0">
              <a:solidFill>
                <a:schemeClr val="tx2"/>
              </a:solidFill>
            </a:endParaRPr>
          </a:p>
          <a:p>
            <a:pPr marL="0" indent="0">
              <a:buNone/>
            </a:pPr>
            <a:r>
              <a:rPr lang="en-US" sz="2200" dirty="0">
                <a:solidFill>
                  <a:schemeClr val="tx2"/>
                </a:solidFill>
              </a:rPr>
              <a:t>American College of OBGYN (ACOG) Safe Motherhood Initiative 2020</a:t>
            </a:r>
          </a:p>
          <a:p>
            <a:pPr marL="0" indent="0">
              <a:buNone/>
            </a:pPr>
            <a:endParaRPr lang="en-US" sz="2200" dirty="0">
              <a:solidFill>
                <a:schemeClr val="tx2"/>
              </a:solidFill>
            </a:endParaRPr>
          </a:p>
          <a:p>
            <a:pPr marL="0" indent="0">
              <a:buNone/>
            </a:pPr>
            <a:r>
              <a:rPr lang="en-US" sz="2200" dirty="0">
                <a:solidFill>
                  <a:schemeClr val="tx2"/>
                </a:solidFill>
              </a:rPr>
              <a:t>American Heart Association: Steps For Accurate BP Readings 2018</a:t>
            </a:r>
          </a:p>
          <a:p>
            <a:pPr marL="0" indent="0">
              <a:buNone/>
            </a:pPr>
            <a:endParaRPr lang="en-US" sz="2200" dirty="0">
              <a:solidFill>
                <a:schemeClr val="tx2"/>
              </a:solidFill>
            </a:endParaRPr>
          </a:p>
          <a:p>
            <a:pPr marL="0" indent="0">
              <a:buNone/>
            </a:pPr>
            <a:r>
              <a:rPr lang="en-US" sz="2200" dirty="0">
                <a:solidFill>
                  <a:schemeClr val="tx2"/>
                </a:solidFill>
              </a:rPr>
              <a:t>CMQCC HDP toolkit (2021) pp 42-49</a:t>
            </a:r>
          </a:p>
          <a:p>
            <a:pPr marL="0" indent="0">
              <a:buNone/>
            </a:pPr>
            <a:endParaRPr lang="en-US" sz="2200" dirty="0">
              <a:solidFill>
                <a:schemeClr val="tx2"/>
              </a:solidFill>
            </a:endParaRPr>
          </a:p>
          <a:p>
            <a:pPr marL="0" indent="0">
              <a:buNone/>
            </a:pPr>
            <a:r>
              <a:rPr lang="en-US" sz="2200" dirty="0">
                <a:solidFill>
                  <a:schemeClr val="tx2"/>
                </a:solidFill>
              </a:rPr>
              <a:t>NIH, Self-Measured Blood Pressure, May 2023</a:t>
            </a:r>
          </a:p>
          <a:p>
            <a:pPr marL="0" indent="0">
              <a:buNone/>
            </a:pPr>
            <a:endParaRPr kumimoji="0" lang="en-US" sz="2200" b="0" i="0" u="none" strike="noStrike" cap="none" normalizeH="0" baseline="0" dirty="0">
              <a:ln>
                <a:noFill/>
              </a:ln>
              <a:solidFill>
                <a:schemeClr val="tx2"/>
              </a:solidFill>
              <a:effectLst/>
              <a:ea typeface="Aptos"/>
              <a:cs typeface="Times New Roman" pitchFamily="18" charset="0"/>
            </a:endParaRPr>
          </a:p>
          <a:p>
            <a:pPr marL="0" indent="0">
              <a:buNone/>
            </a:pPr>
            <a:r>
              <a:rPr kumimoji="0" lang="en-US" sz="2200" b="0" i="0" u="none" strike="noStrike" cap="none" normalizeH="0" baseline="0" dirty="0">
                <a:ln>
                  <a:noFill/>
                </a:ln>
                <a:solidFill>
                  <a:schemeClr val="tx2"/>
                </a:solidFill>
                <a:effectLst/>
                <a:ea typeface="Aptos"/>
                <a:cs typeface="Times New Roman" pitchFamily="18" charset="0"/>
              </a:rPr>
              <a:t>Potter, P., Perry, A., Stockert, P., &amp; Hall, A. (2023). Fundamentals of nursing. (11</a:t>
            </a:r>
            <a:r>
              <a:rPr kumimoji="0" lang="en-US" sz="2200" b="0" i="0" u="none" strike="noStrike" cap="none" normalizeH="0" baseline="30000" dirty="0">
                <a:ln>
                  <a:noFill/>
                </a:ln>
                <a:solidFill>
                  <a:schemeClr val="tx2"/>
                </a:solidFill>
                <a:effectLst/>
                <a:ea typeface="Aptos"/>
                <a:cs typeface="Times New Roman" pitchFamily="18" charset="0"/>
              </a:rPr>
              <a:t>th</a:t>
            </a:r>
            <a:r>
              <a:rPr kumimoji="0" lang="en-US" sz="2200" b="0" i="0" u="none" strike="noStrike" cap="none" normalizeH="0" baseline="0" dirty="0">
                <a:ln>
                  <a:noFill/>
                </a:ln>
                <a:solidFill>
                  <a:schemeClr val="tx2"/>
                </a:solidFill>
                <a:effectLst/>
                <a:ea typeface="Aptos"/>
                <a:cs typeface="Times New Roman" pitchFamily="18" charset="0"/>
              </a:rPr>
              <a:t> ed.). Elsevier-Saunders</a:t>
            </a:r>
            <a:endParaRPr lang="en-US" sz="2200" dirty="0">
              <a:solidFill>
                <a:schemeClr val="tx2"/>
              </a:solidFill>
            </a:endParaRPr>
          </a:p>
          <a:p>
            <a:pPr marL="0" indent="0">
              <a:buNone/>
            </a:pPr>
            <a:endParaRPr lang="en-US" sz="2200" dirty="0">
              <a:solidFill>
                <a:schemeClr val="tx2"/>
              </a:solidFill>
            </a:endParaRPr>
          </a:p>
          <a:p>
            <a:pPr marL="0" indent="0">
              <a:buNone/>
            </a:pPr>
            <a:r>
              <a:rPr lang="en-US" sz="2200" dirty="0">
                <a:solidFill>
                  <a:schemeClr val="tx2"/>
                </a:solidFill>
              </a:rPr>
              <a:t>Preeclampsia Foundation:  </a:t>
            </a:r>
            <a:r>
              <a:rPr lang="en-US" sz="2200" dirty="0">
                <a:solidFill>
                  <a:schemeClr val="tx2"/>
                </a:solidFill>
                <a:hlinkClick r:id="rId2">
                  <a:extLst>
                    <a:ext uri="{A12FA001-AC4F-418D-AE19-62706E023703}">
                      <ahyp:hlinkClr xmlns:ahyp="http://schemas.microsoft.com/office/drawing/2018/hyperlinkcolor" val="tx"/>
                    </a:ext>
                  </a:extLst>
                </a:hlinkClick>
              </a:rPr>
              <a:t>http://www.preeclampsiafoundation.org</a:t>
            </a:r>
            <a:r>
              <a:rPr lang="en-US" sz="2200" dirty="0">
                <a:solidFill>
                  <a:schemeClr val="tx2"/>
                </a:solidFill>
              </a:rPr>
              <a:t> </a:t>
            </a:r>
          </a:p>
          <a:p>
            <a:endParaRPr lang="en-US" dirty="0"/>
          </a:p>
        </p:txBody>
      </p:sp>
      <p:sp>
        <p:nvSpPr>
          <p:cNvPr id="3" name="Title 2">
            <a:extLst>
              <a:ext uri="{FF2B5EF4-FFF2-40B4-BE49-F238E27FC236}">
                <a16:creationId xmlns:a16="http://schemas.microsoft.com/office/drawing/2014/main" id="{9DFE6540-E99A-1A21-4FBB-8C82B9E01A13}"/>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References</a:t>
            </a:r>
          </a:p>
        </p:txBody>
      </p:sp>
    </p:spTree>
    <p:extLst>
      <p:ext uri="{BB962C8B-B14F-4D97-AF65-F5344CB8AC3E}">
        <p14:creationId xmlns:p14="http://schemas.microsoft.com/office/powerpoint/2010/main" val="90322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014EE6-1760-1341-2E72-5E7CA33585BB}"/>
              </a:ext>
            </a:extLst>
          </p:cNvPr>
          <p:cNvSpPr/>
          <p:nvPr/>
        </p:nvSpPr>
        <p:spPr>
          <a:xfrm>
            <a:off x="0" y="5715000"/>
            <a:ext cx="9144000" cy="1066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4847E8-2C5D-4D02-B216-CB1C8EFE6510}"/>
              </a:ext>
            </a:extLst>
          </p:cNvPr>
          <p:cNvSpPr>
            <a:spLocks noGrp="1"/>
          </p:cNvSpPr>
          <p:nvPr>
            <p:ph type="ctrTitle"/>
          </p:nvPr>
        </p:nvSpPr>
        <p:spPr/>
        <p:txBody>
          <a:bodyPr>
            <a:noAutofit/>
          </a:bodyPr>
          <a:lstStyle/>
          <a:p>
            <a:r>
              <a:rPr lang="en-US" sz="4800" dirty="0">
                <a:latin typeface="Georgia" panose="02040502050405020303" pitchFamily="18" charset="0"/>
              </a:rPr>
              <a:t>Standard guidelines are necessary for measurement of BP for pregnant and postpartum women</a:t>
            </a:r>
            <a:endParaRPr lang="en-US" sz="4800" dirty="0"/>
          </a:p>
        </p:txBody>
      </p:sp>
      <p:sp>
        <p:nvSpPr>
          <p:cNvPr id="4" name="Rectangle 3">
            <a:extLst>
              <a:ext uri="{FF2B5EF4-FFF2-40B4-BE49-F238E27FC236}">
                <a16:creationId xmlns:a16="http://schemas.microsoft.com/office/drawing/2014/main" id="{E9864E32-89CA-40C0-B6BF-29AE6654EB3E}"/>
              </a:ext>
            </a:extLst>
          </p:cNvPr>
          <p:cNvSpPr/>
          <p:nvPr/>
        </p:nvSpPr>
        <p:spPr>
          <a:xfrm rot="5400000">
            <a:off x="1875324" y="2493370"/>
            <a:ext cx="77638" cy="214797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pic>
        <p:nvPicPr>
          <p:cNvPr id="6" name="Picture 5" descr="A white circle with orange and green text&#10;&#10;Description automatically generated">
            <a:extLst>
              <a:ext uri="{FF2B5EF4-FFF2-40B4-BE49-F238E27FC236}">
                <a16:creationId xmlns:a16="http://schemas.microsoft.com/office/drawing/2014/main" id="{121655EA-5DA2-EA33-20AB-AC6994D9BB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657600"/>
            <a:ext cx="2743200" cy="2743200"/>
          </a:xfrm>
          <a:prstGeom prst="rect">
            <a:avLst/>
          </a:prstGeom>
        </p:spPr>
      </p:pic>
    </p:spTree>
    <p:extLst>
      <p:ext uri="{BB962C8B-B14F-4D97-AF65-F5344CB8AC3E}">
        <p14:creationId xmlns:p14="http://schemas.microsoft.com/office/powerpoint/2010/main" val="307197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0AD4-10F4-4923-A0C1-BAF6A9FAFBA7}"/>
              </a:ext>
            </a:extLst>
          </p:cNvPr>
          <p:cNvSpPr>
            <a:spLocks noGrp="1"/>
          </p:cNvSpPr>
          <p:nvPr>
            <p:ph idx="1"/>
          </p:nvPr>
        </p:nvSpPr>
        <p:spPr/>
        <p:txBody>
          <a:bodyPr>
            <a:normAutofit fontScale="92500"/>
          </a:bodyPr>
          <a:lstStyle/>
          <a:p>
            <a:pPr marL="342900" indent="-342900">
              <a:buFont typeface="Wingdings" panose="05000000000000000000" pitchFamily="2" charset="2"/>
              <a:buChar char="Ø"/>
            </a:pPr>
            <a:r>
              <a:rPr lang="en-US" sz="2400" dirty="0">
                <a:solidFill>
                  <a:schemeClr val="tx2"/>
                </a:solidFill>
              </a:rPr>
              <a:t>Accurate blood pressure(BP) measurement is essential for clinical decision making.</a:t>
            </a:r>
          </a:p>
          <a:p>
            <a:endParaRPr lang="en-US" sz="2400" dirty="0">
              <a:solidFill>
                <a:schemeClr val="tx2"/>
              </a:solidFill>
            </a:endParaRPr>
          </a:p>
          <a:p>
            <a:pPr marL="285750" indent="-285750">
              <a:buFont typeface="Wingdings" panose="05000000000000000000" pitchFamily="2" charset="2"/>
              <a:buChar char="Ø"/>
            </a:pPr>
            <a:r>
              <a:rPr lang="en-US" sz="2400" dirty="0">
                <a:solidFill>
                  <a:schemeClr val="tx2"/>
                </a:solidFill>
              </a:rPr>
              <a:t>It’s essential to have properly maintained equipment and a variety of BP cuff sizes and shapes available.</a:t>
            </a:r>
          </a:p>
          <a:p>
            <a:pPr marL="285750" indent="-285750">
              <a:buFont typeface="Wingdings" panose="05000000000000000000" pitchFamily="2" charset="2"/>
              <a:buChar char="Ø"/>
            </a:pPr>
            <a:endParaRPr lang="en-US" sz="2400" dirty="0">
              <a:solidFill>
                <a:schemeClr val="tx2"/>
              </a:solidFill>
            </a:endParaRPr>
          </a:p>
          <a:p>
            <a:pPr marL="285750" indent="-285750">
              <a:buFont typeface="Wingdings" panose="05000000000000000000" pitchFamily="2" charset="2"/>
              <a:buChar char="Ø"/>
            </a:pPr>
            <a:r>
              <a:rPr lang="en-US" sz="2400" dirty="0">
                <a:solidFill>
                  <a:schemeClr val="tx2"/>
                </a:solidFill>
              </a:rPr>
              <a:t>Both automatic and manual BP equipment must have documentation of being calibrated annually.  Check manufacturer and hospital policy as more frequent calibration may be required.</a:t>
            </a:r>
          </a:p>
          <a:p>
            <a:endParaRPr lang="en-US" sz="2400" dirty="0">
              <a:solidFill>
                <a:schemeClr val="tx2"/>
              </a:solidFill>
            </a:endParaRPr>
          </a:p>
          <a:p>
            <a:pPr marL="285750" indent="-285750">
              <a:buFont typeface="Wingdings" panose="05000000000000000000" pitchFamily="2" charset="2"/>
              <a:buChar char="Ø"/>
            </a:pPr>
            <a:r>
              <a:rPr lang="en-US" sz="2400" dirty="0">
                <a:solidFill>
                  <a:schemeClr val="tx2"/>
                </a:solidFill>
              </a:rPr>
              <a:t>Failing to accurately measure BP in a consistent manner can lead to misdiagnosis, delays in treatment, worsening disease, increased morbidity and even death.</a:t>
            </a:r>
          </a:p>
        </p:txBody>
      </p:sp>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Blood Pressure Assessment Best Practices</a:t>
            </a:r>
          </a:p>
        </p:txBody>
      </p:sp>
    </p:spTree>
    <p:extLst>
      <p:ext uri="{BB962C8B-B14F-4D97-AF65-F5344CB8AC3E}">
        <p14:creationId xmlns:p14="http://schemas.microsoft.com/office/powerpoint/2010/main" val="3624215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05CAEE-8E05-FE8E-A82B-B12CC9E39DAE}"/>
              </a:ext>
            </a:extLst>
          </p:cNvPr>
          <p:cNvSpPr>
            <a:spLocks noGrp="1"/>
          </p:cNvSpPr>
          <p:nvPr>
            <p:ph idx="1"/>
          </p:nvPr>
        </p:nvSpPr>
        <p:spPr/>
        <p:txBody>
          <a:bodyPr/>
          <a:lstStyle/>
          <a:p>
            <a:r>
              <a:rPr lang="en-US" sz="2400" dirty="0">
                <a:solidFill>
                  <a:schemeClr val="tx2"/>
                </a:solidFill>
              </a:rPr>
              <a:t>The width of the cuff should cover between 40-50% of the circumference of the arm.</a:t>
            </a:r>
          </a:p>
          <a:p>
            <a:r>
              <a:rPr lang="en-US" sz="2400" dirty="0">
                <a:solidFill>
                  <a:schemeClr val="tx2"/>
                </a:solidFill>
              </a:rPr>
              <a:t>The bladder of the cuff encircles 80% of the arm.</a:t>
            </a:r>
          </a:p>
          <a:p>
            <a:pPr marL="0" indent="0">
              <a:buNone/>
            </a:pPr>
            <a:endParaRPr lang="en-US" dirty="0">
              <a:solidFill>
                <a:schemeClr val="tx2"/>
              </a:solidFill>
            </a:endParaRPr>
          </a:p>
        </p:txBody>
      </p:sp>
      <p:sp>
        <p:nvSpPr>
          <p:cNvPr id="3" name="Title 2">
            <a:extLst>
              <a:ext uri="{FF2B5EF4-FFF2-40B4-BE49-F238E27FC236}">
                <a16:creationId xmlns:a16="http://schemas.microsoft.com/office/drawing/2014/main" id="{15ACD982-F53F-DCAB-2914-019EDAC41E46}"/>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Best Practices:  BP Cuff Sizes</a:t>
            </a:r>
          </a:p>
        </p:txBody>
      </p:sp>
      <p:pic>
        <p:nvPicPr>
          <p:cNvPr id="4" name="Picture 3">
            <a:extLst>
              <a:ext uri="{FF2B5EF4-FFF2-40B4-BE49-F238E27FC236}">
                <a16:creationId xmlns:a16="http://schemas.microsoft.com/office/drawing/2014/main" id="{699533D8-84AF-CE46-DE82-EFECE758FFB5}"/>
              </a:ext>
            </a:extLst>
          </p:cNvPr>
          <p:cNvPicPr>
            <a:picLocks noChangeAspect="1"/>
          </p:cNvPicPr>
          <p:nvPr/>
        </p:nvPicPr>
        <p:blipFill>
          <a:blip r:embed="rId2"/>
          <a:stretch>
            <a:fillRect/>
          </a:stretch>
        </p:blipFill>
        <p:spPr>
          <a:xfrm>
            <a:off x="2654751" y="2971800"/>
            <a:ext cx="3828402" cy="3154887"/>
          </a:xfrm>
          <a:prstGeom prst="rect">
            <a:avLst/>
          </a:prstGeom>
        </p:spPr>
      </p:pic>
    </p:spTree>
    <p:extLst>
      <p:ext uri="{BB962C8B-B14F-4D97-AF65-F5344CB8AC3E}">
        <p14:creationId xmlns:p14="http://schemas.microsoft.com/office/powerpoint/2010/main" val="130591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0AD4-10F4-4923-A0C1-BAF6A9FAFBA7}"/>
              </a:ext>
            </a:extLst>
          </p:cNvPr>
          <p:cNvSpPr>
            <a:spLocks noGrp="1"/>
          </p:cNvSpPr>
          <p:nvPr>
            <p:ph idx="1"/>
          </p:nvPr>
        </p:nvSpPr>
        <p:spPr/>
        <p:txBody>
          <a:bodyPr>
            <a:normAutofit/>
          </a:bodyPr>
          <a:lstStyle/>
          <a:p>
            <a:pPr marL="0" indent="0">
              <a:buNone/>
            </a:pPr>
            <a:r>
              <a:rPr lang="en-US" sz="2400" dirty="0">
                <a:solidFill>
                  <a:schemeClr val="tx2"/>
                </a:solidFill>
              </a:rPr>
              <a:t>Ensure Correct size BP cuff is used by measuring the patient’s arm circumference:</a:t>
            </a:r>
          </a:p>
          <a:p>
            <a:pPr marL="0" indent="0">
              <a:buNone/>
            </a:pPr>
            <a:r>
              <a:rPr lang="en-US" sz="2400" dirty="0">
                <a:solidFill>
                  <a:schemeClr val="tx2"/>
                </a:solidFill>
              </a:rPr>
              <a:t>•	Small Adult: less than 26 cm</a:t>
            </a:r>
          </a:p>
          <a:p>
            <a:pPr marL="0" indent="0">
              <a:buNone/>
            </a:pPr>
            <a:r>
              <a:rPr lang="en-US" sz="2400" dirty="0">
                <a:solidFill>
                  <a:schemeClr val="tx2"/>
                </a:solidFill>
              </a:rPr>
              <a:t>•	Regular Adult: Greater than 26 cm and less than or 	equal to 34 cm </a:t>
            </a:r>
          </a:p>
          <a:p>
            <a:pPr marL="0" indent="0">
              <a:buNone/>
            </a:pPr>
            <a:r>
              <a:rPr lang="en-US" sz="2400" dirty="0">
                <a:solidFill>
                  <a:schemeClr val="tx2"/>
                </a:solidFill>
              </a:rPr>
              <a:t>•	Large Adult: Greater than 34 cm and less than 44 cm</a:t>
            </a:r>
          </a:p>
          <a:p>
            <a:pPr marL="0" indent="0">
              <a:buNone/>
            </a:pPr>
            <a:r>
              <a:rPr lang="en-US" sz="2400" dirty="0">
                <a:solidFill>
                  <a:schemeClr val="tx2"/>
                </a:solidFill>
              </a:rPr>
              <a:t>•	Extra Large Adult: Greater than 44 cm &amp; less than or 	equal to 52 cm</a:t>
            </a:r>
          </a:p>
          <a:p>
            <a:pPr marL="0" indent="0">
              <a:buNone/>
            </a:pPr>
            <a:r>
              <a:rPr lang="en-US" sz="2400" dirty="0">
                <a:solidFill>
                  <a:schemeClr val="tx2"/>
                </a:solidFill>
              </a:rPr>
              <a:t>•	Thigh Cuff: Greater than 50 cm</a:t>
            </a:r>
          </a:p>
          <a:p>
            <a:pPr marL="0" indent="0">
              <a:buNone/>
            </a:pPr>
            <a:endParaRPr lang="en-US" sz="2400" dirty="0">
              <a:solidFill>
                <a:schemeClr val="tx2"/>
              </a:solidFill>
            </a:endParaRPr>
          </a:p>
          <a:p>
            <a:pPr marL="0" indent="0">
              <a:buNone/>
            </a:pPr>
            <a:r>
              <a:rPr lang="en-US" sz="2400" dirty="0">
                <a:solidFill>
                  <a:schemeClr val="tx2"/>
                </a:solidFill>
              </a:rPr>
              <a:t>*Reminder: Check with your BP cuff manufacturer for accurate cuff sizes and measurements</a:t>
            </a:r>
          </a:p>
        </p:txBody>
      </p:sp>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Best Practices BP Cuffs</a:t>
            </a:r>
          </a:p>
        </p:txBody>
      </p:sp>
    </p:spTree>
    <p:extLst>
      <p:ext uri="{BB962C8B-B14F-4D97-AF65-F5344CB8AC3E}">
        <p14:creationId xmlns:p14="http://schemas.microsoft.com/office/powerpoint/2010/main" val="194273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0AD4-10F4-4923-A0C1-BAF6A9FAFBA7}"/>
              </a:ext>
            </a:extLst>
          </p:cNvPr>
          <p:cNvSpPr>
            <a:spLocks noGrp="1"/>
          </p:cNvSpPr>
          <p:nvPr>
            <p:ph idx="1"/>
          </p:nvPr>
        </p:nvSpPr>
        <p:spPr/>
        <p:txBody>
          <a:bodyPr>
            <a:normAutofit/>
          </a:bodyPr>
          <a:lstStyle/>
          <a:p>
            <a:pPr marL="0" indent="0">
              <a:buNone/>
            </a:pPr>
            <a:r>
              <a:rPr lang="en-US" sz="2400" b="1" dirty="0">
                <a:solidFill>
                  <a:schemeClr val="tx2"/>
                </a:solidFill>
              </a:rPr>
              <a:t>Locate mid-upper arm:</a:t>
            </a:r>
          </a:p>
          <a:p>
            <a:r>
              <a:rPr lang="en-US" sz="2400" dirty="0">
                <a:solidFill>
                  <a:schemeClr val="tx2"/>
                </a:solidFill>
              </a:rPr>
              <a:t>Measure the length of the arm between the acromion process (bony protuberance on shoulder) and the olecranon process (bony protuberance at elbow). Divide the distance in half to locate the mid-upper arm. </a:t>
            </a:r>
          </a:p>
          <a:p>
            <a:pPr marL="0" indent="0">
              <a:buNone/>
            </a:pPr>
            <a:endParaRPr lang="en-US" sz="2400" dirty="0">
              <a:solidFill>
                <a:schemeClr val="tx2"/>
              </a:solidFill>
            </a:endParaRPr>
          </a:p>
          <a:p>
            <a:pPr marL="0" indent="0">
              <a:buNone/>
            </a:pPr>
            <a:r>
              <a:rPr lang="en-US" sz="2400" b="1" dirty="0">
                <a:solidFill>
                  <a:schemeClr val="tx2"/>
                </a:solidFill>
              </a:rPr>
              <a:t>Determine arm circumference:</a:t>
            </a:r>
          </a:p>
          <a:p>
            <a:r>
              <a:rPr lang="en-US" sz="2400" dirty="0">
                <a:solidFill>
                  <a:schemeClr val="tx2"/>
                </a:solidFill>
              </a:rPr>
              <a:t>Wrap a tape measure around the mid-upper arm to determine arm circumference (typically measured in centimeters) with the arm placed down relaxed against the body as you would position to take a BP.  Obtain the appropriately sized cuff for BP measurement. </a:t>
            </a:r>
          </a:p>
        </p:txBody>
      </p:sp>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Best Practice: Measurement of the arm</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679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Best Practice: Measure Mid-Upper Arm </a:t>
            </a:r>
            <a:endParaRPr lang="en-US" sz="2800" b="1" dirty="0">
              <a:effectLst>
                <a:outerShdw blurRad="38100" dist="38100" dir="2700000" algn="tl">
                  <a:srgbClr val="000000">
                    <a:alpha val="43137"/>
                  </a:srgbClr>
                </a:outerShdw>
              </a:effectLst>
            </a:endParaRPr>
          </a:p>
        </p:txBody>
      </p:sp>
      <p:pic>
        <p:nvPicPr>
          <p:cNvPr id="5" name="Content Placeholder 4" descr="A person measuring her shoulder">
            <a:extLst>
              <a:ext uri="{FF2B5EF4-FFF2-40B4-BE49-F238E27FC236}">
                <a16:creationId xmlns:a16="http://schemas.microsoft.com/office/drawing/2014/main" id="{F6227AAF-76F7-A6F0-D9BD-DE6CE195467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541538" y="2326795"/>
            <a:ext cx="4343398" cy="3652212"/>
          </a:xfrm>
        </p:spPr>
      </p:pic>
      <p:pic>
        <p:nvPicPr>
          <p:cNvPr id="13" name="Picture 12" descr="A person measuring a person's arm&#10;&#10;Description automatically generated">
            <a:extLst>
              <a:ext uri="{FF2B5EF4-FFF2-40B4-BE49-F238E27FC236}">
                <a16:creationId xmlns:a16="http://schemas.microsoft.com/office/drawing/2014/main" id="{ACF7DC71-8867-DDCD-A54E-1A28E838FB24}"/>
              </a:ext>
            </a:extLst>
          </p:cNvPr>
          <p:cNvPicPr>
            <a:picLocks noChangeAspect="1"/>
          </p:cNvPicPr>
          <p:nvPr/>
        </p:nvPicPr>
        <p:blipFill>
          <a:blip r:embed="rId4" cstate="print">
            <a:extLst>
              <a:ext uri="{28A0092B-C50C-407E-A947-70E740481C1C}">
                <a14:useLocalDpi xmlns:a14="http://schemas.microsoft.com/office/drawing/2010/main" val="0"/>
              </a:ext>
            </a:extLst>
          </a:blip>
          <a:srcRect l="681" t="14794" r="-2721" b="-2599"/>
          <a:stretch/>
        </p:blipFill>
        <p:spPr>
          <a:xfrm rot="5400000">
            <a:off x="4297680" y="2116023"/>
            <a:ext cx="4572000" cy="3291840"/>
          </a:xfrm>
          <a:prstGeom prst="rect">
            <a:avLst/>
          </a:prstGeom>
        </p:spPr>
      </p:pic>
      <p:sp>
        <p:nvSpPr>
          <p:cNvPr id="15" name="Content Placeholder 14">
            <a:extLst>
              <a:ext uri="{FF2B5EF4-FFF2-40B4-BE49-F238E27FC236}">
                <a16:creationId xmlns:a16="http://schemas.microsoft.com/office/drawing/2014/main" id="{C6FA92D3-B776-05FB-557D-106F94E821C1}"/>
              </a:ext>
            </a:extLst>
          </p:cNvPr>
          <p:cNvSpPr>
            <a:spLocks noGrp="1"/>
          </p:cNvSpPr>
          <p:nvPr>
            <p:ph sz="half" idx="1"/>
          </p:nvPr>
        </p:nvSpPr>
        <p:spPr>
          <a:xfrm>
            <a:off x="922265" y="940353"/>
            <a:ext cx="3652211" cy="5643180"/>
          </a:xfrm>
        </p:spPr>
        <p:txBody>
          <a:bodyPr/>
          <a:lstStyle/>
          <a:p>
            <a:r>
              <a:rPr lang="en-US" dirty="0"/>
              <a:t>Measure from acromion process(shoulder) to olecranon process(elbow).  Divide in half and measure arm circumference</a:t>
            </a:r>
          </a:p>
        </p:txBody>
      </p:sp>
      <p:sp>
        <p:nvSpPr>
          <p:cNvPr id="16" name="Arrow: Left 15">
            <a:extLst>
              <a:ext uri="{FF2B5EF4-FFF2-40B4-BE49-F238E27FC236}">
                <a16:creationId xmlns:a16="http://schemas.microsoft.com/office/drawing/2014/main" id="{12E4BD9E-2C2B-020E-50AD-0E3EDBB50DBD}"/>
              </a:ext>
            </a:extLst>
          </p:cNvPr>
          <p:cNvSpPr/>
          <p:nvPr/>
        </p:nvSpPr>
        <p:spPr>
          <a:xfrm>
            <a:off x="3200400" y="411480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0860AE7C-41BC-124B-F0C9-1EF22D670942}"/>
              </a:ext>
            </a:extLst>
          </p:cNvPr>
          <p:cNvSpPr/>
          <p:nvPr/>
        </p:nvSpPr>
        <p:spPr>
          <a:xfrm>
            <a:off x="6575787" y="3136392"/>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86FB8D5-29BB-2F72-C4C4-358C8D8822A4}"/>
              </a:ext>
            </a:extLst>
          </p:cNvPr>
          <p:cNvCxnSpPr>
            <a:cxnSpLocks/>
          </p:cNvCxnSpPr>
          <p:nvPr/>
        </p:nvCxnSpPr>
        <p:spPr>
          <a:xfrm flipH="1">
            <a:off x="3581400" y="2057400"/>
            <a:ext cx="381000" cy="4572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F84F64-88FB-C1A1-44F5-7C5D48C83CD6}"/>
              </a:ext>
            </a:extLst>
          </p:cNvPr>
          <p:cNvCxnSpPr>
            <a:cxnSpLocks/>
          </p:cNvCxnSpPr>
          <p:nvPr/>
        </p:nvCxnSpPr>
        <p:spPr>
          <a:xfrm flipH="1">
            <a:off x="2895600" y="5833577"/>
            <a:ext cx="609600" cy="1681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80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A50170-19EE-CF04-22FB-7F1BD2BB1C88}"/>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Importance of Taking an Accurate BP</a:t>
            </a:r>
            <a:endParaRPr lang="en-US" sz="2800" b="1" dirty="0">
              <a:effectLst>
                <a:outerShdw blurRad="38100" dist="38100" dir="2700000" algn="tl">
                  <a:srgbClr val="000000">
                    <a:alpha val="43137"/>
                  </a:srgbClr>
                </a:outerShdw>
              </a:effectLst>
            </a:endParaRPr>
          </a:p>
        </p:txBody>
      </p:sp>
      <p:graphicFrame>
        <p:nvGraphicFramePr>
          <p:cNvPr id="4" name="Table 3">
            <a:extLst>
              <a:ext uri="{FF2B5EF4-FFF2-40B4-BE49-F238E27FC236}">
                <a16:creationId xmlns:a16="http://schemas.microsoft.com/office/drawing/2014/main" id="{B443FE81-31EE-8A2D-F077-E2D82FFD617D}"/>
              </a:ext>
            </a:extLst>
          </p:cNvPr>
          <p:cNvGraphicFramePr>
            <a:graphicFrameLocks noGrp="1"/>
          </p:cNvGraphicFramePr>
          <p:nvPr>
            <p:extLst>
              <p:ext uri="{D42A27DB-BD31-4B8C-83A1-F6EECF244321}">
                <p14:modId xmlns:p14="http://schemas.microsoft.com/office/powerpoint/2010/main" val="1023632723"/>
              </p:ext>
            </p:extLst>
          </p:nvPr>
        </p:nvGraphicFramePr>
        <p:xfrm>
          <a:off x="381000" y="1219200"/>
          <a:ext cx="8534400" cy="4873286"/>
        </p:xfrm>
        <a:graphic>
          <a:graphicData uri="http://schemas.openxmlformats.org/drawingml/2006/table">
            <a:tbl>
              <a:tblPr firstRow="1" bandRow="1" bandCol="1">
                <a:tableStyleId>{F2DE63D5-997A-4646-A377-4702673A728D}</a:tableStyleId>
              </a:tblPr>
              <a:tblGrid>
                <a:gridCol w="4114800">
                  <a:extLst>
                    <a:ext uri="{9D8B030D-6E8A-4147-A177-3AD203B41FA5}">
                      <a16:colId xmlns:a16="http://schemas.microsoft.com/office/drawing/2014/main" val="1248995135"/>
                    </a:ext>
                  </a:extLst>
                </a:gridCol>
                <a:gridCol w="4419600">
                  <a:extLst>
                    <a:ext uri="{9D8B030D-6E8A-4147-A177-3AD203B41FA5}">
                      <a16:colId xmlns:a16="http://schemas.microsoft.com/office/drawing/2014/main" val="3073769755"/>
                    </a:ext>
                  </a:extLst>
                </a:gridCol>
              </a:tblGrid>
              <a:tr h="407248">
                <a:tc>
                  <a:txBody>
                    <a:bodyPr/>
                    <a:lstStyle/>
                    <a:p>
                      <a:r>
                        <a:rPr lang="en-US" sz="2000" dirty="0">
                          <a:solidFill>
                            <a:schemeClr val="tx2"/>
                          </a:solidFill>
                        </a:rPr>
                        <a:t>ERROR</a:t>
                      </a:r>
                    </a:p>
                  </a:txBody>
                  <a:tcPr marL="68580" marR="68580" marT="34290" marB="34290"/>
                </a:tc>
                <a:tc>
                  <a:txBody>
                    <a:bodyPr/>
                    <a:lstStyle/>
                    <a:p>
                      <a:r>
                        <a:rPr lang="en-US" sz="2000" dirty="0">
                          <a:solidFill>
                            <a:schemeClr val="tx2"/>
                          </a:solidFill>
                        </a:rPr>
                        <a:t>EFFECT</a:t>
                      </a:r>
                    </a:p>
                  </a:txBody>
                  <a:tcPr marL="68580" marR="68580" marT="34290" marB="34290"/>
                </a:tc>
                <a:extLst>
                  <a:ext uri="{0D108BD9-81ED-4DB2-BD59-A6C34878D82A}">
                    <a16:rowId xmlns:a16="http://schemas.microsoft.com/office/drawing/2014/main" val="153060029"/>
                  </a:ext>
                </a:extLst>
              </a:tr>
              <a:tr h="283134">
                <a:tc>
                  <a:txBody>
                    <a:bodyPr/>
                    <a:lstStyle/>
                    <a:p>
                      <a:r>
                        <a:rPr lang="en-US" sz="2000" dirty="0">
                          <a:solidFill>
                            <a:schemeClr val="tx2"/>
                          </a:solidFill>
                        </a:rPr>
                        <a:t>Bladder or cuff too wide</a:t>
                      </a:r>
                    </a:p>
                  </a:txBody>
                  <a:tcPr marL="68580" marR="68580" marT="34290" marB="34290"/>
                </a:tc>
                <a:tc>
                  <a:txBody>
                    <a:bodyPr/>
                    <a:lstStyle/>
                    <a:p>
                      <a:r>
                        <a:rPr lang="en-US" sz="2000" dirty="0">
                          <a:solidFill>
                            <a:schemeClr val="tx2"/>
                          </a:solidFill>
                        </a:rPr>
                        <a:t>False</a:t>
                      </a:r>
                      <a:r>
                        <a:rPr lang="en-US" sz="2000" baseline="0" dirty="0">
                          <a:solidFill>
                            <a:schemeClr val="tx2"/>
                          </a:solidFill>
                        </a:rPr>
                        <a:t>-low reading</a:t>
                      </a:r>
                      <a:endParaRPr lang="en-US" sz="2000" dirty="0">
                        <a:solidFill>
                          <a:schemeClr val="tx2"/>
                        </a:solidFill>
                      </a:endParaRPr>
                    </a:p>
                  </a:txBody>
                  <a:tcPr marL="68580" marR="68580" marT="34290" marB="34290"/>
                </a:tc>
                <a:extLst>
                  <a:ext uri="{0D108BD9-81ED-4DB2-BD59-A6C34878D82A}">
                    <a16:rowId xmlns:a16="http://schemas.microsoft.com/office/drawing/2014/main" val="2928029326"/>
                  </a:ext>
                </a:extLst>
              </a:tr>
              <a:tr h="496018">
                <a:tc>
                  <a:txBody>
                    <a:bodyPr/>
                    <a:lstStyle/>
                    <a:p>
                      <a:r>
                        <a:rPr lang="en-US" sz="2000" dirty="0">
                          <a:solidFill>
                            <a:schemeClr val="tx2"/>
                          </a:solidFill>
                        </a:rPr>
                        <a:t>Bladder or cuff too narrow or too short</a:t>
                      </a:r>
                    </a:p>
                  </a:txBody>
                  <a:tcPr marL="68580" marR="68580" marT="34290" marB="34290"/>
                </a:tc>
                <a:tc>
                  <a:txBody>
                    <a:bodyPr/>
                    <a:lstStyle/>
                    <a:p>
                      <a:r>
                        <a:rPr lang="en-US" sz="2000" dirty="0">
                          <a:solidFill>
                            <a:schemeClr val="tx2"/>
                          </a:solidFill>
                        </a:rPr>
                        <a:t>False-high reading</a:t>
                      </a:r>
                    </a:p>
                  </a:txBody>
                  <a:tcPr marL="68580" marR="68580" marT="34290" marB="34290"/>
                </a:tc>
                <a:extLst>
                  <a:ext uri="{0D108BD9-81ED-4DB2-BD59-A6C34878D82A}">
                    <a16:rowId xmlns:a16="http://schemas.microsoft.com/office/drawing/2014/main" val="2896092140"/>
                  </a:ext>
                </a:extLst>
              </a:tr>
              <a:tr h="496018">
                <a:tc>
                  <a:txBody>
                    <a:bodyPr/>
                    <a:lstStyle/>
                    <a:p>
                      <a:r>
                        <a:rPr lang="en-US" sz="2000" dirty="0">
                          <a:solidFill>
                            <a:schemeClr val="tx2"/>
                          </a:solidFill>
                        </a:rPr>
                        <a:t>Cuff wrapped too loosely or unevenly</a:t>
                      </a:r>
                    </a:p>
                  </a:txBody>
                  <a:tcPr marL="68580" marR="68580" marT="34290" marB="34290"/>
                </a:tc>
                <a:tc>
                  <a:txBody>
                    <a:bodyPr/>
                    <a:lstStyle/>
                    <a:p>
                      <a:r>
                        <a:rPr lang="en-US" sz="2000" dirty="0">
                          <a:solidFill>
                            <a:schemeClr val="tx2"/>
                          </a:solidFill>
                        </a:rPr>
                        <a:t>False-high</a:t>
                      </a:r>
                      <a:r>
                        <a:rPr lang="en-US" sz="2000" baseline="0" dirty="0">
                          <a:solidFill>
                            <a:schemeClr val="tx2"/>
                          </a:solidFill>
                        </a:rPr>
                        <a:t> reading</a:t>
                      </a:r>
                      <a:endParaRPr lang="en-US" sz="2000" dirty="0">
                        <a:solidFill>
                          <a:schemeClr val="tx2"/>
                        </a:solidFill>
                      </a:endParaRPr>
                    </a:p>
                  </a:txBody>
                  <a:tcPr marL="68580" marR="68580" marT="34290" marB="34290"/>
                </a:tc>
                <a:extLst>
                  <a:ext uri="{0D108BD9-81ED-4DB2-BD59-A6C34878D82A}">
                    <a16:rowId xmlns:a16="http://schemas.microsoft.com/office/drawing/2014/main" val="1073683559"/>
                  </a:ext>
                </a:extLst>
              </a:tr>
              <a:tr h="283134">
                <a:tc>
                  <a:txBody>
                    <a:bodyPr/>
                    <a:lstStyle/>
                    <a:p>
                      <a:r>
                        <a:rPr lang="en-US" sz="2000" dirty="0">
                          <a:solidFill>
                            <a:schemeClr val="tx2"/>
                          </a:solidFill>
                        </a:rPr>
                        <a:t>Deflating cuff too slowly</a:t>
                      </a:r>
                    </a:p>
                  </a:txBody>
                  <a:tcPr marL="68580" marR="68580" marT="34290" marB="34290"/>
                </a:tc>
                <a:tc>
                  <a:txBody>
                    <a:bodyPr/>
                    <a:lstStyle/>
                    <a:p>
                      <a:r>
                        <a:rPr lang="en-US" sz="2000" dirty="0">
                          <a:solidFill>
                            <a:schemeClr val="tx2"/>
                          </a:solidFill>
                        </a:rPr>
                        <a:t>False-high diastolic</a:t>
                      </a:r>
                    </a:p>
                  </a:txBody>
                  <a:tcPr marL="68580" marR="68580" marT="34290" marB="34290"/>
                </a:tc>
                <a:extLst>
                  <a:ext uri="{0D108BD9-81ED-4DB2-BD59-A6C34878D82A}">
                    <a16:rowId xmlns:a16="http://schemas.microsoft.com/office/drawing/2014/main" val="3157059467"/>
                  </a:ext>
                </a:extLst>
              </a:tr>
              <a:tr h="496018">
                <a:tc>
                  <a:txBody>
                    <a:bodyPr/>
                    <a:lstStyle/>
                    <a:p>
                      <a:r>
                        <a:rPr lang="en-US" sz="2000" dirty="0">
                          <a:solidFill>
                            <a:schemeClr val="tx2"/>
                          </a:solidFill>
                        </a:rPr>
                        <a:t>Deflating</a:t>
                      </a:r>
                      <a:r>
                        <a:rPr lang="en-US" sz="2000" baseline="0" dirty="0">
                          <a:solidFill>
                            <a:schemeClr val="tx2"/>
                          </a:solidFill>
                        </a:rPr>
                        <a:t> cuff too quickly</a:t>
                      </a:r>
                      <a:endParaRPr lang="en-US" sz="2000" dirty="0">
                        <a:solidFill>
                          <a:schemeClr val="tx2"/>
                        </a:solidFill>
                      </a:endParaRPr>
                    </a:p>
                  </a:txBody>
                  <a:tcPr marL="68580" marR="68580" marT="34290" marB="34290"/>
                </a:tc>
                <a:tc>
                  <a:txBody>
                    <a:bodyPr/>
                    <a:lstStyle/>
                    <a:p>
                      <a:r>
                        <a:rPr lang="en-US" sz="2000" dirty="0">
                          <a:solidFill>
                            <a:schemeClr val="tx2"/>
                          </a:solidFill>
                        </a:rPr>
                        <a:t>False-low</a:t>
                      </a:r>
                      <a:r>
                        <a:rPr lang="en-US" sz="2000" baseline="0" dirty="0">
                          <a:solidFill>
                            <a:schemeClr val="tx2"/>
                          </a:solidFill>
                        </a:rPr>
                        <a:t> systolic and false-high diastolic reading</a:t>
                      </a:r>
                      <a:endParaRPr lang="en-US" sz="2000" dirty="0">
                        <a:solidFill>
                          <a:schemeClr val="tx2"/>
                        </a:solidFill>
                      </a:endParaRPr>
                    </a:p>
                  </a:txBody>
                  <a:tcPr marL="68580" marR="68580" marT="34290" marB="34290"/>
                </a:tc>
                <a:extLst>
                  <a:ext uri="{0D108BD9-81ED-4DB2-BD59-A6C34878D82A}">
                    <a16:rowId xmlns:a16="http://schemas.microsoft.com/office/drawing/2014/main" val="3793720165"/>
                  </a:ext>
                </a:extLst>
              </a:tr>
              <a:tr h="283134">
                <a:tc>
                  <a:txBody>
                    <a:bodyPr/>
                    <a:lstStyle/>
                    <a:p>
                      <a:r>
                        <a:rPr lang="en-US" sz="2000" dirty="0">
                          <a:solidFill>
                            <a:schemeClr val="tx2"/>
                          </a:solidFill>
                        </a:rPr>
                        <a:t>Arm below heart level</a:t>
                      </a:r>
                    </a:p>
                  </a:txBody>
                  <a:tcPr marL="68580" marR="68580" marT="34290" marB="34290"/>
                </a:tc>
                <a:tc>
                  <a:txBody>
                    <a:bodyPr/>
                    <a:lstStyle/>
                    <a:p>
                      <a:r>
                        <a:rPr lang="en-US" sz="2000" dirty="0">
                          <a:solidFill>
                            <a:schemeClr val="tx2"/>
                          </a:solidFill>
                        </a:rPr>
                        <a:t>False-high reading</a:t>
                      </a:r>
                    </a:p>
                  </a:txBody>
                  <a:tcPr marL="68580" marR="68580" marT="34290" marB="34290"/>
                </a:tc>
                <a:extLst>
                  <a:ext uri="{0D108BD9-81ED-4DB2-BD59-A6C34878D82A}">
                    <a16:rowId xmlns:a16="http://schemas.microsoft.com/office/drawing/2014/main" val="2659324431"/>
                  </a:ext>
                </a:extLst>
              </a:tr>
              <a:tr h="283134">
                <a:tc>
                  <a:txBody>
                    <a:bodyPr/>
                    <a:lstStyle/>
                    <a:p>
                      <a:r>
                        <a:rPr lang="en-US" sz="2000" dirty="0">
                          <a:solidFill>
                            <a:schemeClr val="tx2"/>
                          </a:solidFill>
                        </a:rPr>
                        <a:t>Arm above heart level</a:t>
                      </a:r>
                    </a:p>
                  </a:txBody>
                  <a:tcPr marL="68580" marR="68580" marT="34290" marB="34290"/>
                </a:tc>
                <a:tc>
                  <a:txBody>
                    <a:bodyPr/>
                    <a:lstStyle/>
                    <a:p>
                      <a:r>
                        <a:rPr lang="en-US" sz="2000" dirty="0">
                          <a:solidFill>
                            <a:schemeClr val="tx2"/>
                          </a:solidFill>
                        </a:rPr>
                        <a:t>False-low reading</a:t>
                      </a:r>
                    </a:p>
                  </a:txBody>
                  <a:tcPr marL="68580" marR="68580" marT="34290" marB="34290"/>
                </a:tc>
                <a:extLst>
                  <a:ext uri="{0D108BD9-81ED-4DB2-BD59-A6C34878D82A}">
                    <a16:rowId xmlns:a16="http://schemas.microsoft.com/office/drawing/2014/main" val="2314718634"/>
                  </a:ext>
                </a:extLst>
              </a:tr>
              <a:tr h="283134">
                <a:tc>
                  <a:txBody>
                    <a:bodyPr/>
                    <a:lstStyle/>
                    <a:p>
                      <a:r>
                        <a:rPr lang="en-US" sz="2000" dirty="0">
                          <a:solidFill>
                            <a:schemeClr val="tx2"/>
                          </a:solidFill>
                        </a:rPr>
                        <a:t>Arm not supported</a:t>
                      </a:r>
                    </a:p>
                  </a:txBody>
                  <a:tcPr marL="68580" marR="68580" marT="34290" marB="34290"/>
                </a:tc>
                <a:tc>
                  <a:txBody>
                    <a:bodyPr/>
                    <a:lstStyle/>
                    <a:p>
                      <a:r>
                        <a:rPr lang="en-US" sz="2000" dirty="0">
                          <a:solidFill>
                            <a:schemeClr val="tx2"/>
                          </a:solidFill>
                        </a:rPr>
                        <a:t>False-high</a:t>
                      </a:r>
                      <a:r>
                        <a:rPr lang="en-US" sz="2000" baseline="0" dirty="0">
                          <a:solidFill>
                            <a:schemeClr val="tx2"/>
                          </a:solidFill>
                        </a:rPr>
                        <a:t> reading</a:t>
                      </a:r>
                      <a:endParaRPr lang="en-US" sz="2000" dirty="0">
                        <a:solidFill>
                          <a:schemeClr val="tx2"/>
                        </a:solidFill>
                      </a:endParaRPr>
                    </a:p>
                  </a:txBody>
                  <a:tcPr marL="68580" marR="68580" marT="34290" marB="34290"/>
                </a:tc>
                <a:extLst>
                  <a:ext uri="{0D108BD9-81ED-4DB2-BD59-A6C34878D82A}">
                    <a16:rowId xmlns:a16="http://schemas.microsoft.com/office/drawing/2014/main" val="1283634132"/>
                  </a:ext>
                </a:extLst>
              </a:tr>
              <a:tr h="283134">
                <a:tc>
                  <a:txBody>
                    <a:bodyPr/>
                    <a:lstStyle/>
                    <a:p>
                      <a:r>
                        <a:rPr lang="en-US" sz="2000" dirty="0">
                          <a:solidFill>
                            <a:schemeClr val="tx2"/>
                          </a:solidFill>
                        </a:rPr>
                        <a:t>Inflating too slow</a:t>
                      </a:r>
                    </a:p>
                  </a:txBody>
                  <a:tcPr marL="68580" marR="68580" marT="34290" marB="34290"/>
                </a:tc>
                <a:tc>
                  <a:txBody>
                    <a:bodyPr/>
                    <a:lstStyle/>
                    <a:p>
                      <a:r>
                        <a:rPr lang="en-US" sz="2000" dirty="0">
                          <a:solidFill>
                            <a:schemeClr val="tx2"/>
                          </a:solidFill>
                        </a:rPr>
                        <a:t>False-high diastolic reading</a:t>
                      </a:r>
                    </a:p>
                  </a:txBody>
                  <a:tcPr marL="68580" marR="68580" marT="34290" marB="34290"/>
                </a:tc>
                <a:extLst>
                  <a:ext uri="{0D108BD9-81ED-4DB2-BD59-A6C34878D82A}">
                    <a16:rowId xmlns:a16="http://schemas.microsoft.com/office/drawing/2014/main" val="1407452370"/>
                  </a:ext>
                </a:extLst>
              </a:tr>
              <a:tr h="283134">
                <a:tc>
                  <a:txBody>
                    <a:bodyPr/>
                    <a:lstStyle/>
                    <a:p>
                      <a:r>
                        <a:rPr lang="en-US" sz="2000" dirty="0">
                          <a:solidFill>
                            <a:schemeClr val="tx2"/>
                          </a:solidFill>
                        </a:rPr>
                        <a:t>Repeating assessments too quickly</a:t>
                      </a:r>
                    </a:p>
                  </a:txBody>
                  <a:tcPr marL="68580" marR="68580" marT="34290" marB="34290"/>
                </a:tc>
                <a:tc>
                  <a:txBody>
                    <a:bodyPr/>
                    <a:lstStyle/>
                    <a:p>
                      <a:r>
                        <a:rPr lang="en-US" sz="2000" dirty="0">
                          <a:solidFill>
                            <a:schemeClr val="tx2"/>
                          </a:solidFill>
                        </a:rPr>
                        <a:t>False-high systolic</a:t>
                      </a:r>
                      <a:r>
                        <a:rPr lang="en-US" sz="2000" baseline="0" dirty="0">
                          <a:solidFill>
                            <a:schemeClr val="tx2"/>
                          </a:solidFill>
                        </a:rPr>
                        <a:t> reading</a:t>
                      </a:r>
                      <a:endParaRPr lang="en-US" sz="2000" dirty="0">
                        <a:solidFill>
                          <a:schemeClr val="tx2"/>
                        </a:solidFill>
                      </a:endParaRPr>
                    </a:p>
                  </a:txBody>
                  <a:tcPr marL="68580" marR="68580" marT="34290" marB="34290"/>
                </a:tc>
                <a:extLst>
                  <a:ext uri="{0D108BD9-81ED-4DB2-BD59-A6C34878D82A}">
                    <a16:rowId xmlns:a16="http://schemas.microsoft.com/office/drawing/2014/main" val="1333743469"/>
                  </a:ext>
                </a:extLst>
              </a:tr>
            </a:tbl>
          </a:graphicData>
        </a:graphic>
      </p:graphicFrame>
    </p:spTree>
    <p:extLst>
      <p:ext uri="{BB962C8B-B14F-4D97-AF65-F5344CB8AC3E}">
        <p14:creationId xmlns:p14="http://schemas.microsoft.com/office/powerpoint/2010/main" val="61922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90AD4-10F4-4923-A0C1-BAF6A9FAFBA7}"/>
              </a:ext>
            </a:extLst>
          </p:cNvPr>
          <p:cNvSpPr>
            <a:spLocks noGrp="1"/>
          </p:cNvSpPr>
          <p:nvPr>
            <p:ph idx="1"/>
          </p:nvPr>
        </p:nvSpPr>
        <p:spPr>
          <a:xfrm>
            <a:off x="564592" y="1066800"/>
            <a:ext cx="7950758" cy="5410199"/>
          </a:xfrm>
        </p:spPr>
        <p:txBody>
          <a:bodyPr>
            <a:normAutofit fontScale="92500" lnSpcReduction="10000"/>
          </a:bodyPr>
          <a:lstStyle/>
          <a:p>
            <a:pPr marL="0" indent="0">
              <a:buNone/>
            </a:pPr>
            <a:r>
              <a:rPr lang="en-US" sz="2200" dirty="0">
                <a:solidFill>
                  <a:schemeClr val="tx2"/>
                </a:solidFill>
              </a:rPr>
              <a:t>Ensure correct patient positioning and BP guidelines are followed:</a:t>
            </a:r>
            <a:endParaRPr lang="en-US" sz="1400" dirty="0">
              <a:solidFill>
                <a:schemeClr val="tx2"/>
              </a:solidFill>
            </a:endParaRPr>
          </a:p>
          <a:p>
            <a:pPr marL="0" indent="0">
              <a:buNone/>
            </a:pPr>
            <a:r>
              <a:rPr lang="en-US" sz="2000" dirty="0">
                <a:solidFill>
                  <a:schemeClr val="tx2"/>
                </a:solidFill>
              </a:rPr>
              <a:t>•	Wait 5 minutes with patient sitting quietly before assessing BP</a:t>
            </a:r>
          </a:p>
          <a:p>
            <a:pPr marL="0" indent="0">
              <a:buNone/>
            </a:pPr>
            <a:r>
              <a:rPr lang="en-US" sz="2000" dirty="0">
                <a:solidFill>
                  <a:schemeClr val="tx2"/>
                </a:solidFill>
              </a:rPr>
              <a:t>•	Ensure patient has emptied their bladder first</a:t>
            </a:r>
          </a:p>
          <a:p>
            <a:pPr marL="0" indent="0">
              <a:buNone/>
            </a:pPr>
            <a:r>
              <a:rPr lang="en-US" sz="2000" dirty="0">
                <a:solidFill>
                  <a:schemeClr val="tx2"/>
                </a:solidFill>
              </a:rPr>
              <a:t>•	Sitting or semi-reclining position with back supported </a:t>
            </a:r>
          </a:p>
          <a:p>
            <a:pPr marL="0" indent="0">
              <a:buNone/>
            </a:pPr>
            <a:r>
              <a:rPr lang="en-US" sz="2000" dirty="0">
                <a:solidFill>
                  <a:schemeClr val="tx2"/>
                </a:solidFill>
              </a:rPr>
              <a:t>•	Legs uncrossed</a:t>
            </a:r>
          </a:p>
          <a:p>
            <a:pPr marL="0" indent="0">
              <a:buNone/>
            </a:pPr>
            <a:r>
              <a:rPr lang="en-US" sz="2000" dirty="0">
                <a:solidFill>
                  <a:schemeClr val="tx2"/>
                </a:solidFill>
              </a:rPr>
              <a:t>•	Feet flat on the floor if sitting in a chair</a:t>
            </a:r>
          </a:p>
          <a:p>
            <a:pPr marL="0" indent="0">
              <a:buNone/>
            </a:pPr>
            <a:r>
              <a:rPr lang="en-US" sz="2000" dirty="0">
                <a:solidFill>
                  <a:schemeClr val="tx2"/>
                </a:solidFill>
              </a:rPr>
              <a:t>•	Upper arm exposed without clothing</a:t>
            </a:r>
          </a:p>
          <a:p>
            <a:pPr marL="0" indent="0">
              <a:buNone/>
            </a:pPr>
            <a:r>
              <a:rPr lang="en-US" sz="2000" dirty="0">
                <a:solidFill>
                  <a:schemeClr val="tx2"/>
                </a:solidFill>
              </a:rPr>
              <a:t>•	Forearm supported</a:t>
            </a:r>
          </a:p>
          <a:p>
            <a:pPr marL="0" indent="0">
              <a:buNone/>
            </a:pPr>
            <a:r>
              <a:rPr lang="en-US" sz="2000" dirty="0">
                <a:solidFill>
                  <a:schemeClr val="tx2"/>
                </a:solidFill>
              </a:rPr>
              <a:t>•	Arm positioned at the level of the heart</a:t>
            </a:r>
          </a:p>
          <a:p>
            <a:pPr marL="0" indent="0">
              <a:buNone/>
            </a:pPr>
            <a:r>
              <a:rPr lang="en-US" sz="2000" dirty="0">
                <a:solidFill>
                  <a:schemeClr val="tx2"/>
                </a:solidFill>
              </a:rPr>
              <a:t>•	Explain no talking during the procedure</a:t>
            </a:r>
          </a:p>
          <a:p>
            <a:pPr marL="0" indent="0">
              <a:buNone/>
            </a:pPr>
            <a:r>
              <a:rPr lang="en-US" sz="2000" dirty="0">
                <a:solidFill>
                  <a:schemeClr val="tx2"/>
                </a:solidFill>
              </a:rPr>
              <a:t>•	Check for caffeine intake in the last 30 minutes</a:t>
            </a:r>
          </a:p>
          <a:p>
            <a:pPr marL="0" indent="0">
              <a:buNone/>
            </a:pPr>
            <a:r>
              <a:rPr lang="en-US" sz="2000" dirty="0">
                <a:solidFill>
                  <a:schemeClr val="tx2"/>
                </a:solidFill>
              </a:rPr>
              <a:t>•	Check if patient is a smoker in the last 30 minutes</a:t>
            </a:r>
          </a:p>
          <a:p>
            <a:pPr marL="0" indent="0">
              <a:buNone/>
            </a:pPr>
            <a:r>
              <a:rPr lang="en-US" sz="2000" dirty="0">
                <a:solidFill>
                  <a:schemeClr val="tx2"/>
                </a:solidFill>
              </a:rPr>
              <a:t>•	Check for any exercise in the last 30 minutes</a:t>
            </a:r>
          </a:p>
          <a:p>
            <a:pPr marL="0" indent="0">
              <a:buNone/>
            </a:pPr>
            <a:r>
              <a:rPr lang="en-US" sz="2000" dirty="0">
                <a:solidFill>
                  <a:schemeClr val="tx2"/>
                </a:solidFill>
              </a:rPr>
              <a:t>•	Verbalize an understanding: “If you get an elevated BP,  you do not 	just assume it is because of pain and ignore the result</a:t>
            </a:r>
            <a:r>
              <a:rPr lang="en-US" sz="1800" dirty="0">
                <a:solidFill>
                  <a:schemeClr val="tx2"/>
                </a:solidFill>
              </a:rPr>
              <a:t>.”</a:t>
            </a:r>
          </a:p>
          <a:p>
            <a:pPr marL="0" indent="0">
              <a:buNone/>
            </a:pPr>
            <a:r>
              <a:rPr lang="en-US" sz="2200" b="1" dirty="0">
                <a:solidFill>
                  <a:schemeClr val="tx2"/>
                </a:solidFill>
                <a:highlight>
                  <a:srgbClr val="FFFF00"/>
                </a:highlight>
              </a:rPr>
              <a:t>Initial Severe Range BP requires re-assessment within 15 minutes</a:t>
            </a:r>
          </a:p>
          <a:p>
            <a:pPr marL="0" indent="0">
              <a:buNone/>
            </a:pPr>
            <a:endParaRPr lang="en-US" sz="1800" dirty="0">
              <a:solidFill>
                <a:schemeClr val="tx2"/>
              </a:solidFill>
            </a:endParaRPr>
          </a:p>
        </p:txBody>
      </p:sp>
      <p:sp>
        <p:nvSpPr>
          <p:cNvPr id="4" name="Title 3">
            <a:extLst>
              <a:ext uri="{FF2B5EF4-FFF2-40B4-BE49-F238E27FC236}">
                <a16:creationId xmlns:a16="http://schemas.microsoft.com/office/drawing/2014/main" id="{48CB77F2-5721-47B7-A65F-5038C27D89CB}"/>
              </a:ext>
            </a:extLst>
          </p:cNvPr>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rPr>
              <a:t>Best Practices BP Assessment</a:t>
            </a:r>
          </a:p>
        </p:txBody>
      </p:sp>
    </p:spTree>
    <p:extLst>
      <p:ext uri="{BB962C8B-B14F-4D97-AF65-F5344CB8AC3E}">
        <p14:creationId xmlns:p14="http://schemas.microsoft.com/office/powerpoint/2010/main" val="2564390387"/>
      </p:ext>
    </p:extLst>
  </p:cSld>
  <p:clrMapOvr>
    <a:masterClrMapping/>
  </p:clrMapOvr>
</p:sld>
</file>

<file path=ppt/theme/theme1.xml><?xml version="1.0" encoding="utf-8"?>
<a:theme xmlns:a="http://schemas.openxmlformats.org/drawingml/2006/main" name="1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772</TotalTime>
  <Words>1160</Words>
  <Application>Microsoft Office PowerPoint</Application>
  <PresentationFormat>On-screen Show (4:3)</PresentationFormat>
  <Paragraphs>121</Paragraphs>
  <Slides>16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Aptos</vt:lpstr>
      <vt:lpstr>Arial</vt:lpstr>
      <vt:lpstr>Calibri</vt:lpstr>
      <vt:lpstr>Calibri Light</vt:lpstr>
      <vt:lpstr>Georgia</vt:lpstr>
      <vt:lpstr>Wingdings</vt:lpstr>
      <vt:lpstr>1_Office Theme</vt:lpstr>
      <vt:lpstr>2_Office Theme</vt:lpstr>
      <vt:lpstr>Obtaining an Accurate Blood Pressure for Perinatal Patients</vt:lpstr>
      <vt:lpstr>Standard guidelines are necessary for measurement of BP for pregnant and postpartum women</vt:lpstr>
      <vt:lpstr>Blood Pressure Assessment Best Practices</vt:lpstr>
      <vt:lpstr>Best Practices:  BP Cuff Sizes</vt:lpstr>
      <vt:lpstr>Best Practices BP Cuffs</vt:lpstr>
      <vt:lpstr>Best Practice: Measurement of the arm</vt:lpstr>
      <vt:lpstr>Best Practice: Measure Mid-Upper Arm </vt:lpstr>
      <vt:lpstr>Importance of Taking an Accurate BP</vt:lpstr>
      <vt:lpstr>Best Practices BP Assessment</vt:lpstr>
      <vt:lpstr>Back to Basic for Accurate BP</vt:lpstr>
      <vt:lpstr>Best Practices Automated BP</vt:lpstr>
      <vt:lpstr>Best Practices Manual BP</vt:lpstr>
      <vt:lpstr>RN Assessment Key Points</vt:lpstr>
      <vt:lpstr>AWHONN Clinician Resource Example:</vt:lpstr>
      <vt:lpstr>Monitoring &amp; Management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guidelines are necessary for measurement of BP for pregnant and postpartum women</dc:title>
  <dc:creator>Owner</dc:creator>
  <cp:lastModifiedBy>Margaret Mueller Boyer</cp:lastModifiedBy>
  <cp:revision>14</cp:revision>
  <dcterms:created xsi:type="dcterms:W3CDTF">2024-07-22T23:11:45Z</dcterms:created>
  <dcterms:modified xsi:type="dcterms:W3CDTF">2024-12-17T20:34:45Z</dcterms:modified>
</cp:coreProperties>
</file>