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570AA-2831-46AD-9739-66FB57DEBE6A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7B6E4-0DDE-4495-8226-0DBF3A6F0B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FEC6AF-A544-4481-A2F5-2F25CE73FEE3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0811C-7974-43B5-A0AB-0AD32D6736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C4A69-7E10-4929-8942-EC52406287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0955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1341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B0617-9E63-449B-8AD4-76EC32C720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9D598-864B-4267-8FEB-B27B11D46A33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EEBF9-5FF8-4929-A368-2594B26692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FC663-4486-4CE6-9DCA-5F14EE0A3E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08A70-C35A-450A-B198-AAAE2FC654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03CC-0374-4D47-AEA9-127C5DCEEF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F4FA5-2671-4EFC-8D7C-880AA79AEC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65E5E-D76F-4C31-95E9-357455094F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0AF8A-AECA-4846-AC0D-1F0CF229BF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243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6D17A-E5B8-4E37-AB7A-22CEFF50B3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3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943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43200" y="5943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9D598-864B-4267-8FEB-B27B11D46A3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solidFill>
            <a:srgbClr val="0057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TextBox 2"/>
          <p:cNvSpPr txBox="1">
            <a:spLocks noChangeArrowheads="1"/>
          </p:cNvSpPr>
          <p:nvPr/>
        </p:nvSpPr>
        <p:spPr bwMode="auto">
          <a:xfrm>
            <a:off x="381000" y="6477000"/>
            <a:ext cx="2895600" cy="2460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0D7144"/>
                </a:solidFill>
                <a:latin typeface="Goudy Old Style" pitchFamily="18" charset="0"/>
              </a:rPr>
              <a:t>UNIVERSITY OF SOUTH FLORIDA</a:t>
            </a:r>
          </a:p>
        </p:txBody>
      </p:sp>
      <p:pic>
        <p:nvPicPr>
          <p:cNvPr id="1032" name="Picture 1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427663" y="5892800"/>
            <a:ext cx="10953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6324600" y="5867400"/>
            <a:ext cx="2590800" cy="6159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00573C"/>
                </a:solidFill>
                <a:latin typeface="Goudy Old Style" pitchFamily="18" charset="0"/>
              </a:rPr>
              <a:t>CENTER FOR EVIDENCE</a:t>
            </a:r>
            <a:br>
              <a:rPr lang="en-US" sz="1600" dirty="0" smtClean="0">
                <a:solidFill>
                  <a:srgbClr val="00573C"/>
                </a:solidFill>
                <a:latin typeface="Goudy Old Style" pitchFamily="18" charset="0"/>
              </a:rPr>
            </a:br>
            <a:r>
              <a:rPr lang="en-US" sz="200" dirty="0" smtClean="0">
                <a:solidFill>
                  <a:srgbClr val="00573C"/>
                </a:solidFill>
                <a:latin typeface="Goudy Old Style" pitchFamily="18" charset="0"/>
              </a:rPr>
              <a:t/>
            </a:r>
            <a:br>
              <a:rPr lang="en-US" sz="200" dirty="0" smtClean="0">
                <a:solidFill>
                  <a:srgbClr val="00573C"/>
                </a:solidFill>
                <a:latin typeface="Goudy Old Style" pitchFamily="18" charset="0"/>
              </a:rPr>
            </a:br>
            <a:r>
              <a:rPr lang="en-US" sz="1600" dirty="0" smtClean="0">
                <a:solidFill>
                  <a:srgbClr val="00573C"/>
                </a:solidFill>
                <a:latin typeface="Goudy Old Style" pitchFamily="18" charset="0"/>
              </a:rPr>
              <a:t>BASED MEDICINE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705600" y="6175375"/>
            <a:ext cx="1828800" cy="0"/>
          </a:xfrm>
          <a:prstGeom prst="line">
            <a:avLst/>
          </a:prstGeom>
          <a:ln>
            <a:solidFill>
              <a:srgbClr val="C4B5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88955"/>
        </a:buClr>
        <a:buFont typeface="Wingdings" pitchFamily="11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98895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73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fioramo@health.usf.edu" TargetMode="External"/><Relationship Id="rId2" Type="http://schemas.openxmlformats.org/officeDocument/2006/relationships/hyperlink" Target="mailto:rmhaskar@health.usf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3276600"/>
          </a:xfrm>
          <a:prstGeom prst="rect">
            <a:avLst/>
          </a:prstGeom>
          <a:solidFill>
            <a:srgbClr val="988955">
              <a:alpha val="52156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838200"/>
            <a:ext cx="4495800" cy="2895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Fundamentals of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Evidence based Medicine: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Class structure</a:t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sz="3500" b="1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038600"/>
            <a:ext cx="4572000" cy="1752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2000" b="1" dirty="0" smtClean="0"/>
              <a:t>Rahul Mhaskar</a:t>
            </a:r>
            <a:endParaRPr lang="en-US" sz="1200" dirty="0" smtClean="0"/>
          </a:p>
          <a:p>
            <a:pPr algn="l" eaLnBrk="1" hangingPunct="1">
              <a:lnSpc>
                <a:spcPct val="80000"/>
              </a:lnSpc>
            </a:pPr>
            <a:r>
              <a:rPr lang="en-US" sz="1800" dirty="0" smtClean="0"/>
              <a:t>April 10, 2013</a:t>
            </a:r>
          </a:p>
          <a:p>
            <a:pPr algn="l" eaLnBrk="1" hangingPunct="1">
              <a:lnSpc>
                <a:spcPct val="80000"/>
              </a:lnSpc>
            </a:pPr>
            <a:endParaRPr lang="en-US" sz="1800" dirty="0" smtClean="0"/>
          </a:p>
        </p:txBody>
      </p:sp>
      <p:pic>
        <p:nvPicPr>
          <p:cNvPr id="13317" name="Picture 2" descr="http://usfweb3.usf.edu/absoluteig/gallery%2FWeb%5FPhotos%2Fusf%2Emlkplaza%2E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609600"/>
            <a:ext cx="43561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Location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Location and time: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Room:GL1</a:t>
            </a:r>
            <a:r>
              <a:rPr lang="en-US" dirty="0"/>
              <a:t>, </a:t>
            </a:r>
            <a:r>
              <a:rPr lang="en-US" dirty="0" smtClean="0"/>
              <a:t>Wednesday </a:t>
            </a:r>
            <a:r>
              <a:rPr lang="en-US" dirty="0"/>
              <a:t>6:00pm to </a:t>
            </a:r>
            <a:r>
              <a:rPr lang="en-US" dirty="0" smtClean="0"/>
              <a:t>8:00pm</a:t>
            </a:r>
          </a:p>
          <a:p>
            <a:pPr marL="0" indent="0">
              <a:buNone/>
            </a:pPr>
            <a:r>
              <a:rPr lang="en-US" dirty="0" smtClean="0"/>
              <a:t>Apr 10, 2013 - June 12, 2013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Teleconference to TGH…..work in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8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 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Interactive</a:t>
            </a:r>
          </a:p>
          <a:p>
            <a:r>
              <a:rPr lang="en-US" dirty="0" smtClean="0"/>
              <a:t>Discussions are encouraged</a:t>
            </a:r>
          </a:p>
          <a:p>
            <a:r>
              <a:rPr lang="en-US" dirty="0" smtClean="0"/>
              <a:t>No stupid questions…</a:t>
            </a:r>
          </a:p>
          <a:p>
            <a:r>
              <a:rPr lang="en-US" dirty="0" smtClean="0"/>
              <a:t>No homework..</a:t>
            </a:r>
          </a:p>
          <a:p>
            <a:r>
              <a:rPr lang="en-US" dirty="0" smtClean="0"/>
              <a:t>We believe in: problem based learning using hands on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6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305859"/>
              </p:ext>
            </p:extLst>
          </p:nvPr>
        </p:nvGraphicFramePr>
        <p:xfrm>
          <a:off x="381000" y="213321"/>
          <a:ext cx="6019800" cy="5577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3392"/>
                <a:gridCol w="4676408"/>
              </a:tblGrid>
              <a:tr h="2438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Week 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Introduction to Evidence based Medicine (EBM)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9197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Week 2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study design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diagnostic accuracy and screening studies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prognosis studies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treatment efficacy studies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treatment related harms studies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9197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Week 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Formulating the research question 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Population/intervention/control/outcomes/setting /study design/timeframe framework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Matching study design to research question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Hands-on in class exercise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14610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Week 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Search for evidence (how it is different than a literature search)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effectLst/>
                        </a:rPr>
                        <a:t>Sources, how </a:t>
                      </a:r>
                      <a:r>
                        <a:rPr lang="en-US" sz="1400" dirty="0">
                          <a:effectLst/>
                        </a:rPr>
                        <a:t>to search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Management of search results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Specialized search engines / databases / meeting abstracts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Snowball search / hand search / grey literature search strategies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Hands-on in class exercise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11037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Week 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Risk of bias in clinical studies 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Risk of bias assessment tools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appraisal of: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Diagnosis studies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Prognosis studies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Hands-on in class exercise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51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874062"/>
              </p:ext>
            </p:extLst>
          </p:nvPr>
        </p:nvGraphicFramePr>
        <p:xfrm>
          <a:off x="228600" y="152400"/>
          <a:ext cx="6019800" cy="5623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6436"/>
                <a:gridCol w="4523364"/>
              </a:tblGrid>
              <a:tr h="1188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Week 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Critical appraisal of: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Intervention efficacy assessment studies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Treatment related harms assessment studies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Systematic reviews and meta analysis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Hands-on in class exercise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>
                    <a:solidFill>
                      <a:schemeClr val="accent5"/>
                    </a:solidFill>
                  </a:tcPr>
                </a:tc>
              </a:tr>
              <a:tr h="1426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Week 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Principles of research synthesis and comparative effectiveness research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Principles of systematic review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Rationale of systematic review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Steps of systematic review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Hands-on in class exercise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1203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Week 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Principles of meta analysis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Rationale and types of meta analysis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Indirect comparisons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Network</a:t>
                      </a:r>
                      <a:r>
                        <a:rPr lang="en-US" sz="1600" baseline="0" dirty="0" smtClean="0">
                          <a:effectLst/>
                        </a:rPr>
                        <a:t> meta analysis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Hands-on in class exercise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1426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Week 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Guidelines: appraisal and grading of strength of evidence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Types of guidelines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Where and how to search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Critical appraisal of guidelines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Hands-on in class exercise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  <a:tr h="2590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Week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Student presentations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678" marR="376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22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House keeping issues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Attendance and </a:t>
            </a:r>
            <a:r>
              <a:rPr lang="en-US" u="sng" dirty="0" smtClean="0"/>
              <a:t>active</a:t>
            </a:r>
            <a:r>
              <a:rPr lang="en-US" dirty="0" smtClean="0"/>
              <a:t> participation is required</a:t>
            </a:r>
          </a:p>
          <a:p>
            <a:r>
              <a:rPr lang="en-US" dirty="0"/>
              <a:t>Please remember to bring a laptop to this class and all future sessions of the course.</a:t>
            </a:r>
          </a:p>
          <a:p>
            <a:r>
              <a:rPr lang="en-US" dirty="0" smtClean="0"/>
              <a:t>A </a:t>
            </a:r>
            <a:r>
              <a:rPr lang="en-US" dirty="0"/>
              <a:t>certificate of course completion will be provided for those who attend 70% of the classes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Last but not least, perhaps most important:</a:t>
            </a:r>
          </a:p>
          <a:p>
            <a:r>
              <a:rPr lang="en-US" dirty="0" smtClean="0"/>
              <a:t>Nice to have: an abstract or paper published..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9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any </a:t>
            </a:r>
            <a:r>
              <a:rPr lang="en-US" b="1" dirty="0"/>
              <a:t>questions or </a:t>
            </a:r>
            <a:r>
              <a:rPr lang="en-US" b="1" dirty="0" smtClean="0"/>
              <a:t>suggestions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Call or send an email:</a:t>
            </a:r>
          </a:p>
          <a:p>
            <a:pPr marL="0" indent="0">
              <a:buNone/>
            </a:pPr>
            <a:r>
              <a:rPr lang="en-US" dirty="0" smtClean="0"/>
              <a:t>Course instructor: Rahul Mhaskar:</a:t>
            </a:r>
          </a:p>
          <a:p>
            <a:pPr marL="0" indent="0">
              <a:buNone/>
            </a:pPr>
            <a:r>
              <a:rPr lang="en-US" dirty="0" smtClean="0"/>
              <a:t>Phone: (813) 974 9608</a:t>
            </a:r>
          </a:p>
          <a:p>
            <a:pPr marL="0" indent="0"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rmhaskar@health.usf.edu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Course coordinator: Amy Fioramonte:</a:t>
            </a:r>
          </a:p>
          <a:p>
            <a:pPr marL="0" indent="0">
              <a:buNone/>
            </a:pPr>
            <a:r>
              <a:rPr lang="en-US" dirty="0" smtClean="0"/>
              <a:t>Phone: (813) 250 2532</a:t>
            </a:r>
          </a:p>
          <a:p>
            <a:pPr marL="0" indent="0">
              <a:buNone/>
            </a:pPr>
            <a:r>
              <a:rPr lang="en-US" dirty="0"/>
              <a:t>Email: </a:t>
            </a:r>
            <a:r>
              <a:rPr lang="en-US" dirty="0" smtClean="0">
                <a:hlinkClick r:id="rId3"/>
              </a:rPr>
              <a:t>afioramo@health.usf.edu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0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CHARTLABELS" val="1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INCLUDENONRESPONDERS" val="False"/>
  <p:tag name="SAVECSVWITHSESSION" val="True"/>
  <p:tag name="DISPLAYNAME" val="True"/>
  <p:tag name="PRRESPONSE7" val="4"/>
  <p:tag name="GRIDFONTSIZE" val="12"/>
  <p:tag name="STDCHART" val="1"/>
  <p:tag name="RESPTABLESTYLE" val="-1"/>
  <p:tag name="CUSTOMCELLBACKCOLOR1" val="-657956"/>
  <p:tag name="PRRESPONSE4" val="7"/>
  <p:tag name="ADVANCEDSETTINGSVIEW" val="False"/>
  <p:tag name="DELIMITERS" val="3.1"/>
  <p:tag name="INCLUDESESSION" val="True"/>
  <p:tag name="EXPANDSHOWBAR" val="True"/>
  <p:tag name="TPVERSION" val="5"/>
  <p:tag name="TPFULLVERSION" val="5.0.0.2212"/>
  <p:tag name="PPTVERSION" val="14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390</Words>
  <Application>Microsoft Office PowerPoint</Application>
  <PresentationFormat>On-screen Show (4:3)</PresentationFormat>
  <Paragraphs>94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Fundamentals of Evidence based Medicine: Class structure </vt:lpstr>
      <vt:lpstr>Location</vt:lpstr>
      <vt:lpstr>Class structure</vt:lpstr>
      <vt:lpstr>PowerPoint Presentation</vt:lpstr>
      <vt:lpstr>PowerPoint Presentation</vt:lpstr>
      <vt:lpstr>House keeping issues</vt:lpstr>
      <vt:lpstr>For any questions or suggestions</vt:lpstr>
    </vt:vector>
  </TitlesOfParts>
  <Company>USF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appraisal of a randomized controlled trial</dc:title>
  <dc:creator>rahulmhaskar</dc:creator>
  <cp:lastModifiedBy>Mhaskar, Rahul</cp:lastModifiedBy>
  <cp:revision>100</cp:revision>
  <dcterms:created xsi:type="dcterms:W3CDTF">2012-06-19T16:40:46Z</dcterms:created>
  <dcterms:modified xsi:type="dcterms:W3CDTF">2013-04-10T20:52:45Z</dcterms:modified>
</cp:coreProperties>
</file>