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38590-96E1-9867-73F2-C680F9907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ACF0C-B691-5470-DF1A-784FDBBD4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219DA-E06C-39D7-873A-A911DC9E3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F266-8C45-20FC-599D-AB0EEDE0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B6C8C-CB51-A4E0-BF93-42C30DE5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4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B01-5D4D-5ADC-B965-8CA9D5EF8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36459-485E-53B8-293A-1AE6FD254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FF2C6-DF5F-F045-828D-4CB869EE4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EF54A-E314-B07C-7461-0ACB426E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D46E1-B176-025F-BE7D-EDF2431A8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FF4B2E-1405-4A7D-1EC6-C02E0E4CCD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BE50F-5E36-ABCC-F4C5-764D33095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7F22B-C4D6-06FF-76C9-BF77403E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7D046-2064-386D-760B-6B423A11A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1D68E-1C5E-63D1-71E7-E01A3F1A1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9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7F830-6F20-020F-1BD6-6F78A244A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E3AF6-52DC-A6CF-B1E5-9CCC5421E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98DDC-955C-93D6-CDE6-49EDD4E77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E872E-7828-1065-6C28-D051F9B6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BF109-CEDC-8D5D-35D9-05225544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8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6278-869E-69DD-3356-B3446E61B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9813E-4F0B-FCEB-82D7-CBC0607D3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17F43-1BA6-C337-FFDD-0888BCCC0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C8FE0-D194-5E1B-C4B0-C951484E0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B5214-DC8C-E2B1-8DE7-4763D5BD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7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10D4C-67FC-00BC-3396-0C68AF3B7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97EFF-676B-3B29-64F5-EA3D76FEC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665A27-E617-4862-73AD-6C1D28447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0D7D0-98FD-3520-F781-0A7441A16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CFF84-1906-13EF-957C-EB23F95FE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6324E-D300-3DF2-785E-F3E2AC9C3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0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2D26E-92AA-0A16-9792-01EF73862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84EBB-DE35-054C-E1E7-BC29692B8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97FBE-E886-0B43-3A90-035485A67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081E68-E695-6038-D6E8-96C385C66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433272-BB6B-2B5F-7830-F95504B98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1D86ED-ADED-5518-E8AA-6413E718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350151-7762-3807-9E25-5242F7E2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EBC58B-314B-2F7B-B0EE-57DEFEA28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2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493E1-58EB-642C-C864-363CE42D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FA71E-21CA-B492-F532-91E4927D7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B1E64F-0A34-FDA6-B99F-A5AFFA64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FA1474-0C47-B8ED-304E-212F53CDA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9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BE9F06-D11F-35C3-A2DE-04412C696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25BE92-96B6-03FC-F9CC-D1454CA35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62CC01-7AC3-9F70-1660-5303DE4E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1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79110-0CC1-2FAE-B112-66A238857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C27D8-F8DC-D48D-A157-2B7F46D6F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CF7BB-76C8-3CAE-9121-DEC00A098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BBEEB7-78E7-73C5-B7C7-C09B3948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5091A-050E-344F-4569-E425E92D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BACE4-45B6-82EA-89EC-F5EBD4A1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48EB3-8CF0-5E7E-9CEB-CAD584B95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7094DE-5420-5CC8-ED21-566AC465F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EDD89-9E8B-2893-956A-9B475440E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C803A-2128-FF39-40FC-9292499E0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B99ED-B23A-EFF8-C813-F474E1B2B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34B08-2B8E-7D64-ED9E-C9B3BF14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1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A4DA91-53EC-E8C0-64F7-1E0EB069F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EAD81-C23B-4CC0-830F-1202683ED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CAC8D-8D4A-65B9-87C0-1B6F4CE0B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E97EAA-D2DC-4CF9-AE40-665E218B01F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8CF7F-F7E0-5493-3F41-0463ED46E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A7FEC-EA88-65D3-5E8E-D7006F9A1F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060CEF-736C-4F42-8223-612953AD4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3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A6F2B-8B88-EC15-1CE2-7F6A5E086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9B08E93-9CFF-3711-812A-BD45D1440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9" y="455486"/>
            <a:ext cx="12124563" cy="594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389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24FFB-3D85-B1AE-C709-3069DB7E6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Indications and Monitoring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F5ED-C47D-EC51-04E7-DD769176B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PICCs are ideal for neonates needing</a:t>
            </a:r>
            <a:r>
              <a:rPr lang="en-US" dirty="0"/>
              <a:t>:</a:t>
            </a:r>
          </a:p>
          <a:p>
            <a:pPr lvl="1"/>
            <a:r>
              <a:rPr lang="en-US" i="1" dirty="0"/>
              <a:t>6 days of IV therapy</a:t>
            </a:r>
          </a:p>
          <a:p>
            <a:pPr lvl="1"/>
            <a:r>
              <a:rPr lang="en-US" dirty="0"/>
              <a:t>Hyperosmolar or pH-extreme medications</a:t>
            </a:r>
          </a:p>
          <a:p>
            <a:pPr lvl="1"/>
            <a:r>
              <a:rPr lang="en-US" dirty="0"/>
              <a:t>Difficult peripheral access</a:t>
            </a:r>
          </a:p>
          <a:p>
            <a:pPr lvl="1"/>
            <a:r>
              <a:rPr lang="en-US" dirty="0"/>
              <a:t>Long-term TPN or antibiotics</a:t>
            </a:r>
          </a:p>
          <a:p>
            <a:pPr lvl="1"/>
            <a:endParaRPr lang="en-US" dirty="0"/>
          </a:p>
          <a:p>
            <a:r>
              <a:rPr lang="en-US" dirty="0"/>
              <a:t>Monitoring via ultrasound, echo, or X-ray ensures proper placement and helps detect migration or complications</a:t>
            </a:r>
          </a:p>
        </p:txBody>
      </p:sp>
    </p:spTree>
    <p:extLst>
      <p:ext uri="{BB962C8B-B14F-4D97-AF65-F5344CB8AC3E}">
        <p14:creationId xmlns:p14="http://schemas.microsoft.com/office/powerpoint/2010/main" val="319322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3E682-FB3E-C5C2-A061-7D2AF1683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Infusate</a:t>
            </a:r>
            <a:r>
              <a:rPr lang="en-US" b="1" dirty="0"/>
              <a:t> Considerations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21B61-8658-5508-92C5-AD372D0DD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/>
              <a:t>Osmolality</a:t>
            </a:r>
            <a:r>
              <a:rPr lang="en-US" dirty="0"/>
              <a:t>: Solutions &gt;600 </a:t>
            </a:r>
            <a:r>
              <a:rPr lang="en-US" dirty="0" err="1"/>
              <a:t>mOsm</a:t>
            </a:r>
            <a:r>
              <a:rPr lang="en-US" dirty="0"/>
              <a:t>/kg (e.g., TPN, high dextrose) should use central access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pH</a:t>
            </a:r>
            <a:r>
              <a:rPr lang="en-US" dirty="0"/>
              <a:t>: Solutions &lt;5 or &gt;9 (e.g., vancomycin, phenobarbital) should also be centrally administered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Chemical irritants</a:t>
            </a:r>
            <a:r>
              <a:rPr lang="en-US" dirty="0"/>
              <a:t>: Calcium, dopamine, amphotericin B increase risk for phlebitis/thrombosis in peripheral veins</a:t>
            </a:r>
          </a:p>
          <a:p>
            <a:pPr lvl="0"/>
            <a:endParaRPr lang="en-US" dirty="0"/>
          </a:p>
          <a:p>
            <a:r>
              <a:rPr lang="en-US" dirty="0"/>
              <a:t>Peripheral administration is only acceptable for short durations and if veins are large enough to support hemodilution.</a:t>
            </a:r>
          </a:p>
        </p:txBody>
      </p:sp>
    </p:spTree>
    <p:extLst>
      <p:ext uri="{BB962C8B-B14F-4D97-AF65-F5344CB8AC3E}">
        <p14:creationId xmlns:p14="http://schemas.microsoft.com/office/powerpoint/2010/main" val="3878497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95002-CA72-C21F-7C0A-D50D9535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Cost and Operational Considerations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F45EB-BDC1-8EC3-3003-AEAF8ED76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Midlines</a:t>
            </a:r>
            <a:r>
              <a:rPr lang="en-US" dirty="0"/>
              <a:t> become cost-effective after 3–4 days of use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PICCs placed by nurses</a:t>
            </a:r>
            <a:r>
              <a:rPr lang="en-US" dirty="0"/>
              <a:t> are significantly more cost-efficient than surgical CVCs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Early PICC placement avoids repeated PIV attempts and associated hospital costs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199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5FA5-B372-B544-6178-FF92164E0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Candidate Selection for PICCs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B4123-CBCD-E95B-DFA4-94EB1325D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08176" cy="4351338"/>
          </a:xfrm>
        </p:spPr>
        <p:txBody>
          <a:bodyPr/>
          <a:lstStyle/>
          <a:p>
            <a:pPr lvl="0"/>
            <a:r>
              <a:rPr lang="en-US" b="1" dirty="0"/>
              <a:t>Ideal candidates include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Premature or low birth weight infants</a:t>
            </a:r>
          </a:p>
          <a:p>
            <a:pPr lvl="1"/>
            <a:r>
              <a:rPr lang="en-US" dirty="0"/>
              <a:t>Infants needing prolonged IV therapy</a:t>
            </a:r>
          </a:p>
          <a:p>
            <a:pPr lvl="1"/>
            <a:r>
              <a:rPr lang="en-US" dirty="0"/>
              <a:t>GI, cardiac, renal, or respiratory disorders</a:t>
            </a:r>
          </a:p>
          <a:p>
            <a:pPr lvl="1"/>
            <a:r>
              <a:rPr lang="en-US" dirty="0"/>
              <a:t>Need for irritant or hyperosmolar infusions</a:t>
            </a:r>
          </a:p>
          <a:p>
            <a:pPr lvl="1"/>
            <a:r>
              <a:rPr lang="en-US" dirty="0"/>
              <a:t>Limited peripheral access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BBC11F2-7BC7-AAF5-BD0F-496F603C3642}"/>
              </a:ext>
            </a:extLst>
          </p:cNvPr>
          <p:cNvSpPr txBox="1">
            <a:spLocks/>
          </p:cNvSpPr>
          <p:nvPr/>
        </p:nvSpPr>
        <p:spPr>
          <a:xfrm>
            <a:off x="6530789" y="1825625"/>
            <a:ext cx="49081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dirty="0"/>
              <a:t>Relative contraindications / precautions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Active infection (bacteremia/fungemia)</a:t>
            </a:r>
          </a:p>
          <a:p>
            <a:pPr lvl="1"/>
            <a:r>
              <a:rPr lang="en-US" dirty="0"/>
              <a:t>Coagulopathies</a:t>
            </a:r>
          </a:p>
          <a:p>
            <a:pPr lvl="1"/>
            <a:r>
              <a:rPr lang="en-US" dirty="0"/>
              <a:t>Fractures</a:t>
            </a:r>
          </a:p>
          <a:p>
            <a:pPr lvl="1"/>
            <a:r>
              <a:rPr lang="en-US" dirty="0"/>
              <a:t>Severe edema or reduced venous return</a:t>
            </a:r>
          </a:p>
          <a:p>
            <a:pPr lvl="1"/>
            <a:r>
              <a:rPr lang="en-US" dirty="0"/>
              <a:t>Cardiac anomalies requiring surgical input</a:t>
            </a:r>
          </a:p>
        </p:txBody>
      </p:sp>
    </p:spTree>
    <p:extLst>
      <p:ext uri="{BB962C8B-B14F-4D97-AF65-F5344CB8AC3E}">
        <p14:creationId xmlns:p14="http://schemas.microsoft.com/office/powerpoint/2010/main" val="989776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4E93-1D3C-007E-7ED0-CFBAAF69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Clinical Principles / Takeaway Points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72106-E36E-5D0B-C3E7-28CBBC101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Central access should be prioritized in infants receiving complex or long-term therapies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PIVs, although commonly used, are not optimal for many critically ill neonates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RN-led, ultrasound-guided PICC programs are best practice for high-quality, cost-effective vascular access.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02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7ABC-2F25-0D4B-C0F1-2F85A2C6F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341" y="1041400"/>
            <a:ext cx="10587317" cy="2387600"/>
          </a:xfrm>
        </p:spPr>
        <p:txBody>
          <a:bodyPr>
            <a:noAutofit/>
          </a:bodyPr>
          <a:lstStyle/>
          <a:p>
            <a:r>
              <a:rPr lang="en-US" sz="3200" b="1" dirty="0"/>
              <a:t>Summary</a:t>
            </a:r>
            <a:r>
              <a:rPr lang="en-US" sz="3200" dirty="0"/>
              <a:t> of the </a:t>
            </a:r>
            <a:r>
              <a:rPr lang="en-US" sz="3200" b="1" dirty="0"/>
              <a:t>key</a:t>
            </a:r>
            <a:r>
              <a:rPr lang="en-US" sz="3200" dirty="0"/>
              <a:t> </a:t>
            </a:r>
            <a:r>
              <a:rPr lang="en-US" sz="3200" b="1" dirty="0"/>
              <a:t>points, best practices, and evidence-based recommendations</a:t>
            </a:r>
            <a:r>
              <a:rPr lang="en-US" sz="3200" dirty="0"/>
              <a:t> from </a:t>
            </a:r>
            <a:r>
              <a:rPr lang="en-US" sz="3200" i="1" dirty="0"/>
              <a:t>National Association of Neonatal Nurses’ (NANN) Peripherally Inserted Central Catheters: Guideline for Practice, 3</a:t>
            </a:r>
            <a:r>
              <a:rPr lang="en-US" sz="3200" i="1" baseline="30000" dirty="0"/>
              <a:t>rd</a:t>
            </a:r>
            <a:r>
              <a:rPr lang="en-US" sz="3200" i="1" dirty="0"/>
              <a:t> edition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F9F52-A0E1-FFD0-0264-395966AA3F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SOOTHE Noxious Stimuli Workgroup</a:t>
            </a:r>
          </a:p>
          <a:p>
            <a:r>
              <a:rPr lang="en-US" dirty="0"/>
              <a:t>July 1, 2025</a:t>
            </a:r>
          </a:p>
        </p:txBody>
      </p:sp>
    </p:spTree>
    <p:extLst>
      <p:ext uri="{BB962C8B-B14F-4D97-AF65-F5344CB8AC3E}">
        <p14:creationId xmlns:p14="http://schemas.microsoft.com/office/powerpoint/2010/main" val="53264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51D18-B30E-D29D-6740-802F6DC9B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Rationale for Vascular Access in Neonates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E9AC4-BCCC-5FE8-CF2B-81D958F78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The increasing number of critically ill and extremely-low-birth-weight neonates requires reliable vascular access for parenteral nutrition, IV fluids, and medications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Conditions such as gastroschisis and other bowel anomalies often necessitate long-term parenteral support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Peripheral IVs (PIVs) and umbilical catheters are limited by short dwell times and higher complication risks</a:t>
            </a:r>
          </a:p>
          <a:p>
            <a:pPr lvl="1"/>
            <a:r>
              <a:rPr lang="en-US" i="1" dirty="0"/>
              <a:t>Extended-dwell PIVs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2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5458C-1964-E209-3CE4-529927C8D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 and Evidence-Based Recommendations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FFF26-6A3E-39C1-D589-002A7F3E5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8671" cy="481722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Use and Advantages of PICCs</a:t>
            </a:r>
          </a:p>
          <a:p>
            <a:pPr lvl="1"/>
            <a:r>
              <a:rPr lang="en-US" b="1" dirty="0"/>
              <a:t>PICCs</a:t>
            </a:r>
            <a:r>
              <a:rPr lang="en-US" dirty="0"/>
              <a:t> offer safe, long-term venous access with fewer complications and lower infection rates than surgically placed CVCs</a:t>
            </a:r>
          </a:p>
          <a:p>
            <a:pPr lvl="1"/>
            <a:r>
              <a:rPr lang="en-US" dirty="0"/>
              <a:t>RN-led vascular access teams improve PICC outcomes and reduce costs</a:t>
            </a:r>
          </a:p>
          <a:p>
            <a:pPr lvl="1"/>
            <a:r>
              <a:rPr lang="en-US" b="1" dirty="0"/>
              <a:t>Ultrasound and echocardiography</a:t>
            </a:r>
            <a:r>
              <a:rPr lang="en-US" dirty="0"/>
              <a:t> improve placement accuracy, decrease radiation exposure, and allow real-time monitoring</a:t>
            </a:r>
          </a:p>
          <a:p>
            <a:r>
              <a:rPr lang="en-US" b="1" dirty="0"/>
              <a:t>Definitions and Tip Positioning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PICC</a:t>
            </a:r>
            <a:r>
              <a:rPr lang="en-US" dirty="0"/>
              <a:t> is inserted peripherally and threaded into the </a:t>
            </a:r>
            <a:r>
              <a:rPr lang="en-US" b="1" dirty="0"/>
              <a:t>superior vena cava (SVC)</a:t>
            </a:r>
            <a:r>
              <a:rPr lang="en-US" dirty="0"/>
              <a:t> or </a:t>
            </a:r>
            <a:r>
              <a:rPr lang="en-US" b="1" dirty="0"/>
              <a:t>inferior vena cava (IVC)</a:t>
            </a:r>
            <a:endParaRPr lang="en-US" dirty="0"/>
          </a:p>
          <a:p>
            <a:pPr lvl="1"/>
            <a:r>
              <a:rPr lang="en-US" dirty="0"/>
              <a:t>Proper tip placement is essential to minimize complications – see Figure 1A and 1B</a:t>
            </a:r>
          </a:p>
          <a:p>
            <a:pPr lvl="1"/>
            <a:r>
              <a:rPr lang="en-US" b="1" dirty="0"/>
              <a:t>Midline catheters</a:t>
            </a:r>
            <a:r>
              <a:rPr lang="en-US" dirty="0"/>
              <a:t>, which remain in peripheral circulation, are appropriate for fluids with osmolality &lt;600 </a:t>
            </a:r>
            <a:r>
              <a:rPr lang="en-US" dirty="0" err="1"/>
              <a:t>mOsm</a:t>
            </a:r>
            <a:r>
              <a:rPr lang="en-US" dirty="0"/>
              <a:t>/kg, pH 5–9, and short-term non-irritant medications</a:t>
            </a:r>
          </a:p>
        </p:txBody>
      </p:sp>
    </p:spTree>
    <p:extLst>
      <p:ext uri="{BB962C8B-B14F-4D97-AF65-F5344CB8AC3E}">
        <p14:creationId xmlns:p14="http://schemas.microsoft.com/office/powerpoint/2010/main" val="3343080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EC802DB-BD81-5FAC-C76C-A1CF0A37F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805" y="0"/>
            <a:ext cx="585439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2C062C-1579-6151-EC2B-28841213A9EA}"/>
              </a:ext>
            </a:extLst>
          </p:cNvPr>
          <p:cNvSpPr txBox="1"/>
          <p:nvPr/>
        </p:nvSpPr>
        <p:spPr>
          <a:xfrm>
            <a:off x="264240" y="1174376"/>
            <a:ext cx="2904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Figure 1A:</a:t>
            </a:r>
          </a:p>
          <a:p>
            <a:pPr algn="ctr"/>
            <a:r>
              <a:rPr lang="en-US" sz="2400" b="1" dirty="0"/>
              <a:t>Upper Extremity PICC Line Placement</a:t>
            </a:r>
          </a:p>
        </p:txBody>
      </p:sp>
    </p:spTree>
    <p:extLst>
      <p:ext uri="{BB962C8B-B14F-4D97-AF65-F5344CB8AC3E}">
        <p14:creationId xmlns:p14="http://schemas.microsoft.com/office/powerpoint/2010/main" val="1187110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3389A-45F0-07E5-D756-EA9C2C7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D7441B-F147-5BA7-096F-BBBC4A3F6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5481" y="0"/>
            <a:ext cx="656103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4001AA-F781-F22B-46FD-55B558158CA4}"/>
              </a:ext>
            </a:extLst>
          </p:cNvPr>
          <p:cNvSpPr txBox="1"/>
          <p:nvPr/>
        </p:nvSpPr>
        <p:spPr>
          <a:xfrm>
            <a:off x="264240" y="1174376"/>
            <a:ext cx="2904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Figure 1B:</a:t>
            </a:r>
          </a:p>
          <a:p>
            <a:pPr algn="ctr"/>
            <a:r>
              <a:rPr lang="en-US" sz="2400" b="1" dirty="0"/>
              <a:t>Lower Extremity PICC Line Placement</a:t>
            </a:r>
          </a:p>
        </p:txBody>
      </p:sp>
    </p:spTree>
    <p:extLst>
      <p:ext uri="{BB962C8B-B14F-4D97-AF65-F5344CB8AC3E}">
        <p14:creationId xmlns:p14="http://schemas.microsoft.com/office/powerpoint/2010/main" val="1772367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F020-37C6-2234-B91D-2CCABE86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of Non-Central Catheters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D34C5-AADA-CAD0-97AB-9BE08249C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Noncentral venous catheters carry a </a:t>
            </a:r>
            <a:r>
              <a:rPr lang="en-US" b="1" dirty="0"/>
              <a:t>28% higher complication rate</a:t>
            </a:r>
            <a:r>
              <a:rPr lang="en-US" dirty="0"/>
              <a:t> due to risk of infiltration, phlebitis, and malposition</a:t>
            </a:r>
          </a:p>
          <a:p>
            <a:pPr lvl="0"/>
            <a:r>
              <a:rPr lang="en-US" dirty="0"/>
              <a:t>Central placement reduces these risks significantly</a:t>
            </a:r>
          </a:p>
          <a:p>
            <a:pPr lvl="0"/>
            <a:r>
              <a:rPr lang="en-US" dirty="0"/>
              <a:t>A careful risk-benefit assessment is critical if a catheter cannot be advanced centrally</a:t>
            </a:r>
          </a:p>
        </p:txBody>
      </p:sp>
    </p:spTree>
    <p:extLst>
      <p:ext uri="{BB962C8B-B14F-4D97-AF65-F5344CB8AC3E}">
        <p14:creationId xmlns:p14="http://schemas.microsoft.com/office/powerpoint/2010/main" val="3287508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7596B-7007-0AC9-3E3B-B62175CFD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Device Selection Strategy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944F9-2CA0-06CD-419A-376BFB390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Early vascular access device (VAD) planning</a:t>
            </a:r>
            <a:r>
              <a:rPr lang="en-US" dirty="0"/>
              <a:t> improves outcomes: select the most appropriate device early in hospitalization to preserve veins and avoid pain from multiple PIV attempts</a:t>
            </a:r>
          </a:p>
          <a:p>
            <a:pPr lvl="0"/>
            <a:r>
              <a:rPr lang="en-US" b="1" dirty="0"/>
              <a:t>Selection factors include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Anticipated length of therapy</a:t>
            </a:r>
          </a:p>
          <a:p>
            <a:pPr lvl="1"/>
            <a:r>
              <a:rPr lang="en-US" dirty="0"/>
              <a:t>Type of therapy (osmolality, pH, irritants)</a:t>
            </a:r>
          </a:p>
          <a:p>
            <a:pPr lvl="1"/>
            <a:r>
              <a:rPr lang="en-US" dirty="0"/>
              <a:t>Infant's age, weight, diagnosis, and vasculature</a:t>
            </a:r>
          </a:p>
          <a:p>
            <a:r>
              <a:rPr lang="en-US" dirty="0"/>
              <a:t>An </a:t>
            </a:r>
            <a:r>
              <a:rPr lang="en-US" b="1" dirty="0"/>
              <a:t>algorithmic approach</a:t>
            </a:r>
            <a:r>
              <a:rPr lang="en-US" dirty="0"/>
              <a:t> helps tailor VAD decisions and is a recommended quality improvement strategy</a:t>
            </a:r>
          </a:p>
        </p:txBody>
      </p:sp>
    </p:spTree>
    <p:extLst>
      <p:ext uri="{BB962C8B-B14F-4D97-AF65-F5344CB8AC3E}">
        <p14:creationId xmlns:p14="http://schemas.microsoft.com/office/powerpoint/2010/main" val="1096864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358C7-251A-9018-D866-96045373E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Limitations of PIVs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E4685-816E-5282-7EBD-76BA6C06E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High complication rates (up to 78%) and early failure (up to 95%)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 extremely premature infants (&lt;1,000g), IV access is difficult and often painful</a:t>
            </a:r>
          </a:p>
          <a:p>
            <a:pPr lvl="0"/>
            <a:endParaRPr lang="en-US" dirty="0"/>
          </a:p>
          <a:p>
            <a:r>
              <a:rPr lang="en-US" b="1" dirty="0"/>
              <a:t>PICC use reduces PIV insertion attempts by 50%</a:t>
            </a:r>
            <a:r>
              <a:rPr lang="en-US" dirty="0"/>
              <a:t> and preserves venous integrity</a:t>
            </a:r>
          </a:p>
        </p:txBody>
      </p:sp>
    </p:spTree>
    <p:extLst>
      <p:ext uri="{BB962C8B-B14F-4D97-AF65-F5344CB8AC3E}">
        <p14:creationId xmlns:p14="http://schemas.microsoft.com/office/powerpoint/2010/main" val="1746624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669</Words>
  <Application>Microsoft Office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PowerPoint Presentation</vt:lpstr>
      <vt:lpstr>Summary of the key points, best practices, and evidence-based recommendations from National Association of Neonatal Nurses’ (NANN) Peripherally Inserted Central Catheters: Guideline for Practice, 3rd edition</vt:lpstr>
      <vt:lpstr>Rationale for Vascular Access in Neonates</vt:lpstr>
      <vt:lpstr>Best Practices and Evidence-Based Recommendations</vt:lpstr>
      <vt:lpstr>PowerPoint Presentation</vt:lpstr>
      <vt:lpstr>PowerPoint Presentation</vt:lpstr>
      <vt:lpstr>Risks of Non-Central Catheters</vt:lpstr>
      <vt:lpstr>Device Selection Strategy</vt:lpstr>
      <vt:lpstr>Limitations of PIVs</vt:lpstr>
      <vt:lpstr>Indications and Monitoring</vt:lpstr>
      <vt:lpstr>Infusate Considerations</vt:lpstr>
      <vt:lpstr>Cost and Operational Considerations</vt:lpstr>
      <vt:lpstr>Candidate Selection for PICCs</vt:lpstr>
      <vt:lpstr>Key Clinical Principles / Takeaway Points </vt:lpstr>
    </vt:vector>
  </TitlesOfParts>
  <Company>University of Florida Academic Health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Cortez, Josef</dc:creator>
  <cp:lastModifiedBy>Cortez, Josef</cp:lastModifiedBy>
  <cp:revision>5</cp:revision>
  <dcterms:created xsi:type="dcterms:W3CDTF">2025-07-01T18:23:44Z</dcterms:created>
  <dcterms:modified xsi:type="dcterms:W3CDTF">2025-07-01T18:46:33Z</dcterms:modified>
</cp:coreProperties>
</file>