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08" r:id="rId4"/>
    <p:sldMasterId id="2147483725" r:id="rId5"/>
  </p:sldMasterIdLst>
  <p:notesMasterIdLst>
    <p:notesMasterId r:id="rId15"/>
  </p:notesMasterIdLst>
  <p:handoutMasterIdLst>
    <p:handoutMasterId r:id="rId16"/>
  </p:handoutMasterIdLst>
  <p:sldIdLst>
    <p:sldId id="1827" r:id="rId6"/>
    <p:sldId id="1815" r:id="rId7"/>
    <p:sldId id="1817" r:id="rId8"/>
    <p:sldId id="1825" r:id="rId9"/>
    <p:sldId id="1821" r:id="rId10"/>
    <p:sldId id="1823" r:id="rId11"/>
    <p:sldId id="1824" r:id="rId12"/>
    <p:sldId id="1826" r:id="rId13"/>
    <p:sldId id="182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orient="horz" pos="22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971D44C-B2C4-388B-428A-9C66FDD13421}" name="Margaret Mueller Boyer" initials="MB" userId="LPKcixf8dt1KzziQNks//d4N55rca5bv9m4++hpcS+Q=" providerId="None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inda Detman" initials="LD" lastIdx="11" clrIdx="0">
    <p:extLst>
      <p:ext uri="{19B8F6BF-5375-455C-9EA6-DF929625EA0E}">
        <p15:presenceInfo xmlns:p15="http://schemas.microsoft.com/office/powerpoint/2012/main" userId="S::ldetman@usf.edu::8e4e6305-95ec-46b5-9cda-5a00f03f893b" providerId="AD"/>
      </p:ext>
    </p:extLst>
  </p:cmAuthor>
  <p:cmAuthor id="2" name="William Sappenfield" initials="WS" lastIdx="1" clrIdx="1">
    <p:extLst>
      <p:ext uri="{19B8F6BF-5375-455C-9EA6-DF929625EA0E}">
        <p15:presenceInfo xmlns:p15="http://schemas.microsoft.com/office/powerpoint/2012/main" userId="S-1-5-21-150927795-2069884688-1238954376-25463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8422"/>
    <a:srgbClr val="F8D5B2"/>
    <a:srgbClr val="7EB0A6"/>
    <a:srgbClr val="009374"/>
    <a:srgbClr val="329664"/>
    <a:srgbClr val="D67718"/>
    <a:srgbClr val="EDA55D"/>
    <a:srgbClr val="CFC493"/>
    <a:srgbClr val="E57F19"/>
    <a:srgbClr val="DDD5B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81" autoAdjust="0"/>
    <p:restoredTop sz="80560" autoAdjust="0"/>
  </p:normalViewPr>
  <p:slideViewPr>
    <p:cSldViewPr snapToGrid="0">
      <p:cViewPr varScale="1">
        <p:scale>
          <a:sx n="88" d="100"/>
          <a:sy n="88" d="100"/>
        </p:scale>
        <p:origin x="1188" y="66"/>
      </p:cViewPr>
      <p:guideLst>
        <p:guide orient="horz" pos="2160"/>
        <p:guide pos="3840"/>
        <p:guide orient="horz" pos="2260"/>
      </p:guideLst>
    </p:cSldViewPr>
  </p:slideViewPr>
  <p:outlineViewPr>
    <p:cViewPr>
      <p:scale>
        <a:sx n="33" d="100"/>
        <a:sy n="33" d="100"/>
      </p:scale>
      <p:origin x="0" y="-31934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4176"/>
    </p:cViewPr>
  </p:sorterViewPr>
  <p:notesViewPr>
    <p:cSldViewPr snapToGrid="0">
      <p:cViewPr varScale="1">
        <p:scale>
          <a:sx n="64" d="100"/>
          <a:sy n="64" d="100"/>
        </p:scale>
        <p:origin x="3115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3FA602-C245-4F3C-A7CD-BF9EC04A8476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441189-BCC6-404A-83C6-29505E7C4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0417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8B7EA4-2E17-42C3-91BA-B9E0976F6E79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EED1A0-66BD-4F1F-A0A9-A5A89052D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711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EED1A0-66BD-4F1F-A0A9-A5A89052D3E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6036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EED1A0-66BD-4F1F-A0A9-A5A89052D3E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2654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US" sz="12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EED1A0-66BD-4F1F-A0A9-A5A89052D3E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108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US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EED1A0-66BD-4F1F-A0A9-A5A89052D3E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079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EED1A0-66BD-4F1F-A0A9-A5A89052D3E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1147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EED1A0-66BD-4F1F-A0A9-A5A89052D3E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0332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EED1A0-66BD-4F1F-A0A9-A5A89052D3E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6074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EED1A0-66BD-4F1F-A0A9-A5A89052D3E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9302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9.png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2.png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3.png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7.png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120205" y="1122363"/>
            <a:ext cx="10113852" cy="23876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120205" y="3748686"/>
            <a:ext cx="10113852" cy="165576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subtitle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4930D1-E2DC-47A5-A9FA-77714AF5F5C3}"/>
              </a:ext>
            </a:extLst>
          </p:cNvPr>
          <p:cNvSpPr/>
          <p:nvPr userDrawn="1"/>
        </p:nvSpPr>
        <p:spPr>
          <a:xfrm>
            <a:off x="11937442" y="5735637"/>
            <a:ext cx="254558" cy="1122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5C2D7699-85F7-4DED-9E0E-49CBD7644A2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6111381"/>
            <a:ext cx="9837335" cy="559005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0F246682-EDB2-4388-A838-0F8E801BF88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318" t="-86863" b="-1"/>
          <a:stretch/>
        </p:blipFill>
        <p:spPr>
          <a:xfrm rot="10800000">
            <a:off x="11482197" y="6111381"/>
            <a:ext cx="701711" cy="1049392"/>
          </a:xfrm>
          <a:prstGeom prst="rect">
            <a:avLst/>
          </a:prstGeom>
        </p:spPr>
      </p:pic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8B981269-9F5D-4EC8-A441-59F0BC2DCF8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3169" y="5941084"/>
            <a:ext cx="1500283" cy="995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548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/Trans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Off-page Connector 20">
            <a:extLst>
              <a:ext uri="{FF2B5EF4-FFF2-40B4-BE49-F238E27FC236}">
                <a16:creationId xmlns:a16="http://schemas.microsoft.com/office/drawing/2014/main" id="{CDFA2D1E-8CC3-4A8A-ACBC-ADE3D7507028}"/>
              </a:ext>
            </a:extLst>
          </p:cNvPr>
          <p:cNvSpPr/>
          <p:nvPr userDrawn="1"/>
        </p:nvSpPr>
        <p:spPr>
          <a:xfrm rot="16200000">
            <a:off x="2171578" y="1131567"/>
            <a:ext cx="6868045" cy="4604912"/>
          </a:xfrm>
          <a:prstGeom prst="flowChartOffpageConnector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0BD5DFED-EA4A-43F0-BE94-B26B6F6DA67A}"/>
              </a:ext>
            </a:extLst>
          </p:cNvPr>
          <p:cNvSpPr/>
          <p:nvPr userDrawn="1"/>
        </p:nvSpPr>
        <p:spPr>
          <a:xfrm rot="5400000">
            <a:off x="3804159" y="2966634"/>
            <a:ext cx="6858001" cy="92473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75A8E6-AAC3-415E-B4F3-FCAFA5B6AA93}"/>
              </a:ext>
            </a:extLst>
          </p:cNvPr>
          <p:cNvSpPr/>
          <p:nvPr userDrawn="1"/>
        </p:nvSpPr>
        <p:spPr>
          <a:xfrm>
            <a:off x="0" y="0"/>
            <a:ext cx="677079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89C0C49A-E3F4-4827-AA73-8A61B482693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370936" y="3968367"/>
            <a:ext cx="5796949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Subtitle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57A4762-8EAA-4F57-A866-DB6CAB1366E5}"/>
              </a:ext>
            </a:extLst>
          </p:cNvPr>
          <p:cNvCxnSpPr/>
          <p:nvPr userDrawn="1"/>
        </p:nvCxnSpPr>
        <p:spPr>
          <a:xfrm>
            <a:off x="370936" y="3777471"/>
            <a:ext cx="4255282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A picture containing drawing&#10;&#10;Description automatically generated">
            <a:extLst>
              <a:ext uri="{FF2B5EF4-FFF2-40B4-BE49-F238E27FC236}">
                <a16:creationId xmlns:a16="http://schemas.microsoft.com/office/drawing/2014/main" id="{CAB69222-5E7F-4221-8B25-FAA565CE82D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600" y="6008618"/>
            <a:ext cx="971829" cy="788797"/>
          </a:xfrm>
          <a:prstGeom prst="rect">
            <a:avLst/>
          </a:prstGeom>
        </p:spPr>
      </p:pic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9CCC78DE-9A3A-4138-83A8-1AF56BC2E79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972827" y="-10048"/>
            <a:ext cx="5219766" cy="6868048"/>
          </a:xfrm>
          <a:custGeom>
            <a:avLst/>
            <a:gdLst>
              <a:gd name="connsiteX0" fmla="*/ 0 w 5229225"/>
              <a:gd name="connsiteY0" fmla="*/ 0 h 6858000"/>
              <a:gd name="connsiteX1" fmla="*/ 4282631 w 5229225"/>
              <a:gd name="connsiteY1" fmla="*/ 0 h 6858000"/>
              <a:gd name="connsiteX2" fmla="*/ 5229225 w 5229225"/>
              <a:gd name="connsiteY2" fmla="*/ 3429000 h 6858000"/>
              <a:gd name="connsiteX3" fmla="*/ 4282631 w 5229225"/>
              <a:gd name="connsiteY3" fmla="*/ 6858000 h 6858000"/>
              <a:gd name="connsiteX4" fmla="*/ 0 w 5229225"/>
              <a:gd name="connsiteY4" fmla="*/ 6858000 h 6858000"/>
              <a:gd name="connsiteX5" fmla="*/ 946594 w 5229225"/>
              <a:gd name="connsiteY5" fmla="*/ 3429000 h 6858000"/>
              <a:gd name="connsiteX6" fmla="*/ 0 w 5229225"/>
              <a:gd name="connsiteY6" fmla="*/ 0 h 6858000"/>
              <a:gd name="connsiteX0" fmla="*/ 0 w 5237225"/>
              <a:gd name="connsiteY0" fmla="*/ 0 h 6858000"/>
              <a:gd name="connsiteX1" fmla="*/ 5237225 w 5237225"/>
              <a:gd name="connsiteY1" fmla="*/ 0 h 6858000"/>
              <a:gd name="connsiteX2" fmla="*/ 5229225 w 5237225"/>
              <a:gd name="connsiteY2" fmla="*/ 3429000 h 6858000"/>
              <a:gd name="connsiteX3" fmla="*/ 4282631 w 5237225"/>
              <a:gd name="connsiteY3" fmla="*/ 6858000 h 6858000"/>
              <a:gd name="connsiteX4" fmla="*/ 0 w 5237225"/>
              <a:gd name="connsiteY4" fmla="*/ 6858000 h 6858000"/>
              <a:gd name="connsiteX5" fmla="*/ 946594 w 5237225"/>
              <a:gd name="connsiteY5" fmla="*/ 3429000 h 6858000"/>
              <a:gd name="connsiteX6" fmla="*/ 0 w 5237225"/>
              <a:gd name="connsiteY6" fmla="*/ 0 h 6858000"/>
              <a:gd name="connsiteX0" fmla="*/ 0 w 5237225"/>
              <a:gd name="connsiteY0" fmla="*/ 0 h 6868048"/>
              <a:gd name="connsiteX1" fmla="*/ 5237225 w 5237225"/>
              <a:gd name="connsiteY1" fmla="*/ 0 h 6868048"/>
              <a:gd name="connsiteX2" fmla="*/ 5229225 w 5237225"/>
              <a:gd name="connsiteY2" fmla="*/ 3429000 h 6868048"/>
              <a:gd name="connsiteX3" fmla="*/ 5237225 w 5237225"/>
              <a:gd name="connsiteY3" fmla="*/ 6868048 h 6868048"/>
              <a:gd name="connsiteX4" fmla="*/ 0 w 5237225"/>
              <a:gd name="connsiteY4" fmla="*/ 6858000 h 6868048"/>
              <a:gd name="connsiteX5" fmla="*/ 946594 w 5237225"/>
              <a:gd name="connsiteY5" fmla="*/ 3429000 h 6868048"/>
              <a:gd name="connsiteX6" fmla="*/ 0 w 5237225"/>
              <a:gd name="connsiteY6" fmla="*/ 0 h 6868048"/>
              <a:gd name="connsiteX0" fmla="*/ 30145 w 5237225"/>
              <a:gd name="connsiteY0" fmla="*/ 10049 h 6868048"/>
              <a:gd name="connsiteX1" fmla="*/ 5237225 w 5237225"/>
              <a:gd name="connsiteY1" fmla="*/ 0 h 6868048"/>
              <a:gd name="connsiteX2" fmla="*/ 5229225 w 5237225"/>
              <a:gd name="connsiteY2" fmla="*/ 3429000 h 6868048"/>
              <a:gd name="connsiteX3" fmla="*/ 5237225 w 5237225"/>
              <a:gd name="connsiteY3" fmla="*/ 6868048 h 6868048"/>
              <a:gd name="connsiteX4" fmla="*/ 0 w 5237225"/>
              <a:gd name="connsiteY4" fmla="*/ 6858000 h 6868048"/>
              <a:gd name="connsiteX5" fmla="*/ 946594 w 5237225"/>
              <a:gd name="connsiteY5" fmla="*/ 3429000 h 6868048"/>
              <a:gd name="connsiteX6" fmla="*/ 30145 w 5237225"/>
              <a:gd name="connsiteY6" fmla="*/ 10049 h 6868048"/>
              <a:gd name="connsiteX0" fmla="*/ 20096 w 5227176"/>
              <a:gd name="connsiteY0" fmla="*/ 10049 h 6868048"/>
              <a:gd name="connsiteX1" fmla="*/ 5227176 w 5227176"/>
              <a:gd name="connsiteY1" fmla="*/ 0 h 6868048"/>
              <a:gd name="connsiteX2" fmla="*/ 5219176 w 5227176"/>
              <a:gd name="connsiteY2" fmla="*/ 3429000 h 6868048"/>
              <a:gd name="connsiteX3" fmla="*/ 5227176 w 5227176"/>
              <a:gd name="connsiteY3" fmla="*/ 6868048 h 6868048"/>
              <a:gd name="connsiteX4" fmla="*/ 0 w 5227176"/>
              <a:gd name="connsiteY4" fmla="*/ 6858000 h 6868048"/>
              <a:gd name="connsiteX5" fmla="*/ 936545 w 5227176"/>
              <a:gd name="connsiteY5" fmla="*/ 3429000 h 6868048"/>
              <a:gd name="connsiteX6" fmla="*/ 20096 w 5227176"/>
              <a:gd name="connsiteY6" fmla="*/ 10049 h 6868048"/>
              <a:gd name="connsiteX0" fmla="*/ 10047 w 5217127"/>
              <a:gd name="connsiteY0" fmla="*/ 10049 h 6868048"/>
              <a:gd name="connsiteX1" fmla="*/ 5217127 w 5217127"/>
              <a:gd name="connsiteY1" fmla="*/ 0 h 6868048"/>
              <a:gd name="connsiteX2" fmla="*/ 5209127 w 5217127"/>
              <a:gd name="connsiteY2" fmla="*/ 3429000 h 6868048"/>
              <a:gd name="connsiteX3" fmla="*/ 5217127 w 5217127"/>
              <a:gd name="connsiteY3" fmla="*/ 6868048 h 6868048"/>
              <a:gd name="connsiteX4" fmla="*/ 0 w 5217127"/>
              <a:gd name="connsiteY4" fmla="*/ 6868048 h 6868048"/>
              <a:gd name="connsiteX5" fmla="*/ 926496 w 5217127"/>
              <a:gd name="connsiteY5" fmla="*/ 3429000 h 6868048"/>
              <a:gd name="connsiteX6" fmla="*/ 10047 w 5217127"/>
              <a:gd name="connsiteY6" fmla="*/ 10049 h 6868048"/>
              <a:gd name="connsiteX0" fmla="*/ 10047 w 5219766"/>
              <a:gd name="connsiteY0" fmla="*/ 10049 h 6868048"/>
              <a:gd name="connsiteX1" fmla="*/ 5217127 w 5219766"/>
              <a:gd name="connsiteY1" fmla="*/ 0 h 6868048"/>
              <a:gd name="connsiteX2" fmla="*/ 5219176 w 5219766"/>
              <a:gd name="connsiteY2" fmla="*/ 3449097 h 6868048"/>
              <a:gd name="connsiteX3" fmla="*/ 5217127 w 5219766"/>
              <a:gd name="connsiteY3" fmla="*/ 6868048 h 6868048"/>
              <a:gd name="connsiteX4" fmla="*/ 0 w 5219766"/>
              <a:gd name="connsiteY4" fmla="*/ 6868048 h 6868048"/>
              <a:gd name="connsiteX5" fmla="*/ 926496 w 5219766"/>
              <a:gd name="connsiteY5" fmla="*/ 3429000 h 6868048"/>
              <a:gd name="connsiteX6" fmla="*/ 10047 w 5219766"/>
              <a:gd name="connsiteY6" fmla="*/ 10049 h 6868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9766" h="6868048">
                <a:moveTo>
                  <a:pt x="10047" y="10049"/>
                </a:moveTo>
                <a:lnTo>
                  <a:pt x="5217127" y="0"/>
                </a:lnTo>
                <a:cubicBezTo>
                  <a:pt x="5214460" y="1143000"/>
                  <a:pt x="5221843" y="2306097"/>
                  <a:pt x="5219176" y="3449097"/>
                </a:cubicBezTo>
                <a:cubicBezTo>
                  <a:pt x="5221843" y="4595446"/>
                  <a:pt x="5214460" y="5721699"/>
                  <a:pt x="5217127" y="6868048"/>
                </a:cubicBezTo>
                <a:lnTo>
                  <a:pt x="0" y="6868048"/>
                </a:lnTo>
                <a:lnTo>
                  <a:pt x="926496" y="3429000"/>
                </a:lnTo>
                <a:lnTo>
                  <a:pt x="10047" y="10049"/>
                </a:lnTo>
                <a:close/>
              </a:path>
            </a:pathLst>
          </a:custGeom>
        </p:spPr>
        <p:txBody>
          <a:bodyPr anchor="ctr"/>
          <a:lstStyle>
            <a:lvl1pPr marL="0" indent="0" algn="r">
              <a:buNone/>
              <a:defRPr/>
            </a:lvl1pPr>
          </a:lstStyle>
          <a:p>
            <a:r>
              <a:rPr lang="en-US" dirty="0"/>
              <a:t>Insert picture or delete</a:t>
            </a:r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F0D4F941-B98D-49EE-8437-FF61927CB2E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0936" y="841979"/>
            <a:ext cx="5796949" cy="2744597"/>
          </a:xfrm>
        </p:spPr>
        <p:txBody>
          <a:bodyPr anchor="b">
            <a:normAutofit/>
          </a:bodyPr>
          <a:lstStyle>
            <a:lvl1pPr algn="l">
              <a:defRPr sz="48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</a:t>
            </a:r>
          </a:p>
        </p:txBody>
      </p:sp>
    </p:spTree>
    <p:extLst>
      <p:ext uri="{BB962C8B-B14F-4D97-AF65-F5344CB8AC3E}">
        <p14:creationId xmlns:p14="http://schemas.microsoft.com/office/powerpoint/2010/main" val="3014948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ransiti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9610530-C120-42F5-BC5C-50D8C27DBA1D}"/>
              </a:ext>
            </a:extLst>
          </p:cNvPr>
          <p:cNvSpPr/>
          <p:nvPr userDrawn="1"/>
        </p:nvSpPr>
        <p:spPr>
          <a:xfrm>
            <a:off x="0" y="1526876"/>
            <a:ext cx="12192000" cy="38301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54954B-B384-49AA-A711-7F3F9C2A029D}"/>
              </a:ext>
            </a:extLst>
          </p:cNvPr>
          <p:cNvSpPr/>
          <p:nvPr userDrawn="1"/>
        </p:nvSpPr>
        <p:spPr>
          <a:xfrm>
            <a:off x="0" y="1692828"/>
            <a:ext cx="12192000" cy="34895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9833" y="973082"/>
            <a:ext cx="9889586" cy="2744597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Transition slide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A8781A-4EC7-4D14-BBE0-80F3D6F92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94136" y="6405162"/>
            <a:ext cx="1940858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701E4A2C-B8D6-4464-B54F-13C6DAA679F7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42DB4B-4017-4FC8-8755-DBE13FC80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29767" y="6405162"/>
            <a:ext cx="4926259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9129F5-5BAB-4E6D-A7AA-0F614AAFE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5374" y="6405162"/>
            <a:ext cx="888520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32C7634-0492-40B1-8525-F74FD5E500FD}"/>
              </a:ext>
            </a:extLst>
          </p:cNvPr>
          <p:cNvCxnSpPr>
            <a:cxnSpLocks/>
          </p:cNvCxnSpPr>
          <p:nvPr userDrawn="1"/>
        </p:nvCxnSpPr>
        <p:spPr>
          <a:xfrm>
            <a:off x="1164564" y="3786097"/>
            <a:ext cx="9889586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B8A0DA13-57CC-4C3B-9D44-56EACA00AE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6884" y="6261834"/>
            <a:ext cx="855937" cy="694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5017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sic Slide (Title &amp; Conten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EBD6980D-02E2-410F-8C4F-1250C5CD9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header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ECDD6B-9730-417B-AAD3-9D6F37FF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2486" y="6407783"/>
            <a:ext cx="888520" cy="286169"/>
          </a:xfrm>
        </p:spPr>
        <p:txBody>
          <a:bodyPr/>
          <a:lstStyle>
            <a:lvl1pPr>
              <a:defRPr sz="1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403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op Stripe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2788" y="1256045"/>
            <a:ext cx="10601011" cy="479858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CCFA91-B5AF-4D41-87D6-E5484BE7F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C8414F5-9B1F-44E4-9689-4376FC8379B9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9E1626-AABC-4FFD-9B5E-40C878F1F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57978" y="6395114"/>
            <a:ext cx="5378432" cy="28616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ECDD6B-9730-417B-AAD3-9D6F37FF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65278" y="6395114"/>
            <a:ext cx="888520" cy="286169"/>
          </a:xfrm>
        </p:spPr>
        <p:txBody>
          <a:bodyPr/>
          <a:lstStyle>
            <a:lvl1pPr>
              <a:defRPr sz="1600" b="1">
                <a:solidFill>
                  <a:schemeClr val="tx1"/>
                </a:solidFill>
              </a:defRPr>
            </a:lvl1pPr>
          </a:lstStyle>
          <a:p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D1DF39C0-40C4-4330-9542-3C2512BFE7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7373" r="2491" b="-1"/>
          <a:stretch/>
        </p:blipFill>
        <p:spPr>
          <a:xfrm rot="10800000">
            <a:off x="-1" y="301767"/>
            <a:ext cx="12192000" cy="642777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EBD6980D-02E2-410F-8C4F-1250C5CD9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2787" y="291718"/>
            <a:ext cx="10601011" cy="64277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header</a:t>
            </a:r>
          </a:p>
        </p:txBody>
      </p: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C06351D5-E002-442A-BB97-A2456CD2974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3479" y="6166966"/>
            <a:ext cx="888520" cy="721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918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2788" y="1637117"/>
            <a:ext cx="4869615" cy="44426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4184" y="1637117"/>
            <a:ext cx="4869615" cy="44426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817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lumn Top Str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1DF39C0-40C4-4330-9542-3C2512BFE7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7373" r="2491" b="-1"/>
          <a:stretch/>
        </p:blipFill>
        <p:spPr>
          <a:xfrm rot="10800000">
            <a:off x="-1" y="301767"/>
            <a:ext cx="12192000" cy="642777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EBD6980D-02E2-410F-8C4F-1250C5CD9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2787" y="291718"/>
            <a:ext cx="10601011" cy="64277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header</a:t>
            </a:r>
          </a:p>
        </p:txBody>
      </p: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C06351D5-E002-442A-BB97-A2456CD2974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3479" y="6166966"/>
            <a:ext cx="888520" cy="721178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DC823AF-08FC-4B75-A0B7-AE5286A96F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2788" y="1346479"/>
            <a:ext cx="4869615" cy="473324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774BC80-8D75-46FF-A25A-C7BE7071B9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4184" y="1346479"/>
            <a:ext cx="4869615" cy="473324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570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Header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5CE44-4066-4C92-A39E-41AEB27EB520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184408" y="6395114"/>
            <a:ext cx="888520" cy="286169"/>
          </a:xfrm>
        </p:spPr>
        <p:txBody>
          <a:bodyPr/>
          <a:lstStyle>
            <a:lvl1pPr>
              <a:defRPr sz="1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E25C0C21-B7CE-4F0B-81CD-4269BE35434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153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with log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CFCA1-D4F3-477E-B945-80FEF29F5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9009C9-D22A-4588-88D9-C3B5602AC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5CE3-1222-4635-96C1-1CFB2403203C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E0FB6E-239B-4065-AE65-29EF4D395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5D9D93-9CED-4551-8524-E66DFEEF3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DF294E-C019-4C8F-A7F6-FA4F57D1B4E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32555" y="6079253"/>
            <a:ext cx="959446" cy="778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7879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 no log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C6481-51DB-41E9-ADD6-8F08BFE9B2C4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2280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116" y="365125"/>
            <a:ext cx="988027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5115" y="1768415"/>
            <a:ext cx="4802726" cy="63835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5115" y="2505075"/>
            <a:ext cx="480272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43236" y="1768415"/>
            <a:ext cx="4826378" cy="63835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43236" y="2505075"/>
            <a:ext cx="482637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9A60D-2023-404C-8F27-743A0D44EF45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9137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Conten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115" y="457200"/>
            <a:ext cx="3916394" cy="160020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15796" y="813917"/>
            <a:ext cx="5739592" cy="50471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475115" y="2057400"/>
            <a:ext cx="3916394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1994C-2E22-454B-B6FC-BD206DCF0CBE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115" y="457200"/>
            <a:ext cx="3830130" cy="160020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8158" y="864158"/>
            <a:ext cx="5817230" cy="49968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5115" y="2057400"/>
            <a:ext cx="383013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4AC47-BC9B-4208-8F01-26C5B8590F64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0882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9610530-C120-42F5-BC5C-50D8C27DBA1D}"/>
              </a:ext>
            </a:extLst>
          </p:cNvPr>
          <p:cNvSpPr/>
          <p:nvPr userDrawn="1"/>
        </p:nvSpPr>
        <p:spPr>
          <a:xfrm>
            <a:off x="0" y="813447"/>
            <a:ext cx="12192000" cy="38301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54954B-B384-49AA-A711-7F3F9C2A029D}"/>
              </a:ext>
            </a:extLst>
          </p:cNvPr>
          <p:cNvSpPr/>
          <p:nvPr userDrawn="1"/>
        </p:nvSpPr>
        <p:spPr>
          <a:xfrm>
            <a:off x="0" y="989441"/>
            <a:ext cx="12192000" cy="34895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9833" y="309892"/>
            <a:ext cx="9889586" cy="2744597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 you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32C7634-0492-40B1-8525-F74FD5E500FD}"/>
              </a:ext>
            </a:extLst>
          </p:cNvPr>
          <p:cNvCxnSpPr>
            <a:cxnSpLocks/>
          </p:cNvCxnSpPr>
          <p:nvPr userDrawn="1"/>
        </p:nvCxnSpPr>
        <p:spPr>
          <a:xfrm>
            <a:off x="1164564" y="3072668"/>
            <a:ext cx="9889586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B8A0DA13-57CC-4C3B-9D44-56EACA00AE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400" y="5082358"/>
            <a:ext cx="2187661" cy="177564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BB7243D-01C7-40E4-B0AC-AD1B89923EC5}"/>
              </a:ext>
            </a:extLst>
          </p:cNvPr>
          <p:cNvSpPr txBox="1">
            <a:spLocks/>
          </p:cNvSpPr>
          <p:nvPr userDrawn="1"/>
        </p:nvSpPr>
        <p:spPr>
          <a:xfrm>
            <a:off x="5573485" y="5155896"/>
            <a:ext cx="5608235" cy="13922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dirty="0">
                <a:solidFill>
                  <a:schemeClr val="tx1"/>
                </a:solidFill>
                <a:latin typeface="+mj-lt"/>
              </a:rPr>
              <a:t>Florida Perinatal</a:t>
            </a:r>
          </a:p>
          <a:p>
            <a:pPr algn="l"/>
            <a:r>
              <a:rPr lang="en-US" sz="3200" dirty="0">
                <a:solidFill>
                  <a:schemeClr val="tx1"/>
                </a:solidFill>
                <a:latin typeface="+mj-lt"/>
              </a:rPr>
              <a:t>Quality Collaborative</a:t>
            </a:r>
          </a:p>
        </p:txBody>
      </p:sp>
    </p:spTree>
    <p:extLst>
      <p:ext uri="{BB962C8B-B14F-4D97-AF65-F5344CB8AC3E}">
        <p14:creationId xmlns:p14="http://schemas.microsoft.com/office/powerpoint/2010/main" val="26769514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C6D1-8B64-40C8-89D3-29351091D9EE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3314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6D6AD7-E03F-46E4-919E-DEB05584A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CCECC-3159-4DB4-BFE5-1E0A48FF1418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F1D96-9B48-4DDE-A7D2-9AFAFA02C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9331C5-FE2F-4E6A-B2E9-D698BF234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182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120206" y="1122363"/>
            <a:ext cx="10113852" cy="2387600"/>
          </a:xfrm>
        </p:spPr>
        <p:txBody>
          <a:bodyPr anchor="b"/>
          <a:lstStyle>
            <a:lvl1pPr algn="l">
              <a:defRPr sz="45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120206" y="3748686"/>
            <a:ext cx="10113852" cy="1655762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bg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subtitle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4930D1-E2DC-47A5-A9FA-77714AF5F5C3}"/>
              </a:ext>
            </a:extLst>
          </p:cNvPr>
          <p:cNvSpPr/>
          <p:nvPr userDrawn="1"/>
        </p:nvSpPr>
        <p:spPr>
          <a:xfrm>
            <a:off x="11937442" y="5735639"/>
            <a:ext cx="254559" cy="1122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5C2D7699-85F7-4DED-9E0E-49CBD7644A2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" y="6111383"/>
            <a:ext cx="10296605" cy="559005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0F246682-EDB2-4388-A838-0F8E801BF88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318" t="-86863" b="-1"/>
          <a:stretch/>
        </p:blipFill>
        <p:spPr>
          <a:xfrm rot="10800000">
            <a:off x="11388132" y="6111381"/>
            <a:ext cx="807277" cy="1049392"/>
          </a:xfrm>
          <a:prstGeom prst="rect">
            <a:avLst/>
          </a:prstGeom>
        </p:spPr>
      </p:pic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B637F22A-7D42-4E11-949C-7E5B6AE1C23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3607" y="6065985"/>
            <a:ext cx="1190272" cy="730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0774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/Trans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Off-page Connector 20">
            <a:extLst>
              <a:ext uri="{FF2B5EF4-FFF2-40B4-BE49-F238E27FC236}">
                <a16:creationId xmlns:a16="http://schemas.microsoft.com/office/drawing/2014/main" id="{CDFA2D1E-8CC3-4A8A-ACBC-ADE3D7507028}"/>
              </a:ext>
            </a:extLst>
          </p:cNvPr>
          <p:cNvSpPr/>
          <p:nvPr userDrawn="1"/>
        </p:nvSpPr>
        <p:spPr>
          <a:xfrm rot="16200000">
            <a:off x="2171579" y="1131567"/>
            <a:ext cx="6868045" cy="4604912"/>
          </a:xfrm>
          <a:prstGeom prst="flowChartOffpageConnector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0BD5DFED-EA4A-43F0-BE94-B26B6F6DA67A}"/>
              </a:ext>
            </a:extLst>
          </p:cNvPr>
          <p:cNvSpPr/>
          <p:nvPr userDrawn="1"/>
        </p:nvSpPr>
        <p:spPr>
          <a:xfrm rot="5400000">
            <a:off x="3804161" y="2966635"/>
            <a:ext cx="6858001" cy="92473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75A8E6-AAC3-415E-B4F3-FCAFA5B6AA93}"/>
              </a:ext>
            </a:extLst>
          </p:cNvPr>
          <p:cNvSpPr/>
          <p:nvPr userDrawn="1"/>
        </p:nvSpPr>
        <p:spPr>
          <a:xfrm>
            <a:off x="1" y="0"/>
            <a:ext cx="677079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89C0C49A-E3F4-4827-AA73-8A61B482693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370936" y="3968369"/>
            <a:ext cx="5796949" cy="150018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Subtitle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57A4762-8EAA-4F57-A866-DB6CAB1366E5}"/>
              </a:ext>
            </a:extLst>
          </p:cNvPr>
          <p:cNvCxnSpPr/>
          <p:nvPr userDrawn="1"/>
        </p:nvCxnSpPr>
        <p:spPr>
          <a:xfrm>
            <a:off x="370936" y="3777471"/>
            <a:ext cx="425528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A picture containing drawing&#10;&#10;Description automatically generated">
            <a:extLst>
              <a:ext uri="{FF2B5EF4-FFF2-40B4-BE49-F238E27FC236}">
                <a16:creationId xmlns:a16="http://schemas.microsoft.com/office/drawing/2014/main" id="{CAB69222-5E7F-4221-8B25-FAA565CE82D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586" y="6102465"/>
            <a:ext cx="1125628" cy="694953"/>
          </a:xfrm>
          <a:prstGeom prst="rect">
            <a:avLst/>
          </a:prstGeom>
        </p:spPr>
      </p:pic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9CCC78DE-9A3A-4138-83A8-1AF56BC2E79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972827" y="-10048"/>
            <a:ext cx="5219767" cy="6868048"/>
          </a:xfrm>
          <a:custGeom>
            <a:avLst/>
            <a:gdLst>
              <a:gd name="connsiteX0" fmla="*/ 0 w 5229225"/>
              <a:gd name="connsiteY0" fmla="*/ 0 h 6858000"/>
              <a:gd name="connsiteX1" fmla="*/ 4282631 w 5229225"/>
              <a:gd name="connsiteY1" fmla="*/ 0 h 6858000"/>
              <a:gd name="connsiteX2" fmla="*/ 5229225 w 5229225"/>
              <a:gd name="connsiteY2" fmla="*/ 3429000 h 6858000"/>
              <a:gd name="connsiteX3" fmla="*/ 4282631 w 5229225"/>
              <a:gd name="connsiteY3" fmla="*/ 6858000 h 6858000"/>
              <a:gd name="connsiteX4" fmla="*/ 0 w 5229225"/>
              <a:gd name="connsiteY4" fmla="*/ 6858000 h 6858000"/>
              <a:gd name="connsiteX5" fmla="*/ 946594 w 5229225"/>
              <a:gd name="connsiteY5" fmla="*/ 3429000 h 6858000"/>
              <a:gd name="connsiteX6" fmla="*/ 0 w 5229225"/>
              <a:gd name="connsiteY6" fmla="*/ 0 h 6858000"/>
              <a:gd name="connsiteX0" fmla="*/ 0 w 5237225"/>
              <a:gd name="connsiteY0" fmla="*/ 0 h 6858000"/>
              <a:gd name="connsiteX1" fmla="*/ 5237225 w 5237225"/>
              <a:gd name="connsiteY1" fmla="*/ 0 h 6858000"/>
              <a:gd name="connsiteX2" fmla="*/ 5229225 w 5237225"/>
              <a:gd name="connsiteY2" fmla="*/ 3429000 h 6858000"/>
              <a:gd name="connsiteX3" fmla="*/ 4282631 w 5237225"/>
              <a:gd name="connsiteY3" fmla="*/ 6858000 h 6858000"/>
              <a:gd name="connsiteX4" fmla="*/ 0 w 5237225"/>
              <a:gd name="connsiteY4" fmla="*/ 6858000 h 6858000"/>
              <a:gd name="connsiteX5" fmla="*/ 946594 w 5237225"/>
              <a:gd name="connsiteY5" fmla="*/ 3429000 h 6858000"/>
              <a:gd name="connsiteX6" fmla="*/ 0 w 5237225"/>
              <a:gd name="connsiteY6" fmla="*/ 0 h 6858000"/>
              <a:gd name="connsiteX0" fmla="*/ 0 w 5237225"/>
              <a:gd name="connsiteY0" fmla="*/ 0 h 6868048"/>
              <a:gd name="connsiteX1" fmla="*/ 5237225 w 5237225"/>
              <a:gd name="connsiteY1" fmla="*/ 0 h 6868048"/>
              <a:gd name="connsiteX2" fmla="*/ 5229225 w 5237225"/>
              <a:gd name="connsiteY2" fmla="*/ 3429000 h 6868048"/>
              <a:gd name="connsiteX3" fmla="*/ 5237225 w 5237225"/>
              <a:gd name="connsiteY3" fmla="*/ 6868048 h 6868048"/>
              <a:gd name="connsiteX4" fmla="*/ 0 w 5237225"/>
              <a:gd name="connsiteY4" fmla="*/ 6858000 h 6868048"/>
              <a:gd name="connsiteX5" fmla="*/ 946594 w 5237225"/>
              <a:gd name="connsiteY5" fmla="*/ 3429000 h 6868048"/>
              <a:gd name="connsiteX6" fmla="*/ 0 w 5237225"/>
              <a:gd name="connsiteY6" fmla="*/ 0 h 6868048"/>
              <a:gd name="connsiteX0" fmla="*/ 30145 w 5237225"/>
              <a:gd name="connsiteY0" fmla="*/ 10049 h 6868048"/>
              <a:gd name="connsiteX1" fmla="*/ 5237225 w 5237225"/>
              <a:gd name="connsiteY1" fmla="*/ 0 h 6868048"/>
              <a:gd name="connsiteX2" fmla="*/ 5229225 w 5237225"/>
              <a:gd name="connsiteY2" fmla="*/ 3429000 h 6868048"/>
              <a:gd name="connsiteX3" fmla="*/ 5237225 w 5237225"/>
              <a:gd name="connsiteY3" fmla="*/ 6868048 h 6868048"/>
              <a:gd name="connsiteX4" fmla="*/ 0 w 5237225"/>
              <a:gd name="connsiteY4" fmla="*/ 6858000 h 6868048"/>
              <a:gd name="connsiteX5" fmla="*/ 946594 w 5237225"/>
              <a:gd name="connsiteY5" fmla="*/ 3429000 h 6868048"/>
              <a:gd name="connsiteX6" fmla="*/ 30145 w 5237225"/>
              <a:gd name="connsiteY6" fmla="*/ 10049 h 6868048"/>
              <a:gd name="connsiteX0" fmla="*/ 20096 w 5227176"/>
              <a:gd name="connsiteY0" fmla="*/ 10049 h 6868048"/>
              <a:gd name="connsiteX1" fmla="*/ 5227176 w 5227176"/>
              <a:gd name="connsiteY1" fmla="*/ 0 h 6868048"/>
              <a:gd name="connsiteX2" fmla="*/ 5219176 w 5227176"/>
              <a:gd name="connsiteY2" fmla="*/ 3429000 h 6868048"/>
              <a:gd name="connsiteX3" fmla="*/ 5227176 w 5227176"/>
              <a:gd name="connsiteY3" fmla="*/ 6868048 h 6868048"/>
              <a:gd name="connsiteX4" fmla="*/ 0 w 5227176"/>
              <a:gd name="connsiteY4" fmla="*/ 6858000 h 6868048"/>
              <a:gd name="connsiteX5" fmla="*/ 936545 w 5227176"/>
              <a:gd name="connsiteY5" fmla="*/ 3429000 h 6868048"/>
              <a:gd name="connsiteX6" fmla="*/ 20096 w 5227176"/>
              <a:gd name="connsiteY6" fmla="*/ 10049 h 6868048"/>
              <a:gd name="connsiteX0" fmla="*/ 10047 w 5217127"/>
              <a:gd name="connsiteY0" fmla="*/ 10049 h 6868048"/>
              <a:gd name="connsiteX1" fmla="*/ 5217127 w 5217127"/>
              <a:gd name="connsiteY1" fmla="*/ 0 h 6868048"/>
              <a:gd name="connsiteX2" fmla="*/ 5209127 w 5217127"/>
              <a:gd name="connsiteY2" fmla="*/ 3429000 h 6868048"/>
              <a:gd name="connsiteX3" fmla="*/ 5217127 w 5217127"/>
              <a:gd name="connsiteY3" fmla="*/ 6868048 h 6868048"/>
              <a:gd name="connsiteX4" fmla="*/ 0 w 5217127"/>
              <a:gd name="connsiteY4" fmla="*/ 6868048 h 6868048"/>
              <a:gd name="connsiteX5" fmla="*/ 926496 w 5217127"/>
              <a:gd name="connsiteY5" fmla="*/ 3429000 h 6868048"/>
              <a:gd name="connsiteX6" fmla="*/ 10047 w 5217127"/>
              <a:gd name="connsiteY6" fmla="*/ 10049 h 6868048"/>
              <a:gd name="connsiteX0" fmla="*/ 10047 w 5219766"/>
              <a:gd name="connsiteY0" fmla="*/ 10049 h 6868048"/>
              <a:gd name="connsiteX1" fmla="*/ 5217127 w 5219766"/>
              <a:gd name="connsiteY1" fmla="*/ 0 h 6868048"/>
              <a:gd name="connsiteX2" fmla="*/ 5219176 w 5219766"/>
              <a:gd name="connsiteY2" fmla="*/ 3449097 h 6868048"/>
              <a:gd name="connsiteX3" fmla="*/ 5217127 w 5219766"/>
              <a:gd name="connsiteY3" fmla="*/ 6868048 h 6868048"/>
              <a:gd name="connsiteX4" fmla="*/ 0 w 5219766"/>
              <a:gd name="connsiteY4" fmla="*/ 6868048 h 6868048"/>
              <a:gd name="connsiteX5" fmla="*/ 926496 w 5219766"/>
              <a:gd name="connsiteY5" fmla="*/ 3429000 h 6868048"/>
              <a:gd name="connsiteX6" fmla="*/ 10047 w 5219766"/>
              <a:gd name="connsiteY6" fmla="*/ 10049 h 6868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9766" h="6868048">
                <a:moveTo>
                  <a:pt x="10047" y="10049"/>
                </a:moveTo>
                <a:lnTo>
                  <a:pt x="5217127" y="0"/>
                </a:lnTo>
                <a:cubicBezTo>
                  <a:pt x="5214460" y="1143000"/>
                  <a:pt x="5221843" y="2306097"/>
                  <a:pt x="5219176" y="3449097"/>
                </a:cubicBezTo>
                <a:cubicBezTo>
                  <a:pt x="5221843" y="4595446"/>
                  <a:pt x="5214460" y="5721699"/>
                  <a:pt x="5217127" y="6868048"/>
                </a:cubicBezTo>
                <a:lnTo>
                  <a:pt x="0" y="6868048"/>
                </a:lnTo>
                <a:lnTo>
                  <a:pt x="926496" y="3429000"/>
                </a:lnTo>
                <a:lnTo>
                  <a:pt x="10047" y="10049"/>
                </a:lnTo>
                <a:close/>
              </a:path>
            </a:pathLst>
          </a:custGeom>
        </p:spPr>
        <p:txBody>
          <a:bodyPr anchor="ctr"/>
          <a:lstStyle>
            <a:lvl1pPr marL="0" indent="0" algn="r">
              <a:buNone/>
              <a:defRPr/>
            </a:lvl1pPr>
          </a:lstStyle>
          <a:p>
            <a:r>
              <a:rPr lang="en-US" dirty="0"/>
              <a:t>Insert picture or delete</a:t>
            </a:r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F0D4F941-B98D-49EE-8437-FF61927CB2E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0936" y="841981"/>
            <a:ext cx="5796949" cy="2744597"/>
          </a:xfrm>
        </p:spPr>
        <p:txBody>
          <a:bodyPr anchor="b">
            <a:normAutofit/>
          </a:bodyPr>
          <a:lstStyle>
            <a:lvl1pPr algn="l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</a:t>
            </a:r>
          </a:p>
        </p:txBody>
      </p:sp>
    </p:spTree>
    <p:extLst>
      <p:ext uri="{BB962C8B-B14F-4D97-AF65-F5344CB8AC3E}">
        <p14:creationId xmlns:p14="http://schemas.microsoft.com/office/powerpoint/2010/main" val="15524899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ransiti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9610530-C120-42F5-BC5C-50D8C27DBA1D}"/>
              </a:ext>
            </a:extLst>
          </p:cNvPr>
          <p:cNvSpPr/>
          <p:nvPr userDrawn="1"/>
        </p:nvSpPr>
        <p:spPr>
          <a:xfrm>
            <a:off x="0" y="1526876"/>
            <a:ext cx="12192000" cy="38301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54954B-B384-49AA-A711-7F3F9C2A029D}"/>
              </a:ext>
            </a:extLst>
          </p:cNvPr>
          <p:cNvSpPr/>
          <p:nvPr userDrawn="1"/>
        </p:nvSpPr>
        <p:spPr>
          <a:xfrm>
            <a:off x="0" y="1692828"/>
            <a:ext cx="12192000" cy="34895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9833" y="973084"/>
            <a:ext cx="9889587" cy="2744597"/>
          </a:xfrm>
        </p:spPr>
        <p:txBody>
          <a:bodyPr anchor="b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Transition slide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A8781A-4EC7-4D14-BBE0-80F3D6F92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94136" y="6405164"/>
            <a:ext cx="1940859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80F52B98-905F-4C08-81F3-D8428E9BDF36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42DB4B-4017-4FC8-8755-DBE13FC80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29768" y="6405164"/>
            <a:ext cx="4926259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9129F5-5BAB-4E6D-A7AA-0F614AAFE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5375" y="6405164"/>
            <a:ext cx="888520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32C7634-0492-40B1-8525-F74FD5E500FD}"/>
              </a:ext>
            </a:extLst>
          </p:cNvPr>
          <p:cNvCxnSpPr>
            <a:cxnSpLocks/>
          </p:cNvCxnSpPr>
          <p:nvPr userDrawn="1"/>
        </p:nvCxnSpPr>
        <p:spPr>
          <a:xfrm>
            <a:off x="1164564" y="3786097"/>
            <a:ext cx="9889587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B8A0DA13-57CC-4C3B-9D44-56EACA00AE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6883" y="6185140"/>
            <a:ext cx="1036796" cy="667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0318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sic Slide (Title &amp; Conten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EBD6980D-02E2-410F-8C4F-1250C5CD9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header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CCFA91-B5AF-4D41-87D6-E5484BE7F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B1B7A-45F6-4C24-8DA2-A86AE73AC7F3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9E1626-AABC-4FFD-9B5E-40C878F1F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ECDD6B-9730-417B-AAD3-9D6F37FF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365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op Stripe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2789" y="1256045"/>
            <a:ext cx="10601011" cy="479858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CCFA91-B5AF-4D41-87D6-E5484BE7F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3543BC8-1136-4286-845D-F5E10B3F146C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9E1626-AABC-4FFD-9B5E-40C878F1F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57979" y="6395116"/>
            <a:ext cx="5378432" cy="28616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ECDD6B-9730-417B-AAD3-9D6F37FF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D1DF39C0-40C4-4330-9542-3C2512BFE7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7373" r="2491" b="-1"/>
          <a:stretch/>
        </p:blipFill>
        <p:spPr>
          <a:xfrm rot="10800000">
            <a:off x="-1" y="301769"/>
            <a:ext cx="12192000" cy="642777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EBD6980D-02E2-410F-8C4F-1250C5CD9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2788" y="291720"/>
            <a:ext cx="10601011" cy="62384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header</a:t>
            </a:r>
          </a:p>
        </p:txBody>
      </p: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C06351D5-E002-442A-BB97-A2456CD2974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1299" y="6166966"/>
            <a:ext cx="1230700" cy="721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1713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2790" y="1637117"/>
            <a:ext cx="4869615" cy="44426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4186" y="1637117"/>
            <a:ext cx="4869615" cy="44426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83742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lumn Top Str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1DF39C0-40C4-4330-9542-3C2512BFE7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7373" r="2491" b="-1"/>
          <a:stretch/>
        </p:blipFill>
        <p:spPr>
          <a:xfrm rot="10800000">
            <a:off x="-1" y="310394"/>
            <a:ext cx="12192000" cy="632730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EBD6980D-02E2-410F-8C4F-1250C5CD9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2788" y="274468"/>
            <a:ext cx="10601011" cy="64277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header</a:t>
            </a:r>
          </a:p>
        </p:txBody>
      </p: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C06351D5-E002-442A-BB97-A2456CD2974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32604" y="6245366"/>
            <a:ext cx="1059395" cy="642779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DC823AF-08FC-4B75-A0B7-AE5286A96F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2790" y="1164567"/>
            <a:ext cx="4869615" cy="491515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774BC80-8D75-46FF-A25A-C7BE7071B9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4186" y="1164567"/>
            <a:ext cx="4869615" cy="491515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328897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Header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5FF7-8C63-4AF0-8122-692B54E32491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190863" y="6395116"/>
            <a:ext cx="888520" cy="286169"/>
          </a:xfrm>
        </p:spPr>
        <p:txBody>
          <a:bodyPr/>
          <a:lstStyle>
            <a:lvl1pPr>
              <a:defRPr sz="1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E25C0C21-B7CE-4F0B-81CD-4269BE35434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20670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with log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CFCA1-D4F3-477E-B945-80FEF29F5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9009C9-D22A-4588-88D9-C3B5602AC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6FE5C-FA4F-4EA5-AD84-F5C3455B3CDE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E0FB6E-239B-4065-AE65-29EF4D395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5D9D93-9CED-4551-8524-E66DFEEF3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DF294E-C019-4C8F-A7F6-FA4F57D1B4E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9321" y="6219419"/>
            <a:ext cx="1092680" cy="638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7000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 no log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BCE43-B976-49F6-B923-14ED9C52710B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0612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116" y="365127"/>
            <a:ext cx="9880272" cy="10151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5115" y="1526882"/>
            <a:ext cx="4802727" cy="63835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5115" y="2311893"/>
            <a:ext cx="4802727" cy="38777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43236" y="1526882"/>
            <a:ext cx="4826379" cy="63835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43236" y="2311893"/>
            <a:ext cx="4826379" cy="38777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0FD00-CBAE-4C14-9A5E-335948A0B6C7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70683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Conten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115" y="457200"/>
            <a:ext cx="3916395" cy="1600200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15796" y="813917"/>
            <a:ext cx="5739592" cy="5047134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475115" y="2057400"/>
            <a:ext cx="391639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7F35F-3E03-48EF-8406-1A85DFEEFD8F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07614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114" y="457200"/>
            <a:ext cx="3830131" cy="1600200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8158" y="864158"/>
            <a:ext cx="5817231" cy="499689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5114" y="2057400"/>
            <a:ext cx="3830131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E11E7-BD7B-49A9-AD67-C3CC94DDFA97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8364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9610530-C120-42F5-BC5C-50D8C27DBA1D}"/>
              </a:ext>
            </a:extLst>
          </p:cNvPr>
          <p:cNvSpPr/>
          <p:nvPr userDrawn="1"/>
        </p:nvSpPr>
        <p:spPr>
          <a:xfrm>
            <a:off x="0" y="813447"/>
            <a:ext cx="12192000" cy="38301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54954B-B384-49AA-A711-7F3F9C2A029D}"/>
              </a:ext>
            </a:extLst>
          </p:cNvPr>
          <p:cNvSpPr/>
          <p:nvPr userDrawn="1"/>
        </p:nvSpPr>
        <p:spPr>
          <a:xfrm>
            <a:off x="0" y="989441"/>
            <a:ext cx="12192000" cy="34895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9833" y="309894"/>
            <a:ext cx="9889587" cy="2744597"/>
          </a:xfrm>
        </p:spPr>
        <p:txBody>
          <a:bodyPr anchor="b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 you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32C7634-0492-40B1-8525-F74FD5E500FD}"/>
              </a:ext>
            </a:extLst>
          </p:cNvPr>
          <p:cNvCxnSpPr>
            <a:cxnSpLocks/>
          </p:cNvCxnSpPr>
          <p:nvPr userDrawn="1"/>
        </p:nvCxnSpPr>
        <p:spPr>
          <a:xfrm>
            <a:off x="1164564" y="3072668"/>
            <a:ext cx="9889587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B8A0DA13-57CC-4C3B-9D44-56EACA00AE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400" y="5267390"/>
            <a:ext cx="2187661" cy="1392207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BB7243D-01C7-40E4-B0AC-AD1B89923EC5}"/>
              </a:ext>
            </a:extLst>
          </p:cNvPr>
          <p:cNvSpPr txBox="1">
            <a:spLocks/>
          </p:cNvSpPr>
          <p:nvPr userDrawn="1"/>
        </p:nvSpPr>
        <p:spPr>
          <a:xfrm>
            <a:off x="5573485" y="5155898"/>
            <a:ext cx="5608235" cy="1392207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400" dirty="0">
                <a:solidFill>
                  <a:schemeClr val="tx1"/>
                </a:solidFill>
                <a:latin typeface="+mj-lt"/>
              </a:rPr>
              <a:t>Florida Perinatal</a:t>
            </a:r>
          </a:p>
          <a:p>
            <a:pPr algn="l"/>
            <a:r>
              <a:rPr lang="en-US" sz="2400" dirty="0">
                <a:solidFill>
                  <a:schemeClr val="tx1"/>
                </a:solidFill>
                <a:latin typeface="+mj-lt"/>
              </a:rPr>
              <a:t>Quality Collaborative</a:t>
            </a:r>
          </a:p>
        </p:txBody>
      </p:sp>
    </p:spTree>
    <p:extLst>
      <p:ext uri="{BB962C8B-B14F-4D97-AF65-F5344CB8AC3E}">
        <p14:creationId xmlns:p14="http://schemas.microsoft.com/office/powerpoint/2010/main" val="7114114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3BD2C-03CC-4DEB-891A-6F8D152AEFA3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26017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6D6AD7-E03F-46E4-919E-DEB05584A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45C43-341E-42BF-9CEB-CFABE92EC68E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F1D96-9B48-4DDE-A7D2-9AFAFA02C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9331C5-FE2F-4E6A-B2E9-D698BF234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6693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asic Slide (Title &amp; Conten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EBD6980D-02E2-410F-8C4F-1250C5CD9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header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CCFA91-B5AF-4D41-87D6-E5484BE7F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3B7D4-BA1B-48E1-9DFE-F8D51AA0EAAA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9E1626-AABC-4FFD-9B5E-40C878F1F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ECDD6B-9730-417B-AAD3-9D6F37FF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32511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/Trans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Off-page Connector 20">
            <a:extLst>
              <a:ext uri="{FF2B5EF4-FFF2-40B4-BE49-F238E27FC236}">
                <a16:creationId xmlns:a16="http://schemas.microsoft.com/office/drawing/2014/main" id="{CDFA2D1E-8CC3-4A8A-ACBC-ADE3D7507028}"/>
              </a:ext>
            </a:extLst>
          </p:cNvPr>
          <p:cNvSpPr/>
          <p:nvPr userDrawn="1"/>
        </p:nvSpPr>
        <p:spPr>
          <a:xfrm rot="16200000">
            <a:off x="2171580" y="1131567"/>
            <a:ext cx="6868045" cy="4604912"/>
          </a:xfrm>
          <a:prstGeom prst="flowChartOffpageConnector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0BD5DFED-EA4A-43F0-BE94-B26B6F6DA67A}"/>
              </a:ext>
            </a:extLst>
          </p:cNvPr>
          <p:cNvSpPr/>
          <p:nvPr userDrawn="1"/>
        </p:nvSpPr>
        <p:spPr>
          <a:xfrm rot="5400000">
            <a:off x="3804162" y="2966636"/>
            <a:ext cx="6858001" cy="92473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75A8E6-AAC3-415E-B4F3-FCAFA5B6AA93}"/>
              </a:ext>
            </a:extLst>
          </p:cNvPr>
          <p:cNvSpPr/>
          <p:nvPr userDrawn="1"/>
        </p:nvSpPr>
        <p:spPr>
          <a:xfrm>
            <a:off x="2" y="0"/>
            <a:ext cx="677079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89C0C49A-E3F4-4827-AA73-8A61B482693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370936" y="3968371"/>
            <a:ext cx="5796949" cy="150018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89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67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348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132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Subtitle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57A4762-8EAA-4F57-A866-DB6CAB1366E5}"/>
              </a:ext>
            </a:extLst>
          </p:cNvPr>
          <p:cNvCxnSpPr/>
          <p:nvPr userDrawn="1"/>
        </p:nvCxnSpPr>
        <p:spPr>
          <a:xfrm>
            <a:off x="370937" y="3777471"/>
            <a:ext cx="425528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A picture containing drawing&#10;&#10;Description automatically generated">
            <a:extLst>
              <a:ext uri="{FF2B5EF4-FFF2-40B4-BE49-F238E27FC236}">
                <a16:creationId xmlns:a16="http://schemas.microsoft.com/office/drawing/2014/main" id="{CAB69222-5E7F-4221-8B25-FAA565CE82D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600" y="6008622"/>
            <a:ext cx="971829" cy="788797"/>
          </a:xfrm>
          <a:prstGeom prst="rect">
            <a:avLst/>
          </a:prstGeom>
        </p:spPr>
      </p:pic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9CCC78DE-9A3A-4138-83A8-1AF56BC2E79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972829" y="-10048"/>
            <a:ext cx="5219767" cy="6868048"/>
          </a:xfrm>
          <a:custGeom>
            <a:avLst/>
            <a:gdLst>
              <a:gd name="connsiteX0" fmla="*/ 0 w 5229225"/>
              <a:gd name="connsiteY0" fmla="*/ 0 h 6858000"/>
              <a:gd name="connsiteX1" fmla="*/ 4282631 w 5229225"/>
              <a:gd name="connsiteY1" fmla="*/ 0 h 6858000"/>
              <a:gd name="connsiteX2" fmla="*/ 5229225 w 5229225"/>
              <a:gd name="connsiteY2" fmla="*/ 3429000 h 6858000"/>
              <a:gd name="connsiteX3" fmla="*/ 4282631 w 5229225"/>
              <a:gd name="connsiteY3" fmla="*/ 6858000 h 6858000"/>
              <a:gd name="connsiteX4" fmla="*/ 0 w 5229225"/>
              <a:gd name="connsiteY4" fmla="*/ 6858000 h 6858000"/>
              <a:gd name="connsiteX5" fmla="*/ 946594 w 5229225"/>
              <a:gd name="connsiteY5" fmla="*/ 3429000 h 6858000"/>
              <a:gd name="connsiteX6" fmla="*/ 0 w 5229225"/>
              <a:gd name="connsiteY6" fmla="*/ 0 h 6858000"/>
              <a:gd name="connsiteX0" fmla="*/ 0 w 5237225"/>
              <a:gd name="connsiteY0" fmla="*/ 0 h 6858000"/>
              <a:gd name="connsiteX1" fmla="*/ 5237225 w 5237225"/>
              <a:gd name="connsiteY1" fmla="*/ 0 h 6858000"/>
              <a:gd name="connsiteX2" fmla="*/ 5229225 w 5237225"/>
              <a:gd name="connsiteY2" fmla="*/ 3429000 h 6858000"/>
              <a:gd name="connsiteX3" fmla="*/ 4282631 w 5237225"/>
              <a:gd name="connsiteY3" fmla="*/ 6858000 h 6858000"/>
              <a:gd name="connsiteX4" fmla="*/ 0 w 5237225"/>
              <a:gd name="connsiteY4" fmla="*/ 6858000 h 6858000"/>
              <a:gd name="connsiteX5" fmla="*/ 946594 w 5237225"/>
              <a:gd name="connsiteY5" fmla="*/ 3429000 h 6858000"/>
              <a:gd name="connsiteX6" fmla="*/ 0 w 5237225"/>
              <a:gd name="connsiteY6" fmla="*/ 0 h 6858000"/>
              <a:gd name="connsiteX0" fmla="*/ 0 w 5237225"/>
              <a:gd name="connsiteY0" fmla="*/ 0 h 6868048"/>
              <a:gd name="connsiteX1" fmla="*/ 5237225 w 5237225"/>
              <a:gd name="connsiteY1" fmla="*/ 0 h 6868048"/>
              <a:gd name="connsiteX2" fmla="*/ 5229225 w 5237225"/>
              <a:gd name="connsiteY2" fmla="*/ 3429000 h 6868048"/>
              <a:gd name="connsiteX3" fmla="*/ 5237225 w 5237225"/>
              <a:gd name="connsiteY3" fmla="*/ 6868048 h 6868048"/>
              <a:gd name="connsiteX4" fmla="*/ 0 w 5237225"/>
              <a:gd name="connsiteY4" fmla="*/ 6858000 h 6868048"/>
              <a:gd name="connsiteX5" fmla="*/ 946594 w 5237225"/>
              <a:gd name="connsiteY5" fmla="*/ 3429000 h 6868048"/>
              <a:gd name="connsiteX6" fmla="*/ 0 w 5237225"/>
              <a:gd name="connsiteY6" fmla="*/ 0 h 6868048"/>
              <a:gd name="connsiteX0" fmla="*/ 30145 w 5237225"/>
              <a:gd name="connsiteY0" fmla="*/ 10049 h 6868048"/>
              <a:gd name="connsiteX1" fmla="*/ 5237225 w 5237225"/>
              <a:gd name="connsiteY1" fmla="*/ 0 h 6868048"/>
              <a:gd name="connsiteX2" fmla="*/ 5229225 w 5237225"/>
              <a:gd name="connsiteY2" fmla="*/ 3429000 h 6868048"/>
              <a:gd name="connsiteX3" fmla="*/ 5237225 w 5237225"/>
              <a:gd name="connsiteY3" fmla="*/ 6868048 h 6868048"/>
              <a:gd name="connsiteX4" fmla="*/ 0 w 5237225"/>
              <a:gd name="connsiteY4" fmla="*/ 6858000 h 6868048"/>
              <a:gd name="connsiteX5" fmla="*/ 946594 w 5237225"/>
              <a:gd name="connsiteY5" fmla="*/ 3429000 h 6868048"/>
              <a:gd name="connsiteX6" fmla="*/ 30145 w 5237225"/>
              <a:gd name="connsiteY6" fmla="*/ 10049 h 6868048"/>
              <a:gd name="connsiteX0" fmla="*/ 20096 w 5227176"/>
              <a:gd name="connsiteY0" fmla="*/ 10049 h 6868048"/>
              <a:gd name="connsiteX1" fmla="*/ 5227176 w 5227176"/>
              <a:gd name="connsiteY1" fmla="*/ 0 h 6868048"/>
              <a:gd name="connsiteX2" fmla="*/ 5219176 w 5227176"/>
              <a:gd name="connsiteY2" fmla="*/ 3429000 h 6868048"/>
              <a:gd name="connsiteX3" fmla="*/ 5227176 w 5227176"/>
              <a:gd name="connsiteY3" fmla="*/ 6868048 h 6868048"/>
              <a:gd name="connsiteX4" fmla="*/ 0 w 5227176"/>
              <a:gd name="connsiteY4" fmla="*/ 6858000 h 6868048"/>
              <a:gd name="connsiteX5" fmla="*/ 936545 w 5227176"/>
              <a:gd name="connsiteY5" fmla="*/ 3429000 h 6868048"/>
              <a:gd name="connsiteX6" fmla="*/ 20096 w 5227176"/>
              <a:gd name="connsiteY6" fmla="*/ 10049 h 6868048"/>
              <a:gd name="connsiteX0" fmla="*/ 10047 w 5217127"/>
              <a:gd name="connsiteY0" fmla="*/ 10049 h 6868048"/>
              <a:gd name="connsiteX1" fmla="*/ 5217127 w 5217127"/>
              <a:gd name="connsiteY1" fmla="*/ 0 h 6868048"/>
              <a:gd name="connsiteX2" fmla="*/ 5209127 w 5217127"/>
              <a:gd name="connsiteY2" fmla="*/ 3429000 h 6868048"/>
              <a:gd name="connsiteX3" fmla="*/ 5217127 w 5217127"/>
              <a:gd name="connsiteY3" fmla="*/ 6868048 h 6868048"/>
              <a:gd name="connsiteX4" fmla="*/ 0 w 5217127"/>
              <a:gd name="connsiteY4" fmla="*/ 6868048 h 6868048"/>
              <a:gd name="connsiteX5" fmla="*/ 926496 w 5217127"/>
              <a:gd name="connsiteY5" fmla="*/ 3429000 h 6868048"/>
              <a:gd name="connsiteX6" fmla="*/ 10047 w 5217127"/>
              <a:gd name="connsiteY6" fmla="*/ 10049 h 6868048"/>
              <a:gd name="connsiteX0" fmla="*/ 10047 w 5219766"/>
              <a:gd name="connsiteY0" fmla="*/ 10049 h 6868048"/>
              <a:gd name="connsiteX1" fmla="*/ 5217127 w 5219766"/>
              <a:gd name="connsiteY1" fmla="*/ 0 h 6868048"/>
              <a:gd name="connsiteX2" fmla="*/ 5219176 w 5219766"/>
              <a:gd name="connsiteY2" fmla="*/ 3449097 h 6868048"/>
              <a:gd name="connsiteX3" fmla="*/ 5217127 w 5219766"/>
              <a:gd name="connsiteY3" fmla="*/ 6868048 h 6868048"/>
              <a:gd name="connsiteX4" fmla="*/ 0 w 5219766"/>
              <a:gd name="connsiteY4" fmla="*/ 6868048 h 6868048"/>
              <a:gd name="connsiteX5" fmla="*/ 926496 w 5219766"/>
              <a:gd name="connsiteY5" fmla="*/ 3429000 h 6868048"/>
              <a:gd name="connsiteX6" fmla="*/ 10047 w 5219766"/>
              <a:gd name="connsiteY6" fmla="*/ 10049 h 6868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9766" h="6868048">
                <a:moveTo>
                  <a:pt x="10047" y="10049"/>
                </a:moveTo>
                <a:lnTo>
                  <a:pt x="5217127" y="0"/>
                </a:lnTo>
                <a:cubicBezTo>
                  <a:pt x="5214460" y="1143000"/>
                  <a:pt x="5221843" y="2306097"/>
                  <a:pt x="5219176" y="3449097"/>
                </a:cubicBezTo>
                <a:cubicBezTo>
                  <a:pt x="5221843" y="4595446"/>
                  <a:pt x="5214460" y="5721699"/>
                  <a:pt x="5217127" y="6868048"/>
                </a:cubicBezTo>
                <a:lnTo>
                  <a:pt x="0" y="6868048"/>
                </a:lnTo>
                <a:lnTo>
                  <a:pt x="926496" y="3429000"/>
                </a:lnTo>
                <a:lnTo>
                  <a:pt x="10047" y="10049"/>
                </a:lnTo>
                <a:close/>
              </a:path>
            </a:pathLst>
          </a:custGeom>
        </p:spPr>
        <p:txBody>
          <a:bodyPr anchor="ctr"/>
          <a:lstStyle>
            <a:lvl1pPr marL="0" indent="0" algn="r">
              <a:buNone/>
              <a:defRPr/>
            </a:lvl1pPr>
          </a:lstStyle>
          <a:p>
            <a:r>
              <a:rPr lang="en-US" dirty="0"/>
              <a:t>Insert picture or delete</a:t>
            </a:r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F0D4F941-B98D-49EE-8437-FF61927CB2E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0936" y="841983"/>
            <a:ext cx="5796949" cy="2744597"/>
          </a:xfrm>
        </p:spPr>
        <p:txBody>
          <a:bodyPr anchor="b">
            <a:normAutofit/>
          </a:bodyPr>
          <a:lstStyle>
            <a:lvl1pPr algn="l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</a:t>
            </a:r>
          </a:p>
        </p:txBody>
      </p:sp>
    </p:spTree>
    <p:extLst>
      <p:ext uri="{BB962C8B-B14F-4D97-AF65-F5344CB8AC3E}">
        <p14:creationId xmlns:p14="http://schemas.microsoft.com/office/powerpoint/2010/main" val="125217118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ransiti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9610530-C120-42F5-BC5C-50D8C27DBA1D}"/>
              </a:ext>
            </a:extLst>
          </p:cNvPr>
          <p:cNvSpPr/>
          <p:nvPr userDrawn="1"/>
        </p:nvSpPr>
        <p:spPr>
          <a:xfrm>
            <a:off x="0" y="1526876"/>
            <a:ext cx="12192000" cy="38301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54954B-B384-49AA-A711-7F3F9C2A029D}"/>
              </a:ext>
            </a:extLst>
          </p:cNvPr>
          <p:cNvSpPr/>
          <p:nvPr userDrawn="1"/>
        </p:nvSpPr>
        <p:spPr>
          <a:xfrm>
            <a:off x="0" y="1692828"/>
            <a:ext cx="12192000" cy="34895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9833" y="973086"/>
            <a:ext cx="9889587" cy="2744597"/>
          </a:xfrm>
        </p:spPr>
        <p:txBody>
          <a:bodyPr anchor="b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Transition slide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A8781A-4EC7-4D14-BBE0-80F3D6F92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94137" y="6405166"/>
            <a:ext cx="1940859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33E3DDA0-BC19-4981-AAF7-8D7ECC5692DD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42DB4B-4017-4FC8-8755-DBE13FC80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29769" y="6405166"/>
            <a:ext cx="4926259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9129F5-5BAB-4E6D-A7AA-0F614AAFE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5375" y="6405166"/>
            <a:ext cx="888520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32C7634-0492-40B1-8525-F74FD5E500FD}"/>
              </a:ext>
            </a:extLst>
          </p:cNvPr>
          <p:cNvCxnSpPr>
            <a:cxnSpLocks/>
          </p:cNvCxnSpPr>
          <p:nvPr userDrawn="1"/>
        </p:nvCxnSpPr>
        <p:spPr>
          <a:xfrm>
            <a:off x="1164565" y="3786097"/>
            <a:ext cx="9889587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B8A0DA13-57CC-4C3B-9D44-56EACA00AE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6886" y="6261834"/>
            <a:ext cx="855937" cy="694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4626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wo Column Top Str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1DF39C0-40C4-4330-9542-3C2512BFE7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7373" r="2491" b="-1"/>
          <a:stretch/>
        </p:blipFill>
        <p:spPr>
          <a:xfrm rot="10800000">
            <a:off x="-1" y="301771"/>
            <a:ext cx="12192000" cy="642777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EBD6980D-02E2-410F-8C4F-1250C5CD9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2789" y="291722"/>
            <a:ext cx="10601011" cy="64277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header</a:t>
            </a:r>
          </a:p>
        </p:txBody>
      </p: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C06351D5-E002-442A-BB97-A2456CD2974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3479" y="6166966"/>
            <a:ext cx="888520" cy="721178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DC823AF-08FC-4B75-A0B7-AE5286A96F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2791" y="1346479"/>
            <a:ext cx="4869615" cy="473324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774BC80-8D75-46FF-A25A-C7BE7071B9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4187" y="1346479"/>
            <a:ext cx="4869615" cy="473324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816529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Blank with log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CFCA1-D4F3-477E-B945-80FEF29F5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9009C9-D22A-4588-88D9-C3B5602AC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9D8F8-4FFC-4A51-8444-D1D92F7D2508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E0FB6E-239B-4065-AE65-29EF4D395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5D9D93-9CED-4551-8524-E66DFEEF3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DF294E-C019-4C8F-A7F6-FA4F57D1B4E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32557" y="6079257"/>
            <a:ext cx="959447" cy="778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5211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9610530-C120-42F5-BC5C-50D8C27DBA1D}"/>
              </a:ext>
            </a:extLst>
          </p:cNvPr>
          <p:cNvSpPr/>
          <p:nvPr userDrawn="1"/>
        </p:nvSpPr>
        <p:spPr>
          <a:xfrm>
            <a:off x="0" y="813447"/>
            <a:ext cx="12192000" cy="38301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54954B-B384-49AA-A711-7F3F9C2A029D}"/>
              </a:ext>
            </a:extLst>
          </p:cNvPr>
          <p:cNvSpPr/>
          <p:nvPr userDrawn="1"/>
        </p:nvSpPr>
        <p:spPr>
          <a:xfrm>
            <a:off x="0" y="989441"/>
            <a:ext cx="12192000" cy="34895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9833" y="309896"/>
            <a:ext cx="9889587" cy="2744597"/>
          </a:xfrm>
        </p:spPr>
        <p:txBody>
          <a:bodyPr anchor="b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 you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32C7634-0492-40B1-8525-F74FD5E500FD}"/>
              </a:ext>
            </a:extLst>
          </p:cNvPr>
          <p:cNvCxnSpPr>
            <a:cxnSpLocks/>
          </p:cNvCxnSpPr>
          <p:nvPr userDrawn="1"/>
        </p:nvCxnSpPr>
        <p:spPr>
          <a:xfrm>
            <a:off x="1164565" y="3072668"/>
            <a:ext cx="9889587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B8A0DA13-57CC-4C3B-9D44-56EACA00AE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400" y="5082358"/>
            <a:ext cx="2187661" cy="177564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BB7243D-01C7-40E4-B0AC-AD1B89923EC5}"/>
              </a:ext>
            </a:extLst>
          </p:cNvPr>
          <p:cNvSpPr txBox="1">
            <a:spLocks/>
          </p:cNvSpPr>
          <p:nvPr userDrawn="1"/>
        </p:nvSpPr>
        <p:spPr>
          <a:xfrm>
            <a:off x="5573485" y="5155900"/>
            <a:ext cx="5608235" cy="1392207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400" dirty="0">
                <a:solidFill>
                  <a:schemeClr val="tx1"/>
                </a:solidFill>
                <a:latin typeface="+mj-lt"/>
              </a:rPr>
              <a:t>Florida Perinatal</a:t>
            </a:r>
          </a:p>
          <a:p>
            <a:pPr algn="l"/>
            <a:r>
              <a:rPr lang="en-US" sz="2400" dirty="0">
                <a:solidFill>
                  <a:schemeClr val="tx1"/>
                </a:solidFill>
                <a:latin typeface="+mj-lt"/>
              </a:rPr>
              <a:t>Quality Collaborative</a:t>
            </a:r>
          </a:p>
        </p:txBody>
      </p:sp>
    </p:spTree>
    <p:extLst>
      <p:ext uri="{BB962C8B-B14F-4D97-AF65-F5344CB8AC3E}">
        <p14:creationId xmlns:p14="http://schemas.microsoft.com/office/powerpoint/2010/main" val="32458198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9814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64205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sv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18" Type="http://schemas.openxmlformats.org/officeDocument/2006/relationships/slideLayout" Target="../slideLayouts/slideLayout34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37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slideLayout" Target="../slideLayouts/slideLayout33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6" Type="http://schemas.openxmlformats.org/officeDocument/2006/relationships/slideLayout" Target="../slideLayouts/slideLayout32.xml"/><Relationship Id="rId20" Type="http://schemas.openxmlformats.org/officeDocument/2006/relationships/slideLayout" Target="../slideLayouts/slideLayout36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24" Type="http://schemas.openxmlformats.org/officeDocument/2006/relationships/slideLayout" Target="../slideLayouts/slideLayout40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23" Type="http://schemas.openxmlformats.org/officeDocument/2006/relationships/slideLayout" Target="../slideLayouts/slideLayout39.xml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26.xml"/><Relationship Id="rId19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Relationship Id="rId22" Type="http://schemas.openxmlformats.org/officeDocument/2006/relationships/slideLayout" Target="../slideLayouts/slideLayout38.xml"/><Relationship Id="rId27" Type="http://schemas.openxmlformats.org/officeDocument/2006/relationships/image" Target="../media/image2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8761A9F4-B2A8-4ED2-A983-A7319F3EF663}"/>
              </a:ext>
            </a:extLst>
          </p:cNvPr>
          <p:cNvPicPr>
            <a:picLocks noChangeAspect="1"/>
          </p:cNvPicPr>
          <p:nvPr userDrawn="1"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-1" y="6341779"/>
            <a:ext cx="10601012" cy="40173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2788" y="216131"/>
            <a:ext cx="10601011" cy="110559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2788" y="1639019"/>
            <a:ext cx="10601011" cy="44156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36791" y="6395114"/>
            <a:ext cx="1978587" cy="2861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6016CE69-E920-4120-AF28-9BCE1240D8CC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99622" y="6395114"/>
            <a:ext cx="5036788" cy="2861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15758" y="6395114"/>
            <a:ext cx="888520" cy="2861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F8D47C25-7D0C-4018-B087-FEF0BA3304A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93318" t="-86863" b="-1"/>
          <a:stretch/>
        </p:blipFill>
        <p:spPr>
          <a:xfrm rot="10800000">
            <a:off x="11487488" y="6351827"/>
            <a:ext cx="701711" cy="750683"/>
          </a:xfrm>
          <a:prstGeom prst="rect">
            <a:avLst/>
          </a:prstGeom>
        </p:spPr>
      </p:pic>
      <p:pic>
        <p:nvPicPr>
          <p:cNvPr id="17" name="Picture 16" descr="A close up of a logo&#10;&#10;Description automatically generated">
            <a:extLst>
              <a:ext uri="{FF2B5EF4-FFF2-40B4-BE49-F238E27FC236}">
                <a16:creationId xmlns:a16="http://schemas.microsoft.com/office/drawing/2014/main" id="{E0C5B0AC-0EE8-4EBB-9E4B-986892E3DB8A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6884" y="6261834"/>
            <a:ext cx="855937" cy="694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469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21" r:id="rId2"/>
    <p:sldLayoutId id="2147483711" r:id="rId3"/>
    <p:sldLayoutId id="2147483710" r:id="rId4"/>
    <p:sldLayoutId id="2147483722" r:id="rId5"/>
    <p:sldLayoutId id="2147483712" r:id="rId6"/>
    <p:sldLayoutId id="2147483723" r:id="rId7"/>
    <p:sldLayoutId id="2147483714" r:id="rId8"/>
    <p:sldLayoutId id="2147483720" r:id="rId9"/>
    <p:sldLayoutId id="2147483715" r:id="rId10"/>
    <p:sldLayoutId id="2147483713" r:id="rId11"/>
    <p:sldLayoutId id="2147483717" r:id="rId12"/>
    <p:sldLayoutId id="2147483716" r:id="rId13"/>
    <p:sldLayoutId id="2147483724" r:id="rId14"/>
    <p:sldLayoutId id="2147483718" r:id="rId15"/>
    <p:sldLayoutId id="2147483719" r:id="rId1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27113" indent="-16827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431925" indent="-176213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173038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8761A9F4-B2A8-4ED2-A983-A7319F3EF663}"/>
              </a:ext>
            </a:extLst>
          </p:cNvPr>
          <p:cNvPicPr>
            <a:picLocks noChangeAspect="1"/>
          </p:cNvPicPr>
          <p:nvPr userDrawn="1"/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tretch>
            <a:fillRect/>
          </a:stretch>
        </p:blipFill>
        <p:spPr>
          <a:xfrm>
            <a:off x="-1" y="6341779"/>
            <a:ext cx="10601012" cy="40173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2789" y="216133"/>
            <a:ext cx="10601011" cy="9484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2789" y="1337095"/>
            <a:ext cx="10601011" cy="47175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36792" y="6395116"/>
            <a:ext cx="1978587" cy="2861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CE5EF89E-8E91-4DF6-9A17-4196AC182B26}" type="datetime4">
              <a:rPr lang="en-US" smtClean="0"/>
              <a:t>December 2,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99623" y="6395116"/>
            <a:ext cx="5036788" cy="2861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15759" y="6395116"/>
            <a:ext cx="888520" cy="2861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F8D47C25-7D0C-4018-B087-FEF0BA3304A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93318" t="-86863" b="-1"/>
          <a:stretch/>
        </p:blipFill>
        <p:spPr>
          <a:xfrm rot="10800000">
            <a:off x="11487490" y="6351829"/>
            <a:ext cx="701711" cy="750683"/>
          </a:xfrm>
          <a:prstGeom prst="rect">
            <a:avLst/>
          </a:prstGeom>
        </p:spPr>
      </p:pic>
      <p:pic>
        <p:nvPicPr>
          <p:cNvPr id="17" name="Picture 16" descr="A close up of a logo&#10;&#10;Description automatically generated">
            <a:extLst>
              <a:ext uri="{FF2B5EF4-FFF2-40B4-BE49-F238E27FC236}">
                <a16:creationId xmlns:a16="http://schemas.microsoft.com/office/drawing/2014/main" id="{E0C5B0AC-0EE8-4EBB-9E4B-986892E3DB8A}"/>
              </a:ext>
            </a:extLst>
          </p:cNvPr>
          <p:cNvPicPr>
            <a:picLocks noChangeAspect="1"/>
          </p:cNvPicPr>
          <p:nvPr userDrawn="1"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47017" y="6287712"/>
            <a:ext cx="971811" cy="596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85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  <p:sldLayoutId id="2147483742" r:id="rId17"/>
    <p:sldLayoutId id="2147483744" r:id="rId18"/>
    <p:sldLayoutId id="2147483745" r:id="rId19"/>
    <p:sldLayoutId id="2147483746" r:id="rId20"/>
    <p:sldLayoutId id="2147483747" r:id="rId21"/>
    <p:sldLayoutId id="2147483748" r:id="rId22"/>
    <p:sldLayoutId id="2147483749" r:id="rId23"/>
    <p:sldLayoutId id="2147483750" r:id="rId24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7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65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70335" indent="-126206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73944" indent="-13216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129779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2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27.png"/><Relationship Id="rId5" Type="http://schemas.openxmlformats.org/officeDocument/2006/relationships/hyperlink" Target="https://www.acog.org/clinical/clinical-guidance/committee-opinion/articles/2014/02/effective-patient-physician-communication" TargetMode="External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emf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8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hyperlink" Target="https://www.awhonn.org/respectful-maternity-care-implementation-toolkit/" TargetMode="External"/><Relationship Id="rId5" Type="http://schemas.openxmlformats.org/officeDocument/2006/relationships/hyperlink" Target="https://pubmed.ncbi.nlm.nih.gov/29683895/" TargetMode="External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32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31.png"/><Relationship Id="rId5" Type="http://schemas.openxmlformats.org/officeDocument/2006/relationships/hyperlink" Target="https://www.internationalmidwives.org/assets/files/general-files/2022/02/english-final-toolkit-respect-2020-nov.pdf" TargetMode="External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33.pn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28.png"/><Relationship Id="rId5" Type="http://schemas.openxmlformats.org/officeDocument/2006/relationships/hyperlink" Target="https://www.awhonn.org/respectful-maternity-care-implementation-toolkit/" TargetMode="External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34.png"/><Relationship Id="rId4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person&#10;&#10;Description automatically generated">
            <a:extLst>
              <a:ext uri="{FF2B5EF4-FFF2-40B4-BE49-F238E27FC236}">
                <a16:creationId xmlns:a16="http://schemas.microsoft.com/office/drawing/2014/main" id="{11BEF315-DB66-4440-ACBE-0666A6D8310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5058" y="1288139"/>
            <a:ext cx="8146942" cy="4824191"/>
          </a:xfrm>
          <a:prstGeom prst="rect">
            <a:avLst/>
          </a:prstGeom>
          <a:effectLst>
            <a:softEdge rad="5461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564983-AC00-4660-B158-B21104157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885" y="4640945"/>
            <a:ext cx="3965661" cy="1105593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6000" b="1" dirty="0">
                <a:latin typeface="Candara" panose="020E0502030303020204" pitchFamily="34" charset="0"/>
              </a:rPr>
              <a:t>Respectful Maternity Care </a:t>
            </a:r>
            <a:br>
              <a:rPr lang="en-US" sz="6000" b="1" dirty="0">
                <a:latin typeface="Candara" panose="020E0502030303020204" pitchFamily="34" charset="0"/>
              </a:rPr>
            </a:br>
            <a:r>
              <a:rPr lang="en-US" sz="6000" b="1" i="1" dirty="0">
                <a:latin typeface="Candara" panose="020E0502030303020204" pitchFamily="34" charset="0"/>
              </a:rPr>
              <a:t>(RMC)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6CFF564-A6B5-49DF-BD98-3BF237000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pPr/>
              <a:t>1</a:t>
            </a:fld>
            <a:endParaRPr lang="en-US"/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04C33A67-439C-4E72-9AA4-B6F892C967F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7648" y="106453"/>
            <a:ext cx="4708192" cy="1611983"/>
          </a:xfrm>
          <a:prstGeom prst="rect">
            <a:avLst/>
          </a:prstGeom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F84C9660-47CF-48BF-A6A6-828FBE3D9C1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477500" y="5143500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606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73"/>
    </mc:Choice>
    <mc:Fallback xmlns="">
      <p:transition spd="slow" advTm="220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4434" y="1265801"/>
            <a:ext cx="10601011" cy="479858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FPQC Vision, updated 2021:</a:t>
            </a:r>
          </a:p>
          <a:p>
            <a:pPr marL="0" indent="0">
              <a:buNone/>
            </a:pPr>
            <a:endParaRPr lang="en-US" sz="40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r>
              <a:rPr lang="en-US" sz="3200" b="1" i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All of Florida’s mothers, infants &amp; families will have the best health outcomes possible through receiving </a:t>
            </a:r>
            <a:r>
              <a:rPr lang="en-US" sz="3200" b="1" i="1" dirty="0">
                <a:solidFill>
                  <a:srgbClr val="E68422"/>
                </a:solidFill>
              </a:rPr>
              <a:t>respectful</a:t>
            </a:r>
            <a:r>
              <a:rPr lang="en-US" sz="3200" b="1" i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, equitable, high quality, evidence‐based perinatal care.</a:t>
            </a:r>
          </a:p>
          <a:p>
            <a:pPr marL="0" indent="0">
              <a:buNone/>
            </a:pPr>
            <a:endParaRPr lang="en-US" sz="40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r>
              <a:rPr lang="en-US" sz="3000" dirty="0">
                <a:solidFill>
                  <a:schemeClr val="tx2">
                    <a:lumMod val="95000"/>
                    <a:lumOff val="5000"/>
                  </a:schemeClr>
                </a:solidFill>
              </a:rPr>
              <a:t>*****</a:t>
            </a:r>
          </a:p>
          <a:p>
            <a:pPr marL="0" indent="0">
              <a:buNone/>
            </a:pPr>
            <a:endParaRPr lang="en-US" sz="3000" dirty="0">
              <a:solidFill>
                <a:schemeClr val="tx2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en-US" sz="3000" dirty="0">
                <a:solidFill>
                  <a:schemeClr val="tx2">
                    <a:lumMod val="95000"/>
                    <a:lumOff val="5000"/>
                  </a:schemeClr>
                </a:solidFill>
              </a:rPr>
              <a:t>“Respectful Maternity Care (RMC) is an approach to care that emphasizes the fundamental rights of women, newborns, and families, promoting equitable access to evidence-based care while recognizing unique needs and preferences.” (</a:t>
            </a:r>
            <a:r>
              <a:rPr lang="en-US" sz="3000" dirty="0" err="1">
                <a:solidFill>
                  <a:schemeClr val="tx2">
                    <a:lumMod val="95000"/>
                    <a:lumOff val="5000"/>
                  </a:schemeClr>
                </a:solidFill>
              </a:rPr>
              <a:t>Shakibazadeh</a:t>
            </a:r>
            <a:r>
              <a:rPr lang="en-US" sz="3000" dirty="0">
                <a:solidFill>
                  <a:schemeClr val="tx2">
                    <a:lumMod val="95000"/>
                    <a:lumOff val="5000"/>
                  </a:schemeClr>
                </a:solidFill>
              </a:rPr>
              <a:t> et al., 2018) </a:t>
            </a:r>
          </a:p>
          <a:p>
            <a:pPr marL="0" indent="0">
              <a:buNone/>
            </a:pPr>
            <a:endParaRPr lang="en-US" sz="30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Respectful Maternity Care? 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AB4D6811-1EF1-4621-AD19-28EFCDB6E1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77500" y="5143500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78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848"/>
    </mc:Choice>
    <mc:Fallback xmlns="">
      <p:transition spd="slow" advTm="388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76ED47-FB0E-402D-831C-B1B7D7EE6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27546F6-700C-4B8A-8E42-F702CD6F6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564" y="231648"/>
            <a:ext cx="10601011" cy="642779"/>
          </a:xfrm>
        </p:spPr>
        <p:txBody>
          <a:bodyPr>
            <a:normAutofit/>
          </a:bodyPr>
          <a:lstStyle/>
          <a:p>
            <a:r>
              <a:rPr 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Respectful Maternity Care (RMC) Universal for FPQC Initiatives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353C793-A97E-4550-9F94-32843EDD27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8736" y="934497"/>
            <a:ext cx="10346762" cy="5806856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0E9CB32E-91FA-4570-BB17-EE71777E3074}"/>
              </a:ext>
            </a:extLst>
          </p:cNvPr>
          <p:cNvSpPr/>
          <p:nvPr/>
        </p:nvSpPr>
        <p:spPr>
          <a:xfrm>
            <a:off x="590436" y="5070764"/>
            <a:ext cx="2580276" cy="1670589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069E6118-08A8-4F21-9B54-3FC8A652B70D}"/>
              </a:ext>
            </a:extLst>
          </p:cNvPr>
          <p:cNvSpPr/>
          <p:nvPr/>
        </p:nvSpPr>
        <p:spPr>
          <a:xfrm rot="9129307">
            <a:off x="2924540" y="4653739"/>
            <a:ext cx="1674421" cy="834048"/>
          </a:xfrm>
          <a:prstGeom prst="rightArrow">
            <a:avLst>
              <a:gd name="adj1" fmla="val 50000"/>
              <a:gd name="adj2" fmla="val 51181"/>
            </a:avLst>
          </a:prstGeom>
          <a:solidFill>
            <a:srgbClr val="0070C0"/>
          </a:solidFill>
          <a:ln>
            <a:solidFill>
              <a:srgbClr val="3296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ECA9F0-0A10-4433-B2AB-BD34A77425EE}"/>
              </a:ext>
            </a:extLst>
          </p:cNvPr>
          <p:cNvSpPr txBox="1"/>
          <p:nvPr/>
        </p:nvSpPr>
        <p:spPr>
          <a:xfrm rot="19915652">
            <a:off x="3517347" y="4744929"/>
            <a:ext cx="8328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RMC</a:t>
            </a:r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A5E211D9-A3BF-47AF-A9C0-1DBBC51FDEF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77500" y="5143500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380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51"/>
    </mc:Choice>
    <mc:Fallback xmlns="">
      <p:transition spd="slow" advTm="304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786221"/>
            <a:ext cx="4013198" cy="642779"/>
          </a:xfrm>
        </p:spPr>
        <p:txBody>
          <a:bodyPr>
            <a:noAutofit/>
          </a:bodyPr>
          <a:lstStyle/>
          <a:p>
            <a:pPr marL="457200" lvl="1" indent="0">
              <a:buNone/>
            </a:pPr>
            <a:r>
              <a:rPr lang="en-US" sz="3000" b="1" dirty="0">
                <a:solidFill>
                  <a:schemeClr val="tx2"/>
                </a:solidFill>
              </a:rPr>
              <a:t>RMC founded on the premise that women should not be mistreated in childbirth.</a:t>
            </a:r>
          </a:p>
          <a:p>
            <a:pPr marL="457200" lvl="1" indent="0">
              <a:buNone/>
            </a:pPr>
            <a:endParaRPr lang="en-US" sz="24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Foundations of Respectful Maternity Care (RMC)</a:t>
            </a:r>
          </a:p>
        </p:txBody>
      </p:sp>
      <p:pic>
        <p:nvPicPr>
          <p:cNvPr id="5" name="Picture 4" descr="Timeline&#10;&#10;Description automatically generated">
            <a:extLst>
              <a:ext uri="{FF2B5EF4-FFF2-40B4-BE49-F238E27FC236}">
                <a16:creationId xmlns:a16="http://schemas.microsoft.com/office/drawing/2014/main" id="{69D05B14-6775-4FF3-9771-42051FF56C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198" y="1117982"/>
            <a:ext cx="7264400" cy="5448300"/>
          </a:xfrm>
          <a:prstGeom prst="rect">
            <a:avLst/>
          </a:prstGeom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7220049B-AB2B-4FC7-9AAB-B63BE367FE6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77500" y="5143500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207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075"/>
    </mc:Choice>
    <mc:Fallback xmlns="">
      <p:transition spd="slow" advTm="790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46EB10E-29D7-43DF-8CBB-EC89CA77C9D9}"/>
              </a:ext>
            </a:extLst>
          </p:cNvPr>
          <p:cNvSpPr/>
          <p:nvPr/>
        </p:nvSpPr>
        <p:spPr>
          <a:xfrm>
            <a:off x="4403661" y="2517913"/>
            <a:ext cx="7645154" cy="4212087"/>
          </a:xfrm>
          <a:prstGeom prst="rect">
            <a:avLst/>
          </a:prstGeom>
          <a:solidFill>
            <a:srgbClr val="F8D5B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F2043F-C1EC-4155-A93B-3C390B653F5F}"/>
              </a:ext>
            </a:extLst>
          </p:cNvPr>
          <p:cNvSpPr/>
          <p:nvPr/>
        </p:nvSpPr>
        <p:spPr>
          <a:xfrm>
            <a:off x="196195" y="2517912"/>
            <a:ext cx="3995430" cy="4212087"/>
          </a:xfrm>
          <a:prstGeom prst="rect">
            <a:avLst/>
          </a:prstGeom>
          <a:solidFill>
            <a:srgbClr val="7EB0A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58824C6-2B4A-449E-BD46-30ACE84F1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195" y="854696"/>
            <a:ext cx="11472243" cy="17360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700" dirty="0">
                <a:solidFill>
                  <a:schemeClr val="tx2"/>
                </a:solidFill>
              </a:rPr>
              <a:t>Clinical organizations continue to complement and expanded upon efforts related to RMC. </a:t>
            </a:r>
            <a:endParaRPr lang="en-US" sz="2700" dirty="0">
              <a:solidFill>
                <a:srgbClr val="E68422"/>
              </a:solidFill>
            </a:endParaRPr>
          </a:p>
          <a:p>
            <a:r>
              <a:rPr lang="en-US" sz="2700" b="1" dirty="0">
                <a:solidFill>
                  <a:srgbClr val="E6842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ACOG Committee Opinion 587: </a:t>
            </a:r>
            <a:r>
              <a:rPr lang="en-US" sz="2700" b="1" dirty="0">
                <a:solidFill>
                  <a:srgbClr val="E68422"/>
                </a:solidFill>
              </a:rPr>
              <a:t>Effective Patient–Physician Communication</a:t>
            </a:r>
            <a:r>
              <a:rPr lang="en-US" sz="2700" b="1" dirty="0">
                <a:solidFill>
                  <a:schemeClr val="tx2"/>
                </a:solidFill>
              </a:rPr>
              <a:t> </a:t>
            </a:r>
            <a:r>
              <a:rPr lang="en-US" sz="2700" dirty="0">
                <a:solidFill>
                  <a:schemeClr val="tx2"/>
                </a:solidFill>
              </a:rPr>
              <a:t>(2014, Reaffirmed 2021) provides recommendations including:</a:t>
            </a:r>
          </a:p>
          <a:p>
            <a:pPr marL="0" indent="0">
              <a:buNone/>
            </a:pPr>
            <a:endParaRPr lang="en-US" dirty="0">
              <a:solidFill>
                <a:schemeClr val="tx2"/>
              </a:solidFill>
              <a:latin typeface="Nunito Sans" panose="020B0604020202020204" pitchFamily="2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C89AA5-B50A-4187-9CED-E54893983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>
                <a:solidFill>
                  <a:schemeClr val="tx2"/>
                </a:solidFill>
              </a:rPr>
              <a:pPr/>
              <a:t>5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808C78C-DDC7-4DD6-B624-7B3B3B07A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195" y="269481"/>
            <a:ext cx="10601011" cy="642779"/>
          </a:xfrm>
        </p:spPr>
        <p:txBody>
          <a:bodyPr/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RMC Across Clinical Organizations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2528FC-05BF-48BB-AA81-BF1F56FB8668}"/>
              </a:ext>
            </a:extLst>
          </p:cNvPr>
          <p:cNvSpPr txBox="1"/>
          <p:nvPr/>
        </p:nvSpPr>
        <p:spPr>
          <a:xfrm>
            <a:off x="279647" y="2517912"/>
            <a:ext cx="4017996" cy="39857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chemeClr val="bg1"/>
                </a:solidFill>
              </a:rPr>
              <a:t>RESPECT Model</a:t>
            </a:r>
          </a:p>
          <a:p>
            <a:pPr lvl="1"/>
            <a:r>
              <a:rPr lang="en-US" sz="2500" b="1" u="sng" dirty="0">
                <a:solidFill>
                  <a:schemeClr val="tx2"/>
                </a:solidFill>
              </a:rPr>
              <a:t>R</a:t>
            </a:r>
            <a:r>
              <a:rPr lang="en-US" sz="2500" dirty="0">
                <a:solidFill>
                  <a:schemeClr val="tx2"/>
                </a:solidFill>
              </a:rPr>
              <a:t>apport</a:t>
            </a:r>
          </a:p>
          <a:p>
            <a:pPr lvl="1"/>
            <a:r>
              <a:rPr lang="en-US" sz="2500" b="1" u="sng" dirty="0">
                <a:solidFill>
                  <a:schemeClr val="tx2"/>
                </a:solidFill>
              </a:rPr>
              <a:t>E</a:t>
            </a:r>
            <a:r>
              <a:rPr lang="en-US" sz="2500" dirty="0">
                <a:solidFill>
                  <a:schemeClr val="tx2"/>
                </a:solidFill>
              </a:rPr>
              <a:t>mpathy</a:t>
            </a:r>
          </a:p>
          <a:p>
            <a:pPr lvl="1"/>
            <a:r>
              <a:rPr lang="en-US" sz="2500" b="1" u="sng" dirty="0">
                <a:solidFill>
                  <a:schemeClr val="tx2"/>
                </a:solidFill>
              </a:rPr>
              <a:t>S</a:t>
            </a:r>
            <a:r>
              <a:rPr lang="en-US" sz="2500" dirty="0">
                <a:solidFill>
                  <a:schemeClr val="tx2"/>
                </a:solidFill>
              </a:rPr>
              <a:t>upport</a:t>
            </a:r>
          </a:p>
          <a:p>
            <a:pPr lvl="1"/>
            <a:r>
              <a:rPr lang="en-US" sz="2500" b="1" u="sng" dirty="0">
                <a:solidFill>
                  <a:schemeClr val="tx2"/>
                </a:solidFill>
              </a:rPr>
              <a:t>P</a:t>
            </a:r>
            <a:r>
              <a:rPr lang="en-US" sz="2500" dirty="0">
                <a:solidFill>
                  <a:schemeClr val="tx2"/>
                </a:solidFill>
              </a:rPr>
              <a:t>artnership</a:t>
            </a:r>
          </a:p>
          <a:p>
            <a:pPr lvl="1"/>
            <a:r>
              <a:rPr lang="en-US" sz="2500" b="1" u="sng" dirty="0">
                <a:solidFill>
                  <a:schemeClr val="tx2"/>
                </a:solidFill>
              </a:rPr>
              <a:t>E</a:t>
            </a:r>
            <a:r>
              <a:rPr lang="en-US" sz="2500" dirty="0">
                <a:solidFill>
                  <a:schemeClr val="tx2"/>
                </a:solidFill>
              </a:rPr>
              <a:t>xplanation</a:t>
            </a:r>
          </a:p>
          <a:p>
            <a:pPr lvl="1"/>
            <a:r>
              <a:rPr lang="en-US" sz="2500" b="1" u="sng" dirty="0">
                <a:solidFill>
                  <a:schemeClr val="tx2"/>
                </a:solidFill>
              </a:rPr>
              <a:t>C</a:t>
            </a:r>
            <a:r>
              <a:rPr lang="en-US" sz="2500" dirty="0">
                <a:solidFill>
                  <a:schemeClr val="tx2"/>
                </a:solidFill>
              </a:rPr>
              <a:t>ultural Competence</a:t>
            </a:r>
          </a:p>
          <a:p>
            <a:pPr lvl="1"/>
            <a:r>
              <a:rPr lang="en-US" sz="2500" b="1" u="sng" dirty="0">
                <a:solidFill>
                  <a:schemeClr val="tx2"/>
                </a:solidFill>
              </a:rPr>
              <a:t>T</a:t>
            </a:r>
            <a:r>
              <a:rPr lang="en-US" sz="2500" dirty="0">
                <a:solidFill>
                  <a:schemeClr val="tx2"/>
                </a:solidFill>
              </a:rPr>
              <a:t>rust</a:t>
            </a:r>
          </a:p>
          <a:p>
            <a:pPr lvl="1"/>
            <a:r>
              <a:rPr lang="en-US" sz="2500" dirty="0">
                <a:solidFill>
                  <a:schemeClr val="tx2"/>
                </a:solidFill>
              </a:rPr>
              <a:t>		 (UCSF, 2002)</a:t>
            </a:r>
          </a:p>
          <a:p>
            <a:endParaRPr lang="en-US" sz="2500" dirty="0">
              <a:solidFill>
                <a:schemeClr val="tx2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7FE4A2-315D-4014-8CC2-CB47FBD0B6F7}"/>
              </a:ext>
            </a:extLst>
          </p:cNvPr>
          <p:cNvSpPr txBox="1"/>
          <p:nvPr/>
        </p:nvSpPr>
        <p:spPr>
          <a:xfrm>
            <a:off x="4569412" y="2502658"/>
            <a:ext cx="7622588" cy="432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chemeClr val="accent1"/>
                </a:solidFill>
              </a:rPr>
              <a:t>Five Step Patient-Centered Interviewing</a:t>
            </a:r>
          </a:p>
          <a:p>
            <a:pPr marL="0" indent="0">
              <a:buNone/>
            </a:pPr>
            <a:r>
              <a:rPr lang="en-US" sz="2500" dirty="0">
                <a:solidFill>
                  <a:schemeClr val="tx2"/>
                </a:solidFill>
              </a:rPr>
              <a:t>Step 1. Set the stage for the interview (30–60 s)</a:t>
            </a:r>
          </a:p>
          <a:p>
            <a:pPr marL="0" indent="0">
              <a:buNone/>
            </a:pPr>
            <a:r>
              <a:rPr lang="en-US" sz="2500" dirty="0">
                <a:solidFill>
                  <a:schemeClr val="tx2"/>
                </a:solidFill>
              </a:rPr>
              <a:t>Step 2. Elicit chief concern and set an agenda (1–2 min)</a:t>
            </a:r>
          </a:p>
          <a:p>
            <a:pPr marL="0" indent="0">
              <a:buNone/>
            </a:pPr>
            <a:r>
              <a:rPr lang="en-US" sz="2500" dirty="0">
                <a:solidFill>
                  <a:schemeClr val="tx2"/>
                </a:solidFill>
              </a:rPr>
              <a:t>Step 3. Begin the interview with non-focusing skills that help the patient to express herself (30–60 s)</a:t>
            </a:r>
          </a:p>
          <a:p>
            <a:pPr marL="0" indent="0">
              <a:buNone/>
            </a:pPr>
            <a:r>
              <a:rPr lang="en-US" sz="2500" dirty="0">
                <a:solidFill>
                  <a:schemeClr val="tx2"/>
                </a:solidFill>
              </a:rPr>
              <a:t>Step 4. Use focusing skills to learn 3 things: Symptom Story, Personal Context, and Emotional Context (3–10 min)</a:t>
            </a:r>
          </a:p>
          <a:p>
            <a:pPr marL="0" indent="0">
              <a:buNone/>
            </a:pPr>
            <a:r>
              <a:rPr lang="en-US" sz="2500" dirty="0">
                <a:solidFill>
                  <a:schemeClr val="tx2"/>
                </a:solidFill>
              </a:rPr>
              <a:t>Step 5. Transition to middle of the interview (clinician-centered phase) (30–60 s)</a:t>
            </a:r>
          </a:p>
          <a:p>
            <a:pPr marL="0" indent="0">
              <a:buNone/>
            </a:pPr>
            <a:r>
              <a:rPr lang="en-US" sz="2500" dirty="0">
                <a:solidFill>
                  <a:schemeClr val="tx2"/>
                </a:solidFill>
              </a:rPr>
              <a:t>				  (Fortin et al., 2012)</a:t>
            </a: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87C2A267-F114-4879-9842-E906DEDC70E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77500" y="5143500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65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691"/>
    </mc:Choice>
    <mc:Fallback xmlns="">
      <p:transition spd="slow" advTm="906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2FAE73-18BD-49ED-9D97-B98F190AD69C}"/>
              </a:ext>
            </a:extLst>
          </p:cNvPr>
          <p:cNvSpPr/>
          <p:nvPr/>
        </p:nvSpPr>
        <p:spPr>
          <a:xfrm>
            <a:off x="9737053" y="915243"/>
            <a:ext cx="2454947" cy="59427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58824C6-2B4A-449E-BD46-30ACE84F1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4583" y="986269"/>
            <a:ext cx="9837019" cy="4798584"/>
          </a:xfrm>
        </p:spPr>
        <p:txBody>
          <a:bodyPr>
            <a:noAutofit/>
          </a:bodyPr>
          <a:lstStyle/>
          <a:p>
            <a:r>
              <a:rPr lang="en-US" sz="2400" b="1" dirty="0">
                <a:solidFill>
                  <a:srgbClr val="E6842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ACOG/AIM: “Reduction of Peripartum Racial &amp; Ethnic Disparities: A Conceptual Framework &amp; Maternal Safety Bundle”</a:t>
            </a:r>
            <a:r>
              <a:rPr lang="en-US" sz="2400" b="1" dirty="0">
                <a:solidFill>
                  <a:srgbClr val="E68422"/>
                </a:solidFill>
              </a:rPr>
              <a:t> </a:t>
            </a:r>
            <a:r>
              <a:rPr lang="en-US" sz="2400" b="1" dirty="0">
                <a:solidFill>
                  <a:schemeClr val="tx2"/>
                </a:solidFill>
              </a:rPr>
              <a:t>(2018):</a:t>
            </a:r>
          </a:p>
          <a:p>
            <a:pPr lvl="1"/>
            <a:r>
              <a:rPr lang="en-US" sz="2400" dirty="0">
                <a:solidFill>
                  <a:schemeClr val="tx2"/>
                </a:solidFill>
              </a:rPr>
              <a:t>Focuses on quality/safety and highlights </a:t>
            </a:r>
            <a:r>
              <a:rPr lang="en-US" sz="2400" b="1" dirty="0">
                <a:solidFill>
                  <a:schemeClr val="tx2"/>
                </a:solidFill>
              </a:rPr>
              <a:t>Response</a:t>
            </a:r>
            <a:r>
              <a:rPr lang="en-US" sz="2400" dirty="0">
                <a:solidFill>
                  <a:schemeClr val="tx2"/>
                </a:solidFill>
              </a:rPr>
              <a:t> (e.g. establish discharge navigation systems), </a:t>
            </a:r>
            <a:r>
              <a:rPr lang="en-US" sz="2400" b="1" dirty="0">
                <a:solidFill>
                  <a:schemeClr val="tx2"/>
                </a:solidFill>
              </a:rPr>
              <a:t>Reporting</a:t>
            </a:r>
            <a:r>
              <a:rPr lang="en-US" sz="2400" dirty="0">
                <a:solidFill>
                  <a:schemeClr val="tx2"/>
                </a:solidFill>
              </a:rPr>
              <a:t> (e.g. disparities dashboards), </a:t>
            </a:r>
            <a:r>
              <a:rPr lang="en-US" sz="2400" b="1" dirty="0">
                <a:solidFill>
                  <a:schemeClr val="tx2"/>
                </a:solidFill>
              </a:rPr>
              <a:t>Readiness</a:t>
            </a:r>
            <a:r>
              <a:rPr lang="en-US" sz="2400" dirty="0">
                <a:solidFill>
                  <a:schemeClr val="tx2"/>
                </a:solidFill>
              </a:rPr>
              <a:t> (e.g. best practices for shared decision making), and </a:t>
            </a:r>
            <a:r>
              <a:rPr lang="en-US" sz="2400" b="1" dirty="0">
                <a:solidFill>
                  <a:schemeClr val="tx2"/>
                </a:solidFill>
              </a:rPr>
              <a:t>Recognition</a:t>
            </a:r>
            <a:r>
              <a:rPr lang="en-US" sz="2400" dirty="0">
                <a:solidFill>
                  <a:schemeClr val="tx2"/>
                </a:solidFill>
              </a:rPr>
              <a:t> (e.g. access to health information in a simplified format).</a:t>
            </a:r>
          </a:p>
          <a:p>
            <a:r>
              <a:rPr lang="en-US" sz="2400" b="1" dirty="0">
                <a:solidFill>
                  <a:srgbClr val="E68422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AWHONN Respectful Maternity Care Implementation Toolkit</a:t>
            </a:r>
            <a:r>
              <a:rPr lang="en-US" sz="2400" b="1" dirty="0">
                <a:solidFill>
                  <a:srgbClr val="E68422"/>
                </a:solidFill>
              </a:rPr>
              <a:t> </a:t>
            </a:r>
            <a:r>
              <a:rPr lang="en-US" sz="2400" b="1" dirty="0">
                <a:solidFill>
                  <a:schemeClr val="tx2"/>
                </a:solidFill>
              </a:rPr>
              <a:t>(2022): </a:t>
            </a:r>
          </a:p>
          <a:p>
            <a:pPr lvl="1"/>
            <a:r>
              <a:rPr lang="en-US" sz="2400" b="1" dirty="0">
                <a:solidFill>
                  <a:schemeClr val="tx2"/>
                </a:solidFill>
              </a:rPr>
              <a:t>Comes with tools and resources you can use to implement within your organization. Free for members and available to non-members for a small fee.  Guiding principles:</a:t>
            </a:r>
          </a:p>
          <a:p>
            <a:pPr lvl="2"/>
            <a:r>
              <a:rPr lang="en-US" sz="2200" dirty="0">
                <a:solidFill>
                  <a:schemeClr val="tx2"/>
                </a:solidFill>
              </a:rPr>
              <a:t>Awareness</a:t>
            </a:r>
          </a:p>
          <a:p>
            <a:pPr lvl="2"/>
            <a:r>
              <a:rPr lang="en-US" sz="2200" dirty="0">
                <a:solidFill>
                  <a:schemeClr val="tx2"/>
                </a:solidFill>
              </a:rPr>
              <a:t>Mutual Respect</a:t>
            </a:r>
          </a:p>
          <a:p>
            <a:pPr lvl="2"/>
            <a:r>
              <a:rPr lang="en-US" sz="2200" dirty="0">
                <a:solidFill>
                  <a:schemeClr val="tx2"/>
                </a:solidFill>
              </a:rPr>
              <a:t>Shared Decision Making and Informed Consent</a:t>
            </a:r>
          </a:p>
          <a:p>
            <a:pPr lvl="2"/>
            <a:r>
              <a:rPr lang="en-US" sz="2200" dirty="0">
                <a:solidFill>
                  <a:schemeClr val="tx2"/>
                </a:solidFill>
              </a:rPr>
              <a:t>Autonomy</a:t>
            </a:r>
          </a:p>
          <a:p>
            <a:pPr lvl="2"/>
            <a:r>
              <a:rPr lang="en-US" sz="2200" dirty="0">
                <a:solidFill>
                  <a:schemeClr val="tx2"/>
                </a:solidFill>
              </a:rPr>
              <a:t>Dignity </a:t>
            </a:r>
          </a:p>
          <a:p>
            <a:pPr lvl="2"/>
            <a:r>
              <a:rPr lang="en-US" sz="2200" dirty="0">
                <a:solidFill>
                  <a:schemeClr val="tx2"/>
                </a:solidFill>
              </a:rPr>
              <a:t>Accountability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C89AA5-B50A-4187-9CED-E54893983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808C78C-DDC7-4DD6-B624-7B3B3B07A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551" y="272464"/>
            <a:ext cx="10601011" cy="642779"/>
          </a:xfrm>
        </p:spPr>
        <p:txBody>
          <a:bodyPr/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RMC Across Clinical Organizations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28452E-8BAE-4F9D-87E3-F21A80B72B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00519" y="3825627"/>
            <a:ext cx="2155049" cy="292823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65D5196-6700-41BE-9797-2DFCB6D2352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00519" y="986269"/>
            <a:ext cx="2155049" cy="2749401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D052204C-23B3-4BCC-8EFF-A2F73BEA434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477500" y="5143500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457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598"/>
    </mc:Choice>
    <mc:Fallback xmlns="">
      <p:transition spd="slow" advTm="865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D510689-B328-4CCD-9F9D-9AD185AA3BF5}"/>
              </a:ext>
            </a:extLst>
          </p:cNvPr>
          <p:cNvSpPr/>
          <p:nvPr/>
        </p:nvSpPr>
        <p:spPr>
          <a:xfrm>
            <a:off x="6224756" y="3705548"/>
            <a:ext cx="4984018" cy="297573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B704E97-F096-4444-BCE9-3FB755C42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solidFill>
                  <a:srgbClr val="E6842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International Confederation of Midwives</a:t>
            </a:r>
            <a:endParaRPr lang="en-US" sz="2800" b="1" dirty="0">
              <a:solidFill>
                <a:srgbClr val="E68422"/>
              </a:solidFill>
            </a:endParaRPr>
          </a:p>
          <a:p>
            <a:pPr lvl="1"/>
            <a:r>
              <a:rPr lang="en-US" sz="2600" b="1" dirty="0">
                <a:solidFill>
                  <a:schemeClr val="tx2"/>
                </a:solidFill>
              </a:rPr>
              <a:t>Respect Workshops: A Toolkit (FREE to all!) (2020)</a:t>
            </a:r>
          </a:p>
          <a:p>
            <a:pPr marL="0" indent="0">
              <a:buNone/>
            </a:pPr>
            <a:endParaRPr lang="en-US" sz="25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2500" dirty="0">
                <a:solidFill>
                  <a:schemeClr val="tx2"/>
                </a:solidFill>
              </a:rPr>
              <a:t>Toolkit intended for midwives, doctors, educators, researchers, nurses, health care workers, doulas, managers, policy-makers, advocates, and leaders to facilitate workshops promoting respectful maternity care. Comes with handouts, activities, and PPTs. </a:t>
            </a:r>
          </a:p>
          <a:p>
            <a:pPr marL="0" indent="0">
              <a:buNone/>
            </a:pPr>
            <a:endParaRPr lang="en-US" sz="2500" dirty="0">
              <a:solidFill>
                <a:schemeClr val="tx2"/>
              </a:solidFill>
            </a:endParaRPr>
          </a:p>
          <a:p>
            <a:r>
              <a:rPr lang="en-US" sz="2500" dirty="0">
                <a:solidFill>
                  <a:schemeClr val="tx2"/>
                </a:solidFill>
              </a:rPr>
              <a:t>Discusses Background to RESPECT</a:t>
            </a:r>
          </a:p>
          <a:p>
            <a:r>
              <a:rPr lang="en-US" sz="2500" dirty="0">
                <a:solidFill>
                  <a:schemeClr val="tx2"/>
                </a:solidFill>
              </a:rPr>
              <a:t>Building RESPECT</a:t>
            </a:r>
          </a:p>
          <a:p>
            <a:r>
              <a:rPr lang="en-US" sz="2500" dirty="0">
                <a:solidFill>
                  <a:schemeClr val="tx2"/>
                </a:solidFill>
              </a:rPr>
              <a:t>RESPECT Resources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1726534-748E-4C5F-875B-E7AEC0E14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5068594-12EC-4AC5-879D-0EBA617BA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527" y="308001"/>
            <a:ext cx="10601011" cy="642779"/>
          </a:xfrm>
        </p:spPr>
        <p:txBody>
          <a:bodyPr/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RMC Across Clinical Organizations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CC2380-78AE-4E4E-92DD-236920D220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40260" y="3926899"/>
            <a:ext cx="4369278" cy="2493615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F69219F4-221D-438F-8167-0D857C498C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477500" y="5143500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228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637"/>
    </mc:Choice>
    <mc:Fallback xmlns="">
      <p:transition spd="slow" advTm="45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2FAE73-18BD-49ED-9D97-B98F190AD69C}"/>
              </a:ext>
            </a:extLst>
          </p:cNvPr>
          <p:cNvSpPr/>
          <p:nvPr/>
        </p:nvSpPr>
        <p:spPr>
          <a:xfrm>
            <a:off x="9737053" y="915243"/>
            <a:ext cx="2454947" cy="33138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58824C6-2B4A-449E-BD46-30ACE84F1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293" y="827186"/>
            <a:ext cx="9837019" cy="842531"/>
          </a:xfrm>
        </p:spPr>
        <p:txBody>
          <a:bodyPr>
            <a:noAutofit/>
          </a:bodyPr>
          <a:lstStyle/>
          <a:p>
            <a:r>
              <a:rPr lang="en-US" sz="2400" b="1" dirty="0">
                <a:solidFill>
                  <a:srgbClr val="E6842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AWHONN Respectful Maternity Care Implementation Toolkit</a:t>
            </a:r>
            <a:r>
              <a:rPr lang="en-US" sz="2400" b="1" dirty="0">
                <a:solidFill>
                  <a:srgbClr val="E68422"/>
                </a:solidFill>
              </a:rPr>
              <a:t> </a:t>
            </a:r>
            <a:r>
              <a:rPr lang="en-US" sz="2400" b="1" dirty="0">
                <a:solidFill>
                  <a:schemeClr val="tx2"/>
                </a:solidFill>
              </a:rPr>
              <a:t>(2022): </a:t>
            </a:r>
          </a:p>
          <a:p>
            <a:pPr lvl="2"/>
            <a:r>
              <a:rPr lang="en-US" sz="2200" b="1" dirty="0">
                <a:solidFill>
                  <a:schemeClr val="tx2"/>
                </a:solidFill>
              </a:rPr>
              <a:t>Mutual Respect</a:t>
            </a:r>
          </a:p>
          <a:p>
            <a:pPr marL="858838" lvl="2" indent="0">
              <a:buNone/>
            </a:pPr>
            <a:endParaRPr lang="en-US" sz="2200" dirty="0">
              <a:solidFill>
                <a:schemeClr val="tx2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C89AA5-B50A-4187-9CED-E54893983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808C78C-DDC7-4DD6-B624-7B3B3B07A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551" y="272464"/>
            <a:ext cx="10601011" cy="642779"/>
          </a:xfrm>
        </p:spPr>
        <p:txBody>
          <a:bodyPr/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RMC in Action: Let’s Practice!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28452E-8BAE-4F9D-87E3-F21A80B72B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87001" y="1095127"/>
            <a:ext cx="2155049" cy="29282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833374B-9B00-47D3-B94D-40AFF0B9D79A}"/>
              </a:ext>
            </a:extLst>
          </p:cNvPr>
          <p:cNvSpPr txBox="1"/>
          <p:nvPr/>
        </p:nvSpPr>
        <p:spPr>
          <a:xfrm>
            <a:off x="178293" y="1597610"/>
            <a:ext cx="1213330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200" dirty="0">
                <a:solidFill>
                  <a:schemeClr val="tx2"/>
                </a:solidFill>
              </a:rPr>
              <a:t>According to the toolkit, </a:t>
            </a:r>
            <a:r>
              <a:rPr lang="en-US" sz="2200" i="1" dirty="0">
                <a:solidFill>
                  <a:schemeClr val="tx2"/>
                </a:solidFill>
              </a:rPr>
              <a:t>“</a:t>
            </a:r>
            <a:r>
              <a:rPr lang="en-US" sz="2200" i="1" u="none" strike="noStrike" baseline="0" dirty="0">
                <a:solidFill>
                  <a:schemeClr val="tx2"/>
                </a:solidFill>
              </a:rPr>
              <a:t>Providing respectful care and holding mutual respect for </a:t>
            </a:r>
          </a:p>
          <a:p>
            <a:pPr algn="l"/>
            <a:r>
              <a:rPr lang="en-US" sz="2200" i="1" u="none" strike="noStrike" baseline="0" dirty="0">
                <a:solidFill>
                  <a:schemeClr val="tx2"/>
                </a:solidFill>
              </a:rPr>
              <a:t>all</a:t>
            </a:r>
            <a:r>
              <a:rPr lang="en-US" sz="2200" i="1" dirty="0">
                <a:solidFill>
                  <a:schemeClr val="tx2"/>
                </a:solidFill>
              </a:rPr>
              <a:t> </a:t>
            </a:r>
            <a:r>
              <a:rPr lang="en-US" sz="2200" i="1" u="none" strike="noStrike" baseline="0" dirty="0">
                <a:solidFill>
                  <a:schemeClr val="tx2"/>
                </a:solidFill>
              </a:rPr>
              <a:t>members of the patient, family, and health care team should become</a:t>
            </a:r>
          </a:p>
          <a:p>
            <a:pPr algn="l"/>
            <a:r>
              <a:rPr lang="en-US" sz="2200" i="1" u="none" strike="noStrike" baseline="0" dirty="0">
                <a:solidFill>
                  <a:schemeClr val="tx2"/>
                </a:solidFill>
              </a:rPr>
              <a:t>a cultural norm.”</a:t>
            </a:r>
          </a:p>
          <a:p>
            <a:pPr algn="l"/>
            <a:endParaRPr lang="en-US" sz="2200" dirty="0">
              <a:solidFill>
                <a:schemeClr val="tx2"/>
              </a:solidFill>
            </a:endParaRPr>
          </a:p>
          <a:p>
            <a:pPr algn="l"/>
            <a:r>
              <a:rPr lang="en-US" sz="2200" b="1" u="none" strike="noStrike" baseline="0" dirty="0">
                <a:solidFill>
                  <a:schemeClr val="tx2"/>
                </a:solidFill>
              </a:rPr>
              <a:t>Here are a few strategies for effective patient-centered communication </a:t>
            </a:r>
          </a:p>
          <a:p>
            <a:pPr algn="l"/>
            <a:r>
              <a:rPr lang="en-US" sz="2200" b="1" u="none" strike="noStrike" baseline="0" dirty="0">
                <a:solidFill>
                  <a:schemeClr val="tx2"/>
                </a:solidFill>
              </a:rPr>
              <a:t>p</a:t>
            </a:r>
            <a:r>
              <a:rPr lang="en-US" sz="2200" b="1" dirty="0">
                <a:solidFill>
                  <a:schemeClr val="tx2"/>
                </a:solidFill>
              </a:rPr>
              <a:t>romoting mutual respect</a:t>
            </a:r>
            <a:r>
              <a:rPr lang="en-US" sz="2200" b="1" u="none" strike="noStrike" baseline="0" dirty="0">
                <a:solidFill>
                  <a:schemeClr val="tx2"/>
                </a:solidFill>
              </a:rPr>
              <a:t>: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200" b="0" i="0" u="none" strike="noStrike" baseline="0" dirty="0">
                <a:solidFill>
                  <a:schemeClr val="tx2"/>
                </a:solidFill>
              </a:rPr>
              <a:t>Giving mothers your full attention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200" b="0" i="0" u="none" strike="noStrike" baseline="0" dirty="0">
                <a:solidFill>
                  <a:schemeClr val="tx2"/>
                </a:solidFill>
              </a:rPr>
              <a:t>Actively listening to patients by matching nonverbal communication, such as eye</a:t>
            </a:r>
          </a:p>
          <a:p>
            <a:pPr algn="l"/>
            <a:r>
              <a:rPr lang="en-US" sz="2200" dirty="0">
                <a:solidFill>
                  <a:schemeClr val="tx2"/>
                </a:solidFill>
              </a:rPr>
              <a:t>    </a:t>
            </a:r>
            <a:r>
              <a:rPr lang="en-US" sz="2200" b="0" i="0" u="none" strike="noStrike" baseline="0" dirty="0">
                <a:solidFill>
                  <a:schemeClr val="tx2"/>
                </a:solidFill>
              </a:rPr>
              <a:t> contact, with verbal communication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200" b="0" i="0" u="none" strike="noStrike" baseline="0" dirty="0">
                <a:solidFill>
                  <a:schemeClr val="tx2"/>
                </a:solidFill>
              </a:rPr>
              <a:t>Taking the time to make small talk to get to know the patient and family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200" b="0" i="0" u="none" strike="noStrike" baseline="0" dirty="0">
                <a:solidFill>
                  <a:schemeClr val="tx2"/>
                </a:solidFill>
              </a:rPr>
              <a:t>Approaching each circumstance with positivity, information, and hopefulness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tx2"/>
              </a:solidFill>
            </a:endParaRPr>
          </a:p>
          <a:p>
            <a:pPr algn="l"/>
            <a:r>
              <a:rPr lang="en-US" sz="2400" b="1" u="sng" dirty="0">
                <a:solidFill>
                  <a:schemeClr val="tx2"/>
                </a:solidFill>
              </a:rPr>
              <a:t>Scenario:</a:t>
            </a:r>
            <a:r>
              <a:rPr lang="en-US" sz="2400" b="1" dirty="0">
                <a:solidFill>
                  <a:schemeClr val="tx2"/>
                </a:solidFill>
              </a:rPr>
              <a:t> You are meeting your postpartum patient for the first time. Turn to the person next to you and each take one minute to practice some of the listed communication </a:t>
            </a:r>
          </a:p>
          <a:p>
            <a:pPr algn="l"/>
            <a:r>
              <a:rPr lang="en-US" sz="2400" b="1" dirty="0">
                <a:solidFill>
                  <a:schemeClr val="tx2"/>
                </a:solidFill>
              </a:rPr>
              <a:t>strategies.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7C148652-D69A-448F-A5F3-B812A890756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477500" y="5143500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006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919"/>
    </mc:Choice>
    <mc:Fallback xmlns="">
      <p:transition spd="slow" advTm="829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76ED47-FB0E-402D-831C-B1B7D7EE6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27546F6-700C-4B8A-8E42-F702CD6F6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527" y="292831"/>
            <a:ext cx="10601011" cy="642779"/>
          </a:xfrm>
        </p:spPr>
        <p:txBody>
          <a:bodyPr/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PACC Pledge: RMC in Action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FABCD8-0D22-4468-B4C6-D252FF31A453}"/>
              </a:ext>
            </a:extLst>
          </p:cNvPr>
          <p:cNvSpPr txBox="1"/>
          <p:nvPr/>
        </p:nvSpPr>
        <p:spPr>
          <a:xfrm>
            <a:off x="1414719" y="935610"/>
            <a:ext cx="10164366" cy="8934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500" b="1" dirty="0">
                <a:solidFill>
                  <a:srgbClr val="E68422"/>
                </a:solidFill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 PROMISE TO PROVIDE RESPECTFUL POSTPARTUM (PP) PATIENT CARE TO ALL. Therefore, we will:</a:t>
            </a:r>
            <a:endParaRPr lang="en-US" sz="2500" b="1" dirty="0">
              <a:solidFill>
                <a:srgbClr val="E6842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7E13D1-EFAE-4F40-BC69-7BB51F9A75F3}"/>
              </a:ext>
            </a:extLst>
          </p:cNvPr>
          <p:cNvSpPr txBox="1"/>
          <p:nvPr/>
        </p:nvSpPr>
        <p:spPr>
          <a:xfrm>
            <a:off x="483704" y="1726025"/>
            <a:ext cx="11416748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US" sz="2200" dirty="0">
                <a:solidFill>
                  <a:schemeClr val="tx2"/>
                </a:solidFill>
              </a:rPr>
              <a:t>Actively listen to each patient, ensuring their voice and message is heard regarding their safe PP transition to home and needed after care.</a:t>
            </a:r>
          </a:p>
          <a:p>
            <a:pPr marL="342900" indent="-342900">
              <a:buAutoNum type="arabicPeriod"/>
            </a:pPr>
            <a:r>
              <a:rPr lang="en-US" sz="2200" dirty="0">
                <a:solidFill>
                  <a:schemeClr val="tx2"/>
                </a:solidFill>
              </a:rPr>
              <a:t>Treat all patients in a respectful way that honors the patients’ beliefs and practices that may be different than our own.</a:t>
            </a:r>
          </a:p>
          <a:p>
            <a:pPr marL="342900" indent="-342900">
              <a:buAutoNum type="arabicPeriod"/>
            </a:pPr>
            <a:r>
              <a:rPr lang="en-US" sz="2200" dirty="0">
                <a:solidFill>
                  <a:schemeClr val="tx2"/>
                </a:solidFill>
              </a:rPr>
              <a:t>Actively engage all patients in all PP plans and decision making.</a:t>
            </a:r>
          </a:p>
          <a:p>
            <a:pPr marL="342900" indent="-342900">
              <a:buAutoNum type="arabicPeriod"/>
            </a:pPr>
            <a:r>
              <a:rPr lang="en-US" sz="2200" dirty="0">
                <a:solidFill>
                  <a:schemeClr val="tx2"/>
                </a:solidFill>
              </a:rPr>
              <a:t>Encourage our patients to ask questions and raise concerns about their PP care &amp; conditions.</a:t>
            </a:r>
          </a:p>
          <a:p>
            <a:pPr marL="342900" indent="-342900">
              <a:buAutoNum type="arabicPeriod"/>
            </a:pPr>
            <a:r>
              <a:rPr lang="en-US" sz="2200" dirty="0">
                <a:solidFill>
                  <a:schemeClr val="tx2"/>
                </a:solidFill>
              </a:rPr>
              <a:t>Provide high-quality, evidence-based PP education with a focus on PP warning signs, the need for an early post birth safety check, and to seek attention early.</a:t>
            </a:r>
          </a:p>
          <a:p>
            <a:pPr marL="342900" indent="-342900">
              <a:buAutoNum type="arabicPeriod"/>
            </a:pPr>
            <a:r>
              <a:rPr lang="en-US" sz="2200" dirty="0">
                <a:solidFill>
                  <a:schemeClr val="tx2"/>
                </a:solidFill>
              </a:rPr>
              <a:t>Complete all PP care appointments and referrals prior to discharge.</a:t>
            </a:r>
          </a:p>
          <a:p>
            <a:pPr marL="342900" indent="-342900">
              <a:buAutoNum type="arabicPeriod"/>
            </a:pPr>
            <a:r>
              <a:rPr lang="en-US" sz="2200" dirty="0">
                <a:solidFill>
                  <a:schemeClr val="tx2"/>
                </a:solidFill>
              </a:rPr>
              <a:t>Welcome the patient’s chosen support persons to be present during PP discharge education and discussions.</a:t>
            </a:r>
          </a:p>
          <a:p>
            <a:pPr marL="342900" indent="-342900">
              <a:buAutoNum type="arabicPeriod"/>
            </a:pPr>
            <a:r>
              <a:rPr lang="en-US" sz="2200" dirty="0">
                <a:solidFill>
                  <a:schemeClr val="tx2"/>
                </a:solidFill>
              </a:rPr>
              <a:t>Ensure respectful care to all patients in PP policies &amp; practices.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E0E56F-A8EC-4346-93DF-93EA8D4C42E7}"/>
              </a:ext>
            </a:extLst>
          </p:cNvPr>
          <p:cNvSpPr txBox="1"/>
          <p:nvPr/>
        </p:nvSpPr>
        <p:spPr>
          <a:xfrm>
            <a:off x="2222500" y="5964227"/>
            <a:ext cx="74168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500" b="1" dirty="0"/>
              <a:t>Visit fpqc.org/PACC/toolbox to download and customize your hospital’s Respectful Care Pledge!</a:t>
            </a:r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C6586A0C-E579-44E8-B900-AEA3FD33A64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77500" y="5143500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174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379"/>
    </mc:Choice>
    <mc:Fallback xmlns="">
      <p:transition spd="slow" advTm="1593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FPQC">
      <a:dk1>
        <a:srgbClr val="009374"/>
      </a:dk1>
      <a:lt1>
        <a:srgbClr val="FFFFFF"/>
      </a:lt1>
      <a:dk2>
        <a:srgbClr val="000000"/>
      </a:dk2>
      <a:lt2>
        <a:srgbClr val="80B0A6"/>
      </a:lt2>
      <a:accent1>
        <a:srgbClr val="009374"/>
      </a:accent1>
      <a:accent2>
        <a:srgbClr val="80B0A6"/>
      </a:accent2>
      <a:accent3>
        <a:srgbClr val="EDA55D"/>
      </a:accent3>
      <a:accent4>
        <a:srgbClr val="006747"/>
      </a:accent4>
      <a:accent5>
        <a:srgbClr val="CFC493"/>
      </a:accent5>
      <a:accent6>
        <a:srgbClr val="70AD47"/>
      </a:accent6>
      <a:hlink>
        <a:srgbClr val="006484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FPQC">
      <a:dk1>
        <a:srgbClr val="009374"/>
      </a:dk1>
      <a:lt1>
        <a:srgbClr val="FFFFFF"/>
      </a:lt1>
      <a:dk2>
        <a:srgbClr val="000000"/>
      </a:dk2>
      <a:lt2>
        <a:srgbClr val="80B0A6"/>
      </a:lt2>
      <a:accent1>
        <a:srgbClr val="009374"/>
      </a:accent1>
      <a:accent2>
        <a:srgbClr val="80B0A6"/>
      </a:accent2>
      <a:accent3>
        <a:srgbClr val="EDA55D"/>
      </a:accent3>
      <a:accent4>
        <a:srgbClr val="006747"/>
      </a:accent4>
      <a:accent5>
        <a:srgbClr val="CFC493"/>
      </a:accent5>
      <a:accent6>
        <a:srgbClr val="70AD47"/>
      </a:accent6>
      <a:hlink>
        <a:srgbClr val="006484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529BB971D588D4B8CE0BDDEEF889F46" ma:contentTypeVersion="12" ma:contentTypeDescription="Create a new document." ma:contentTypeScope="" ma:versionID="c01af5b69ef534118429187cefe5766b">
  <xsd:schema xmlns:xsd="http://www.w3.org/2001/XMLSchema" xmlns:xs="http://www.w3.org/2001/XMLSchema" xmlns:p="http://schemas.microsoft.com/office/2006/metadata/properties" xmlns:ns3="737a845d-9ace-467f-a80c-b3da6727da4f" xmlns:ns4="03c97596-774e-4acd-a1aa-fc049a87f444" targetNamespace="http://schemas.microsoft.com/office/2006/metadata/properties" ma:root="true" ma:fieldsID="836429b812f86b378454602ccfa3dc17" ns3:_="" ns4:_="">
    <xsd:import namespace="737a845d-9ace-467f-a80c-b3da6727da4f"/>
    <xsd:import namespace="03c97596-774e-4acd-a1aa-fc049a87f44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7a845d-9ace-467f-a80c-b3da6727da4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c97596-774e-4acd-a1aa-fc049a87f44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9406042-5532-4221-8477-D6095E2A20A3}">
  <ds:schemaRefs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03c97596-774e-4acd-a1aa-fc049a87f444"/>
    <ds:schemaRef ds:uri="http://schemas.microsoft.com/office/infopath/2007/PartnerControls"/>
    <ds:schemaRef ds:uri="737a845d-9ace-467f-a80c-b3da6727da4f"/>
    <ds:schemaRef ds:uri="http://purl.org/dc/terms/"/>
    <ds:schemaRef ds:uri="http://schemas.microsoft.com/office/2006/metadata/properties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4E5D2538-9598-46F0-B605-0D1F358549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37a845d-9ace-467f-a80c-b3da6727da4f"/>
    <ds:schemaRef ds:uri="03c97596-774e-4acd-a1aa-fc049a87f4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824EF05-9987-4364-9BEE-C1DCB245DF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FPQC Theme</Template>
  <TotalTime>12624</TotalTime>
  <Words>842</Words>
  <Application>Microsoft Office PowerPoint</Application>
  <PresentationFormat>Widescreen</PresentationFormat>
  <Paragraphs>95</Paragraphs>
  <Slides>9</Slides>
  <Notes>8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Calibri</vt:lpstr>
      <vt:lpstr>Calibri Light</vt:lpstr>
      <vt:lpstr>Candara</vt:lpstr>
      <vt:lpstr>Nunito Sans</vt:lpstr>
      <vt:lpstr>Tahoma</vt:lpstr>
      <vt:lpstr>Office Theme</vt:lpstr>
      <vt:lpstr>1_Office Theme</vt:lpstr>
      <vt:lpstr>Respectful Maternity Care  (RMC)</vt:lpstr>
      <vt:lpstr>What is Respectful Maternity Care? </vt:lpstr>
      <vt:lpstr>Respectful Maternity Care (RMC) Universal for FPQC Initiatives</vt:lpstr>
      <vt:lpstr>Foundations of Respectful Maternity Care (RMC)</vt:lpstr>
      <vt:lpstr>RMC Across Clinical Organizations</vt:lpstr>
      <vt:lpstr>RMC Across Clinical Organizations</vt:lpstr>
      <vt:lpstr>RMC Across Clinical Organizations</vt:lpstr>
      <vt:lpstr>RMC in Action: Let’s Practice!</vt:lpstr>
      <vt:lpstr>PACC Pledge: RMC in Action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Coughlin, Emily</dc:creator>
  <cp:lastModifiedBy>Pelligrino, Nicole</cp:lastModifiedBy>
  <cp:revision>477</cp:revision>
  <cp:lastPrinted>2021-08-27T13:38:27Z</cp:lastPrinted>
  <dcterms:created xsi:type="dcterms:W3CDTF">2020-02-20T14:59:58Z</dcterms:created>
  <dcterms:modified xsi:type="dcterms:W3CDTF">2022-12-02T19:52:43Z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0x0101000529BB971D588D4B8CE0BDDEEF889F46</vt:lpwstr>
  </property>
</Properties>
</file>