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4"/>
  </p:sldMasterIdLst>
  <p:notesMasterIdLst>
    <p:notesMasterId r:id="rId7"/>
  </p:notesMasterIdLst>
  <p:sldIdLst>
    <p:sldId id="437" r:id="rId5"/>
    <p:sldId id="436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3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2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3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B7EA4-2E17-42C3-91BA-B9E0976F6E79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ED1A0-66BD-4F1F-A0A9-A5A89052D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11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3922" y="1122363"/>
            <a:ext cx="6377078" cy="23876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3922" y="3835311"/>
            <a:ext cx="6377078" cy="165576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4930D1-E2DC-47A5-A9FA-77714AF5F5C3}"/>
              </a:ext>
            </a:extLst>
          </p:cNvPr>
          <p:cNvSpPr/>
          <p:nvPr userDrawn="1"/>
        </p:nvSpPr>
        <p:spPr>
          <a:xfrm>
            <a:off x="8953081" y="5735638"/>
            <a:ext cx="190919" cy="11223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078515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169" y="457200"/>
            <a:ext cx="2937296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68680" y="987426"/>
            <a:ext cx="4304694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463169" y="2057400"/>
            <a:ext cx="2937296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881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4325" y="457200"/>
            <a:ext cx="287259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1607" y="987426"/>
            <a:ext cx="4362923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4325" y="2057400"/>
            <a:ext cx="287259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77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813447"/>
            <a:ext cx="9144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989441"/>
            <a:ext cx="9144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9875" y="309893"/>
            <a:ext cx="7417190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873423" y="3072668"/>
            <a:ext cx="741719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6550" y="5301897"/>
            <a:ext cx="1640746" cy="1392207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FBB7243D-01C7-40E4-B0AC-AD1B89923EC5}"/>
              </a:ext>
            </a:extLst>
          </p:cNvPr>
          <p:cNvSpPr txBox="1">
            <a:spLocks/>
          </p:cNvSpPr>
          <p:nvPr userDrawn="1"/>
        </p:nvSpPr>
        <p:spPr>
          <a:xfrm>
            <a:off x="4180114" y="5155897"/>
            <a:ext cx="4206176" cy="139220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Florida Perinatal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Quality Collaborative</a:t>
            </a:r>
          </a:p>
        </p:txBody>
      </p:sp>
    </p:spTree>
    <p:extLst>
      <p:ext uri="{BB962C8B-B14F-4D97-AF65-F5344CB8AC3E}">
        <p14:creationId xmlns:p14="http://schemas.microsoft.com/office/powerpoint/2010/main" val="226219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132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8050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51D4E-ECB7-46F9-B9F8-CB6654C33C31}" type="datetime4">
              <a:rPr lang="en-US" smtClean="0"/>
              <a:pPr/>
              <a:t>February 9,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521231"/>
      </p:ext>
    </p:extLst>
  </p:cSld>
  <p:clrMapOvr>
    <a:masterClrMapping/>
  </p:clrMapOvr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Transi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Off-page Connector 20">
            <a:extLst>
              <a:ext uri="{FF2B5EF4-FFF2-40B4-BE49-F238E27FC236}">
                <a16:creationId xmlns:a16="http://schemas.microsoft.com/office/drawing/2014/main" id="{CDFA2D1E-8CC3-4A8A-ACBC-ADE3D7507028}"/>
              </a:ext>
            </a:extLst>
          </p:cNvPr>
          <p:cNvSpPr/>
          <p:nvPr userDrawn="1"/>
        </p:nvSpPr>
        <p:spPr>
          <a:xfrm rot="16200000">
            <a:off x="770178" y="1707181"/>
            <a:ext cx="6868045" cy="3453684"/>
          </a:xfrm>
          <a:prstGeom prst="flowChartOffpageConnector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BD5DFED-EA4A-43F0-BE94-B26B6F6DA67A}"/>
              </a:ext>
            </a:extLst>
          </p:cNvPr>
          <p:cNvSpPr/>
          <p:nvPr userDrawn="1"/>
        </p:nvSpPr>
        <p:spPr>
          <a:xfrm rot="5400000">
            <a:off x="1995870" y="3082226"/>
            <a:ext cx="6858001" cy="69355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75A8E6-AAC3-415E-B4F3-FCAFA5B6AA93}"/>
              </a:ext>
            </a:extLst>
          </p:cNvPr>
          <p:cNvSpPr/>
          <p:nvPr userDrawn="1"/>
        </p:nvSpPr>
        <p:spPr>
          <a:xfrm>
            <a:off x="0" y="0"/>
            <a:ext cx="50780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9C0C49A-E3F4-4827-AA73-8A61B482693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8202" y="3968368"/>
            <a:ext cx="4347712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7A4762-8EAA-4F57-A866-DB6CAB1366E5}"/>
              </a:ext>
            </a:extLst>
          </p:cNvPr>
          <p:cNvCxnSpPr/>
          <p:nvPr userDrawn="1"/>
        </p:nvCxnSpPr>
        <p:spPr>
          <a:xfrm>
            <a:off x="278202" y="3777471"/>
            <a:ext cx="3191462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9CCC78DE-9A3A-4138-83A8-1AF56BC2E79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229620" y="-10048"/>
            <a:ext cx="3914825" cy="6868048"/>
          </a:xfrm>
          <a:custGeom>
            <a:avLst/>
            <a:gdLst>
              <a:gd name="connsiteX0" fmla="*/ 0 w 5229225"/>
              <a:gd name="connsiteY0" fmla="*/ 0 h 6858000"/>
              <a:gd name="connsiteX1" fmla="*/ 4282631 w 5229225"/>
              <a:gd name="connsiteY1" fmla="*/ 0 h 6858000"/>
              <a:gd name="connsiteX2" fmla="*/ 5229225 w 5229225"/>
              <a:gd name="connsiteY2" fmla="*/ 3429000 h 6858000"/>
              <a:gd name="connsiteX3" fmla="*/ 4282631 w 5229225"/>
              <a:gd name="connsiteY3" fmla="*/ 6858000 h 6858000"/>
              <a:gd name="connsiteX4" fmla="*/ 0 w 5229225"/>
              <a:gd name="connsiteY4" fmla="*/ 6858000 h 6858000"/>
              <a:gd name="connsiteX5" fmla="*/ 946594 w 5229225"/>
              <a:gd name="connsiteY5" fmla="*/ 3429000 h 6858000"/>
              <a:gd name="connsiteX6" fmla="*/ 0 w 5229225"/>
              <a:gd name="connsiteY6" fmla="*/ 0 h 6858000"/>
              <a:gd name="connsiteX0" fmla="*/ 0 w 5237225"/>
              <a:gd name="connsiteY0" fmla="*/ 0 h 6858000"/>
              <a:gd name="connsiteX1" fmla="*/ 5237225 w 5237225"/>
              <a:gd name="connsiteY1" fmla="*/ 0 h 6858000"/>
              <a:gd name="connsiteX2" fmla="*/ 5229225 w 5237225"/>
              <a:gd name="connsiteY2" fmla="*/ 3429000 h 6858000"/>
              <a:gd name="connsiteX3" fmla="*/ 4282631 w 5237225"/>
              <a:gd name="connsiteY3" fmla="*/ 6858000 h 6858000"/>
              <a:gd name="connsiteX4" fmla="*/ 0 w 5237225"/>
              <a:gd name="connsiteY4" fmla="*/ 6858000 h 6858000"/>
              <a:gd name="connsiteX5" fmla="*/ 946594 w 5237225"/>
              <a:gd name="connsiteY5" fmla="*/ 3429000 h 6858000"/>
              <a:gd name="connsiteX6" fmla="*/ 0 w 5237225"/>
              <a:gd name="connsiteY6" fmla="*/ 0 h 6858000"/>
              <a:gd name="connsiteX0" fmla="*/ 0 w 5237225"/>
              <a:gd name="connsiteY0" fmla="*/ 0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0 w 5237225"/>
              <a:gd name="connsiteY6" fmla="*/ 0 h 6868048"/>
              <a:gd name="connsiteX0" fmla="*/ 30145 w 5237225"/>
              <a:gd name="connsiteY0" fmla="*/ 10049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30145 w 5237225"/>
              <a:gd name="connsiteY6" fmla="*/ 10049 h 6868048"/>
              <a:gd name="connsiteX0" fmla="*/ 20096 w 5227176"/>
              <a:gd name="connsiteY0" fmla="*/ 10049 h 6868048"/>
              <a:gd name="connsiteX1" fmla="*/ 5227176 w 5227176"/>
              <a:gd name="connsiteY1" fmla="*/ 0 h 6868048"/>
              <a:gd name="connsiteX2" fmla="*/ 5219176 w 5227176"/>
              <a:gd name="connsiteY2" fmla="*/ 3429000 h 6868048"/>
              <a:gd name="connsiteX3" fmla="*/ 5227176 w 5227176"/>
              <a:gd name="connsiteY3" fmla="*/ 6868048 h 6868048"/>
              <a:gd name="connsiteX4" fmla="*/ 0 w 5227176"/>
              <a:gd name="connsiteY4" fmla="*/ 6858000 h 6868048"/>
              <a:gd name="connsiteX5" fmla="*/ 936545 w 5227176"/>
              <a:gd name="connsiteY5" fmla="*/ 3429000 h 6868048"/>
              <a:gd name="connsiteX6" fmla="*/ 20096 w 5227176"/>
              <a:gd name="connsiteY6" fmla="*/ 10049 h 6868048"/>
              <a:gd name="connsiteX0" fmla="*/ 10047 w 5217127"/>
              <a:gd name="connsiteY0" fmla="*/ 10049 h 6868048"/>
              <a:gd name="connsiteX1" fmla="*/ 5217127 w 5217127"/>
              <a:gd name="connsiteY1" fmla="*/ 0 h 6868048"/>
              <a:gd name="connsiteX2" fmla="*/ 5209127 w 5217127"/>
              <a:gd name="connsiteY2" fmla="*/ 3429000 h 6868048"/>
              <a:gd name="connsiteX3" fmla="*/ 5217127 w 5217127"/>
              <a:gd name="connsiteY3" fmla="*/ 6868048 h 6868048"/>
              <a:gd name="connsiteX4" fmla="*/ 0 w 5217127"/>
              <a:gd name="connsiteY4" fmla="*/ 6868048 h 6868048"/>
              <a:gd name="connsiteX5" fmla="*/ 926496 w 5217127"/>
              <a:gd name="connsiteY5" fmla="*/ 3429000 h 6868048"/>
              <a:gd name="connsiteX6" fmla="*/ 10047 w 5217127"/>
              <a:gd name="connsiteY6" fmla="*/ 10049 h 6868048"/>
              <a:gd name="connsiteX0" fmla="*/ 10047 w 5219766"/>
              <a:gd name="connsiteY0" fmla="*/ 10049 h 6868048"/>
              <a:gd name="connsiteX1" fmla="*/ 5217127 w 5219766"/>
              <a:gd name="connsiteY1" fmla="*/ 0 h 6868048"/>
              <a:gd name="connsiteX2" fmla="*/ 5219176 w 5219766"/>
              <a:gd name="connsiteY2" fmla="*/ 3449097 h 6868048"/>
              <a:gd name="connsiteX3" fmla="*/ 5217127 w 5219766"/>
              <a:gd name="connsiteY3" fmla="*/ 6868048 h 6868048"/>
              <a:gd name="connsiteX4" fmla="*/ 0 w 5219766"/>
              <a:gd name="connsiteY4" fmla="*/ 6868048 h 6868048"/>
              <a:gd name="connsiteX5" fmla="*/ 926496 w 5219766"/>
              <a:gd name="connsiteY5" fmla="*/ 3429000 h 6868048"/>
              <a:gd name="connsiteX6" fmla="*/ 10047 w 5219766"/>
              <a:gd name="connsiteY6" fmla="*/ 10049 h 6868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9766" h="6868048">
                <a:moveTo>
                  <a:pt x="10047" y="10049"/>
                </a:moveTo>
                <a:lnTo>
                  <a:pt x="5217127" y="0"/>
                </a:lnTo>
                <a:cubicBezTo>
                  <a:pt x="5214460" y="1143000"/>
                  <a:pt x="5221843" y="2306097"/>
                  <a:pt x="5219176" y="3449097"/>
                </a:cubicBezTo>
                <a:cubicBezTo>
                  <a:pt x="5221843" y="4595446"/>
                  <a:pt x="5214460" y="5721699"/>
                  <a:pt x="5217127" y="6868048"/>
                </a:cubicBezTo>
                <a:lnTo>
                  <a:pt x="0" y="6868048"/>
                </a:lnTo>
                <a:lnTo>
                  <a:pt x="926496" y="3429000"/>
                </a:lnTo>
                <a:lnTo>
                  <a:pt x="10047" y="10049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r>
              <a:rPr lang="en-US" dirty="0"/>
              <a:t>Insert picture or delete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F0D4F941-B98D-49EE-8437-FF61927CB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8202" y="841980"/>
            <a:ext cx="4347712" cy="2744597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09941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1526876"/>
            <a:ext cx="9144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1692828"/>
            <a:ext cx="9144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9875" y="973083"/>
            <a:ext cx="7417190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A8781A-4EC7-4D14-BBE0-80F3D6F9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20602" y="6405163"/>
            <a:ext cx="1455644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2DB4B-4017-4FC8-8755-DBE13FC8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2326" y="6405163"/>
            <a:ext cx="3694694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129F5-5BAB-4E6D-A7AA-0F614AAFE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1531" y="6405163"/>
            <a:ext cx="666390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873423" y="3786097"/>
            <a:ext cx="741719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3494255D-D7B4-4505-9042-9803384C55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239" y="6057347"/>
            <a:ext cx="1016016" cy="824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316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Slide (Title &amp; Cont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DB707EC-1EA3-43C1-B46B-40C61C9F8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2C3E82C3-5FA6-4062-BA82-BE0E00579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E46203FA-D21F-4635-B538-58418C2A5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5CBA9B5B-BE8F-408C-AF8B-2B1B90271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15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960" y="1690777"/>
            <a:ext cx="3465663" cy="42974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6103" y="1690777"/>
            <a:ext cx="3465663" cy="42974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3A35DF1-8A30-4F36-A85F-CBDDE82AF4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76696" y="6435307"/>
            <a:ext cx="1396690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51669B2-3365-4E0D-8FFD-9298CE8EF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71960" y="6435307"/>
            <a:ext cx="4304723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58A3345-E1B1-4723-8631-6ACF3E9FDD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373399" y="6435307"/>
            <a:ext cx="692943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15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4326" y="365126"/>
            <a:ext cx="7410204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4325" y="1768415"/>
            <a:ext cx="3602045" cy="63835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4325" y="2505075"/>
            <a:ext cx="3602045" cy="352773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75416" y="1768415"/>
            <a:ext cx="3619784" cy="63835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75416" y="2505075"/>
            <a:ext cx="3619784" cy="352773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400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452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with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FCA1-D4F3-477E-B945-80FEF29F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9009C9-D22A-4588-88D9-C3B5602A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0FB6E-239B-4065-AE65-29EF4D395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D9D93-9CED-4551-8524-E66DFEEF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DF294E-C019-4C8F-A7F6-FA4F57D1B4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6356" y="6079254"/>
            <a:ext cx="977646" cy="77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019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no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656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7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1960" y="216132"/>
            <a:ext cx="7359806" cy="110559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960" y="1639020"/>
            <a:ext cx="7359806" cy="44156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76696" y="6435307"/>
            <a:ext cx="1396690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71960" y="6435307"/>
            <a:ext cx="4304723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3399" y="6435307"/>
            <a:ext cx="692943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584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0335" indent="-126206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73944" indent="-13216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29779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A picture containing person, indoor, sitting, man&#10;&#10;Description automatically generated">
            <a:extLst>
              <a:ext uri="{FF2B5EF4-FFF2-40B4-BE49-F238E27FC236}">
                <a16:creationId xmlns:a16="http://schemas.microsoft.com/office/drawing/2014/main" id="{70D158A5-ECC5-4D37-B890-58B6307B8D7E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236" r="7236"/>
          <a:stretch>
            <a:fillRect/>
          </a:stretch>
        </p:blipFill>
        <p:spPr/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C7A664D5-3EB8-4A5E-A9A3-A48E1CE8F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202" y="841980"/>
            <a:ext cx="4347712" cy="756001"/>
          </a:xfrm>
        </p:spPr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9604E0B-801B-4736-9789-999C6DC8F604}"/>
              </a:ext>
            </a:extLst>
          </p:cNvPr>
          <p:cNvSpPr/>
          <p:nvPr/>
        </p:nvSpPr>
        <p:spPr>
          <a:xfrm>
            <a:off x="196194" y="2831404"/>
            <a:ext cx="4347712" cy="11851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67F952C-B9AC-48EB-8E25-239DBEAE18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187" y="1923789"/>
            <a:ext cx="5115433" cy="5204980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bg1"/>
                </a:solidFill>
              </a:rPr>
              <a:t>Plan to attend the PAIRED Data Webinar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bg1"/>
                </a:solidFill>
              </a:rPr>
              <a:t>Review Paired Resources: www.fpqc.org/paired/toolbox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bg1"/>
                </a:solidFill>
              </a:rPr>
              <a:t>Complete the Quick Start Checklist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bg1"/>
                </a:solidFill>
              </a:rPr>
              <a:t>Develop the 30/60/90-day plan for your unit and share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bg1"/>
                </a:solidFill>
              </a:rPr>
              <a:t>Plan to attend the Coaching call for March and April</a:t>
            </a:r>
          </a:p>
        </p:txBody>
      </p:sp>
    </p:spTree>
    <p:extLst>
      <p:ext uri="{BB962C8B-B14F-4D97-AF65-F5344CB8AC3E}">
        <p14:creationId xmlns:p14="http://schemas.microsoft.com/office/powerpoint/2010/main" val="3374638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lowchart: Off-page Connector 20">
            <a:extLst>
              <a:ext uri="{FF2B5EF4-FFF2-40B4-BE49-F238E27FC236}">
                <a16:creationId xmlns:a16="http://schemas.microsoft.com/office/drawing/2014/main" id="{CDFA2D1E-8CC3-4A8A-ACBC-ADE3D7507028}"/>
              </a:ext>
            </a:extLst>
          </p:cNvPr>
          <p:cNvSpPr/>
          <p:nvPr/>
        </p:nvSpPr>
        <p:spPr>
          <a:xfrm rot="16200000">
            <a:off x="2045543" y="2457652"/>
            <a:ext cx="3857625" cy="1942697"/>
          </a:xfrm>
          <a:prstGeom prst="flowChartOffpageConnector">
            <a:avLst/>
          </a:prstGeom>
          <a:solidFill>
            <a:schemeClr val="bg1">
              <a:lumMod val="6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576" tIns="19289" rIns="38576" bIns="19289" rtlCol="0" anchor="ctr"/>
          <a:lstStyle/>
          <a:p>
            <a:pPr algn="ctr" defTabSz="342900">
              <a:defRPr/>
            </a:pPr>
            <a:endParaRPr lang="en-US" sz="1013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6" name="Flowchart: Off-page Connector 20">
            <a:extLst>
              <a:ext uri="{FF2B5EF4-FFF2-40B4-BE49-F238E27FC236}">
                <a16:creationId xmlns:a16="http://schemas.microsoft.com/office/drawing/2014/main" id="{CDFA2D1E-8CC3-4A8A-ACBC-ADE3D7507028}"/>
              </a:ext>
            </a:extLst>
          </p:cNvPr>
          <p:cNvSpPr/>
          <p:nvPr/>
        </p:nvSpPr>
        <p:spPr>
          <a:xfrm rot="16200000">
            <a:off x="1883132" y="2476772"/>
            <a:ext cx="3909060" cy="1920240"/>
          </a:xfrm>
          <a:prstGeom prst="flowChartOffpageConnector">
            <a:avLst/>
          </a:prstGeom>
          <a:solidFill>
            <a:srgbClr val="409375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576" tIns="19289" rIns="38576" bIns="19289" rtlCol="0" anchor="ctr"/>
          <a:lstStyle/>
          <a:p>
            <a:pPr algn="ctr" defTabSz="342900">
              <a:defRPr/>
            </a:pPr>
            <a:endParaRPr lang="en-US" sz="1013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B75A8E6-AAC3-415E-B4F3-FCAFA5B6AA93}"/>
              </a:ext>
            </a:extLst>
          </p:cNvPr>
          <p:cNvSpPr/>
          <p:nvPr/>
        </p:nvSpPr>
        <p:spPr>
          <a:xfrm>
            <a:off x="239540" y="1486471"/>
            <a:ext cx="2932838" cy="3909060"/>
          </a:xfrm>
          <a:prstGeom prst="rect">
            <a:avLst/>
          </a:prstGeom>
          <a:solidFill>
            <a:srgbClr val="4093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576" tIns="19289" rIns="38576" bIns="19289" rtlCol="0" anchor="ctr"/>
          <a:lstStyle/>
          <a:p>
            <a:pPr algn="ctr" defTabSz="342900">
              <a:defRPr/>
            </a:pPr>
            <a:endParaRPr lang="en-US" sz="1013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188CB801-6A1E-42D1-9907-FC929C2FA7C2}"/>
              </a:ext>
            </a:extLst>
          </p:cNvPr>
          <p:cNvSpPr txBox="1">
            <a:spLocks/>
          </p:cNvSpPr>
          <p:nvPr/>
        </p:nvSpPr>
        <p:spPr>
          <a:xfrm>
            <a:off x="201376" y="2312204"/>
            <a:ext cx="4337269" cy="1465370"/>
          </a:xfrm>
          <a:prstGeom prst="rect">
            <a:avLst/>
          </a:prstGeom>
        </p:spPr>
        <p:txBody>
          <a:bodyPr vert="horz" lIns="51435" tIns="25718" rIns="51435" bIns="25718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3000" kern="12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2400" kern="12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2000" kern="12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2000" kern="12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85800">
              <a:buNone/>
              <a:defRPr/>
            </a:pPr>
            <a:r>
              <a:rPr lang="en-US" b="1" dirty="0">
                <a:solidFill>
                  <a:prstClr val="white"/>
                </a:solidFill>
              </a:rPr>
              <a:t>Questions?</a:t>
            </a:r>
            <a:endParaRPr lang="en-US" sz="1688" dirty="0">
              <a:solidFill>
                <a:prstClr val="white"/>
              </a:solidFill>
            </a:endParaRPr>
          </a:p>
          <a:p>
            <a:pPr marL="0" indent="0" algn="ctr" defTabSz="685800">
              <a:buNone/>
              <a:defRPr/>
            </a:pPr>
            <a:r>
              <a:rPr lang="en-US" sz="1688" dirty="0">
                <a:solidFill>
                  <a:prstClr val="white"/>
                </a:solidFill>
              </a:rPr>
              <a:t>fpqc@usf.edu</a:t>
            </a:r>
            <a:endParaRPr lang="en-US" sz="1800" b="1" dirty="0">
              <a:solidFill>
                <a:srgbClr val="008582"/>
              </a:solidFill>
            </a:endParaRPr>
          </a:p>
          <a:p>
            <a:pPr marL="0" indent="0" algn="ctr" defTabSz="685800">
              <a:buNone/>
              <a:defRPr/>
            </a:pPr>
            <a:r>
              <a:rPr lang="en-US" sz="1688" dirty="0">
                <a:solidFill>
                  <a:prstClr val="white"/>
                </a:solidFill>
              </a:rPr>
              <a:t>www.fpqc.org</a:t>
            </a:r>
          </a:p>
          <a:p>
            <a:pPr marL="0" indent="0" algn="ctr" defTabSz="685800">
              <a:buNone/>
              <a:defRPr/>
            </a:pPr>
            <a:endParaRPr lang="en-US" sz="1575" dirty="0">
              <a:solidFill>
                <a:srgbClr val="008582"/>
              </a:solidFill>
            </a:endParaRPr>
          </a:p>
          <a:p>
            <a:pPr marL="0" indent="0" algn="ctr" defTabSz="685800">
              <a:buNone/>
              <a:defRPr/>
            </a:pPr>
            <a:endParaRPr lang="en-US" sz="1575" dirty="0">
              <a:solidFill>
                <a:srgbClr val="008582"/>
              </a:solidFill>
            </a:endParaRPr>
          </a:p>
          <a:p>
            <a:pPr marL="0" indent="0" algn="ctr" defTabSz="685800">
              <a:buNone/>
              <a:defRPr/>
            </a:pPr>
            <a:endParaRPr lang="en-US" sz="1575" dirty="0">
              <a:solidFill>
                <a:srgbClr val="008582"/>
              </a:solidFill>
            </a:endParaRPr>
          </a:p>
        </p:txBody>
      </p:sp>
      <p:sp>
        <p:nvSpPr>
          <p:cNvPr id="23" name="Content Placeholder 5">
            <a:extLst>
              <a:ext uri="{FF2B5EF4-FFF2-40B4-BE49-F238E27FC236}">
                <a16:creationId xmlns:a16="http://schemas.microsoft.com/office/drawing/2014/main" id="{188CB801-6A1E-42D1-9907-FC929C2FA7C2}"/>
              </a:ext>
            </a:extLst>
          </p:cNvPr>
          <p:cNvSpPr txBox="1">
            <a:spLocks/>
          </p:cNvSpPr>
          <p:nvPr/>
        </p:nvSpPr>
        <p:spPr>
          <a:xfrm>
            <a:off x="2166565" y="4483595"/>
            <a:ext cx="2333173" cy="613859"/>
          </a:xfrm>
          <a:prstGeom prst="rect">
            <a:avLst/>
          </a:prstGeom>
        </p:spPr>
        <p:txBody>
          <a:bodyPr vert="horz" lIns="51435" tIns="25718" rIns="51435" bIns="25718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3000" kern="12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2400" kern="12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2000" kern="12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2000" kern="12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85800">
              <a:buNone/>
              <a:defRPr/>
            </a:pPr>
            <a:endParaRPr lang="en-US" sz="1575" dirty="0">
              <a:solidFill>
                <a:srgbClr val="008582"/>
              </a:solidFill>
            </a:endParaRPr>
          </a:p>
          <a:p>
            <a:pPr marL="0" indent="0" algn="ctr" defTabSz="685800">
              <a:buNone/>
              <a:defRPr/>
            </a:pPr>
            <a:endParaRPr lang="en-US" sz="1575" dirty="0">
              <a:solidFill>
                <a:srgbClr val="008582"/>
              </a:solidFill>
            </a:endParaRPr>
          </a:p>
          <a:p>
            <a:pPr marL="0" indent="0" algn="ctr" defTabSz="685800">
              <a:buNone/>
              <a:defRPr/>
            </a:pPr>
            <a:endParaRPr lang="en-US" sz="1575" dirty="0">
              <a:solidFill>
                <a:srgbClr val="008582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079413" y="2807218"/>
            <a:ext cx="24816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327" y="1772483"/>
            <a:ext cx="1247844" cy="132583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268369" y="3395911"/>
            <a:ext cx="342976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42900">
              <a:defRPr/>
            </a:pPr>
            <a:r>
              <a:rPr lang="en-US" sz="2100" b="1" dirty="0">
                <a:solidFill>
                  <a:srgbClr val="ED7D31"/>
                </a:solidFill>
                <a:latin typeface="Calibri" panose="020F0502020204030204"/>
              </a:rPr>
              <a:t>“To improve the health and health care of all Florida mothers &amp; babies”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03172" y="3913131"/>
            <a:ext cx="3334313" cy="323165"/>
            <a:chOff x="1114210" y="4074511"/>
            <a:chExt cx="4445750" cy="430887"/>
          </a:xfrm>
        </p:grpSpPr>
        <p:pic>
          <p:nvPicPr>
            <p:cNvPr id="9" name="Picture 8" descr="Screen Shot 2020-08-03 at 12.08.58 PM.png">
              <a:extLst>
                <a:ext uri="{FF2B5EF4-FFF2-40B4-BE49-F238E27FC236}">
                  <a16:creationId xmlns:a16="http://schemas.microsoft.com/office/drawing/2014/main" id="{41124C54-252A-422E-BB3B-6B13E3C3CD3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210" y="4155487"/>
              <a:ext cx="295271" cy="270748"/>
            </a:xfrm>
            <a:prstGeom prst="rect">
              <a:avLst/>
            </a:prstGeom>
          </p:spPr>
        </p:pic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FE4E2EB9-05EB-4E7D-83E5-8DD7E29CE300}"/>
                </a:ext>
              </a:extLst>
            </p:cNvPr>
            <p:cNvSpPr txBox="1"/>
            <p:nvPr/>
          </p:nvSpPr>
          <p:spPr>
            <a:xfrm>
              <a:off x="1375418" y="4074511"/>
              <a:ext cx="418454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85800">
                <a:defRPr/>
              </a:pPr>
              <a:r>
                <a:rPr lang="en-US" sz="1500" dirty="0">
                  <a:solidFill>
                    <a:prstClr val="white"/>
                  </a:solidFill>
                  <a:latin typeface="Calibri" panose="020F0502020204030204"/>
                </a:rPr>
                <a:t>Florida Perinatal Quality Collaborative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771117" y="4483597"/>
            <a:ext cx="3359860" cy="323165"/>
            <a:chOff x="2413444" y="4835126"/>
            <a:chExt cx="4479813" cy="430886"/>
          </a:xfrm>
        </p:grpSpPr>
        <p:pic>
          <p:nvPicPr>
            <p:cNvPr id="10" name="Picture 9" descr="Screen Shot 2020-08-03 at 12.10.37 PM.png">
              <a:extLst>
                <a:ext uri="{FF2B5EF4-FFF2-40B4-BE49-F238E27FC236}">
                  <a16:creationId xmlns:a16="http://schemas.microsoft.com/office/drawing/2014/main" id="{75FFDD03-403D-441C-B826-ED1BC080DF7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13444" y="4890345"/>
              <a:ext cx="295271" cy="277730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E358951-0D81-43EF-8B57-37405CF45877}"/>
                </a:ext>
              </a:extLst>
            </p:cNvPr>
            <p:cNvSpPr txBox="1"/>
            <p:nvPr/>
          </p:nvSpPr>
          <p:spPr>
            <a:xfrm>
              <a:off x="2708715" y="4835126"/>
              <a:ext cx="4184542" cy="430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85800">
                <a:defRPr/>
              </a:pPr>
              <a:r>
                <a:rPr lang="en-US" sz="1500" dirty="0">
                  <a:solidFill>
                    <a:prstClr val="white"/>
                  </a:solidFill>
                  <a:latin typeface="Calibri" panose="020F0502020204030204"/>
                </a:rPr>
                <a:t>@TheFPQC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52419" y="4189793"/>
            <a:ext cx="3822662" cy="323165"/>
            <a:chOff x="655180" y="4443394"/>
            <a:chExt cx="5096883" cy="430887"/>
          </a:xfrm>
        </p:grpSpPr>
        <p:pic>
          <p:nvPicPr>
            <p:cNvPr id="11" name="Picture 10" descr="Screen Shot 2020-08-03 at 12.12.55 PM.png">
              <a:extLst>
                <a:ext uri="{FF2B5EF4-FFF2-40B4-BE49-F238E27FC236}">
                  <a16:creationId xmlns:a16="http://schemas.microsoft.com/office/drawing/2014/main" id="{352E3C9D-79C3-4271-94D0-EF9167F9928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5180" y="4516320"/>
              <a:ext cx="918060" cy="304754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67F8848-72BE-405C-87A0-52B02E2BF089}"/>
                </a:ext>
              </a:extLst>
            </p:cNvPr>
            <p:cNvSpPr txBox="1"/>
            <p:nvPr/>
          </p:nvSpPr>
          <p:spPr>
            <a:xfrm>
              <a:off x="1567521" y="4443394"/>
              <a:ext cx="418454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85800">
                <a:defRPr/>
              </a:pPr>
              <a:r>
                <a:rPr lang="en-US" sz="1500" dirty="0">
                  <a:solidFill>
                    <a:prstClr val="white"/>
                  </a:solidFill>
                  <a:latin typeface="Calibri" panose="020F0502020204030204"/>
                </a:rPr>
                <a:t>Florida Perinatal Quality Collaborative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0F3590AD-A22E-462B-B91E-ECA82A4C987F}"/>
              </a:ext>
            </a:extLst>
          </p:cNvPr>
          <p:cNvSpPr txBox="1"/>
          <p:nvPr/>
        </p:nvSpPr>
        <p:spPr>
          <a:xfrm>
            <a:off x="1251751" y="399495"/>
            <a:ext cx="75282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/>
              <a:t>Thank you for your commitment to the PAIRED Initiative!</a:t>
            </a:r>
          </a:p>
        </p:txBody>
      </p:sp>
    </p:spTree>
    <p:extLst>
      <p:ext uri="{BB962C8B-B14F-4D97-AF65-F5344CB8AC3E}">
        <p14:creationId xmlns:p14="http://schemas.microsoft.com/office/powerpoint/2010/main" val="126233114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FPQC">
      <a:dk1>
        <a:srgbClr val="009374"/>
      </a:dk1>
      <a:lt1>
        <a:srgbClr val="FFFFFF"/>
      </a:lt1>
      <a:dk2>
        <a:srgbClr val="000000"/>
      </a:dk2>
      <a:lt2>
        <a:srgbClr val="80B0A6"/>
      </a:lt2>
      <a:accent1>
        <a:srgbClr val="009374"/>
      </a:accent1>
      <a:accent2>
        <a:srgbClr val="80B0A6"/>
      </a:accent2>
      <a:accent3>
        <a:srgbClr val="EDA55D"/>
      </a:accent3>
      <a:accent4>
        <a:srgbClr val="006747"/>
      </a:accent4>
      <a:accent5>
        <a:srgbClr val="CFC493"/>
      </a:accent5>
      <a:accent6>
        <a:srgbClr val="70AD47"/>
      </a:accent6>
      <a:hlink>
        <a:srgbClr val="006484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67819D5B0E3549B069ECAC96FA425B" ma:contentTypeVersion="17" ma:contentTypeDescription="Create a new document." ma:contentTypeScope="" ma:versionID="cd471262c4701d193a91ee3782950d39">
  <xsd:schema xmlns:xsd="http://www.w3.org/2001/XMLSchema" xmlns:xs="http://www.w3.org/2001/XMLSchema" xmlns:p="http://schemas.microsoft.com/office/2006/metadata/properties" xmlns:ns3="c003bd16-d82b-445e-9afc-50632b50592b" xmlns:ns4="a2959b2f-65c6-4ea6-8185-642c6607cd64" targetNamespace="http://schemas.microsoft.com/office/2006/metadata/properties" ma:root="true" ma:fieldsID="927f9003c80e5f23689b6e8f2189bd1d" ns3:_="" ns4:_="">
    <xsd:import namespace="c003bd16-d82b-445e-9afc-50632b50592b"/>
    <xsd:import namespace="a2959b2f-65c6-4ea6-8185-642c6607cd6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igrationWizId" minOccurs="0"/>
                <xsd:element ref="ns3:MigrationWizIdPermissions" minOccurs="0"/>
                <xsd:element ref="ns3:MigrationWizIdPermissionLevels" minOccurs="0"/>
                <xsd:element ref="ns3:MigrationWizIdDocumentLibraryPermissions" minOccurs="0"/>
                <xsd:element ref="ns3:MigrationWizIdSecurityGroup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03bd16-d82b-445e-9afc-50632b5059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igrationWizId" ma:index="12" nillable="true" ma:displayName="MigrationWizId" ma:internalName="MigrationWizId">
      <xsd:simpleType>
        <xsd:restriction base="dms:Text"/>
      </xsd:simpleType>
    </xsd:element>
    <xsd:element name="MigrationWizIdPermissions" ma:index="13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4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5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6" nillable="true" ma:displayName="MigrationWizIdSecurityGroups" ma:internalName="MigrationWizIdSecurityGroups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959b2f-65c6-4ea6-8185-642c6607cd64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 xmlns="c003bd16-d82b-445e-9afc-50632b50592b" xsi:nil="true"/>
    <MigrationWizIdSecurityGroups xmlns="c003bd16-d82b-445e-9afc-50632b50592b" xsi:nil="true"/>
    <MigrationWizIdPermissions xmlns="c003bd16-d82b-445e-9afc-50632b50592b" xsi:nil="true"/>
    <MigrationWizIdDocumentLibraryPermissions xmlns="c003bd16-d82b-445e-9afc-50632b50592b" xsi:nil="true"/>
    <MigrationWizIdPermissionLevels xmlns="c003bd16-d82b-445e-9afc-50632b50592b" xsi:nil="true"/>
  </documentManagement>
</p:properties>
</file>

<file path=customXml/itemProps1.xml><?xml version="1.0" encoding="utf-8"?>
<ds:datastoreItem xmlns:ds="http://schemas.openxmlformats.org/officeDocument/2006/customXml" ds:itemID="{1DF4F223-2ADF-4C08-8765-E633881F5F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03bd16-d82b-445e-9afc-50632b50592b"/>
    <ds:schemaRef ds:uri="a2959b2f-65c6-4ea6-8185-642c6607cd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EFB11EE-6753-484A-991C-55A5D8676E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62F25F-162A-49A2-85B4-909BD6941D09}">
  <ds:schemaRefs>
    <ds:schemaRef ds:uri="http://purl.org/dc/dcmitype/"/>
    <ds:schemaRef ds:uri="c003bd16-d82b-445e-9afc-50632b50592b"/>
    <ds:schemaRef ds:uri="http://www.w3.org/XML/1998/namespace"/>
    <ds:schemaRef ds:uri="http://purl.org/dc/elements/1.1/"/>
    <ds:schemaRef ds:uri="http://schemas.microsoft.com/office/2006/documentManagement/types"/>
    <ds:schemaRef ds:uri="a2959b2f-65c6-4ea6-8185-642c6607cd64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881</TotalTime>
  <Words>93</Words>
  <Application>Microsoft Office PowerPoint</Application>
  <PresentationFormat>On-screen Show (4:3)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Gill Sans MT</vt:lpstr>
      <vt:lpstr>Wingdings</vt:lpstr>
      <vt:lpstr>1_Office Theme</vt:lpstr>
      <vt:lpstr>Next Steps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Coughlin, Emily</dc:creator>
  <cp:lastModifiedBy>Linda Detman</cp:lastModifiedBy>
  <cp:revision>30</cp:revision>
  <dcterms:created xsi:type="dcterms:W3CDTF">2020-02-20T14:59:58Z</dcterms:created>
  <dcterms:modified xsi:type="dcterms:W3CDTF">2022-02-09T17:19:09Z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0x0101008167819D5B0E3549B069ECAC96FA425B</vt:lpwstr>
  </property>
</Properties>
</file>