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6A5_ADC182B4.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4"/>
    <p:sldMasterId id="2147483725" r:id="rId5"/>
    <p:sldMasterId id="2147483752" r:id="rId6"/>
    <p:sldMasterId id="2147483793" r:id="rId7"/>
    <p:sldMasterId id="2147483688" r:id="rId8"/>
    <p:sldMasterId id="2147483811" r:id="rId9"/>
  </p:sldMasterIdLst>
  <p:notesMasterIdLst>
    <p:notesMasterId r:id="rId52"/>
  </p:notesMasterIdLst>
  <p:handoutMasterIdLst>
    <p:handoutMasterId r:id="rId53"/>
  </p:handoutMasterIdLst>
  <p:sldIdLst>
    <p:sldId id="1584" r:id="rId10"/>
    <p:sldId id="1700" r:id="rId11"/>
    <p:sldId id="1701" r:id="rId12"/>
    <p:sldId id="1781" r:id="rId13"/>
    <p:sldId id="1748" r:id="rId14"/>
    <p:sldId id="1749" r:id="rId15"/>
    <p:sldId id="1776" r:id="rId16"/>
    <p:sldId id="1816" r:id="rId17"/>
    <p:sldId id="1778" r:id="rId18"/>
    <p:sldId id="1783" r:id="rId19"/>
    <p:sldId id="1770" r:id="rId20"/>
    <p:sldId id="1773" r:id="rId21"/>
    <p:sldId id="1754" r:id="rId22"/>
    <p:sldId id="1818" r:id="rId23"/>
    <p:sldId id="1793" r:id="rId24"/>
    <p:sldId id="1795" r:id="rId25"/>
    <p:sldId id="1796" r:id="rId26"/>
    <p:sldId id="1797" r:id="rId27"/>
    <p:sldId id="1785" r:id="rId28"/>
    <p:sldId id="1786" r:id="rId29"/>
    <p:sldId id="1789" r:id="rId30"/>
    <p:sldId id="1808" r:id="rId31"/>
    <p:sldId id="1809" r:id="rId32"/>
    <p:sldId id="1801" r:id="rId33"/>
    <p:sldId id="1787" r:id="rId34"/>
    <p:sldId id="1804" r:id="rId35"/>
    <p:sldId id="1805" r:id="rId36"/>
    <p:sldId id="1790" r:id="rId37"/>
    <p:sldId id="1811" r:id="rId38"/>
    <p:sldId id="1812" r:id="rId39"/>
    <p:sldId id="1788" r:id="rId40"/>
    <p:sldId id="1799" r:id="rId41"/>
    <p:sldId id="1813" r:id="rId42"/>
    <p:sldId id="1806" r:id="rId43"/>
    <p:sldId id="1791" r:id="rId44"/>
    <p:sldId id="1814" r:id="rId45"/>
    <p:sldId id="1755" r:id="rId46"/>
    <p:sldId id="1798" r:id="rId47"/>
    <p:sldId id="1815" r:id="rId48"/>
    <p:sldId id="288" r:id="rId49"/>
    <p:sldId id="1803" r:id="rId50"/>
    <p:sldId id="168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2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71D44C-B2C4-388B-428A-9C66FDD13421}" name="Margaret Mueller Boyer" initials="MB" userId="LPKcixf8dt1KzziQNks//d4N55rca5bv9m4++hpcS+Q="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a Detman" initials="LD" lastIdx="11" clrIdx="0">
    <p:extLst>
      <p:ext uri="{19B8F6BF-5375-455C-9EA6-DF929625EA0E}">
        <p15:presenceInfo xmlns:p15="http://schemas.microsoft.com/office/powerpoint/2012/main" userId="S::ldetman@usf.edu::8e4e6305-95ec-46b5-9cda-5a00f03f893b" providerId="AD"/>
      </p:ext>
    </p:extLst>
  </p:cmAuthor>
  <p:cmAuthor id="2" name="William Sappenfield" initials="WS" lastIdx="1" clrIdx="1">
    <p:extLst>
      <p:ext uri="{19B8F6BF-5375-455C-9EA6-DF929625EA0E}">
        <p15:presenceInfo xmlns:p15="http://schemas.microsoft.com/office/powerpoint/2012/main" userId="S-1-5-21-150927795-2069884688-1238954376-2546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7718"/>
    <a:srgbClr val="329664"/>
    <a:srgbClr val="E68422"/>
    <a:srgbClr val="D0C594"/>
    <a:srgbClr val="F5C493"/>
    <a:srgbClr val="C6DCD8"/>
    <a:srgbClr val="7EB0A6"/>
    <a:srgbClr val="F8D5B2"/>
    <a:srgbClr val="EDA55D"/>
    <a:srgbClr val="CFC4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87861F-F52C-401A-BC1A-CCA81EC3023A}" v="158" dt="2022-10-18T16:09:55.577"/>
    <p1510:client id="{3042D65D-E2C7-49ED-B61F-EFAE754D18AB}" v="78" dt="2022-10-18T18:01:50.968"/>
    <p1510:client id="{596395A2-E1E7-4A72-8BBA-850DFAB106B8}" v="4" dt="2022-10-18T16:11:43.800"/>
    <p1510:client id="{66BBB51C-A835-406D-8B0E-D8E88195DF9C}" v="58" dt="2022-10-18T19:24:02.506"/>
    <p1510:client id="{94C31413-AE50-480C-B7E5-F3C6F45012BD}" v="69" dt="2022-10-18T23:57:18.655"/>
    <p1510:client id="{9C08CD30-CF58-4BA0-81C7-64D26238ADA1}" v="1" dt="2022-10-18T16:24:19.844"/>
    <p1510:client id="{A57A6F22-79CB-4F90-AF6C-C5D55F1CEC13}" v="9" dt="2022-10-18T18:05:19.086"/>
    <p1510:client id="{E7B147B4-CAFE-4025-901C-9EF49F1EFA40}" v="54" dt="2022-10-18T16:18:58.1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9224" autoAdjust="0"/>
    <p:restoredTop sz="95332" autoAdjust="0"/>
  </p:normalViewPr>
  <p:slideViewPr>
    <p:cSldViewPr snapToGrid="0">
      <p:cViewPr varScale="1">
        <p:scale>
          <a:sx n="76" d="100"/>
          <a:sy n="76" d="100"/>
        </p:scale>
        <p:origin x="1445" y="62"/>
      </p:cViewPr>
      <p:guideLst>
        <p:guide orient="horz" pos="2160"/>
        <p:guide pos="3840"/>
        <p:guide orient="horz" pos="2260"/>
      </p:guideLst>
    </p:cSldViewPr>
  </p:slideViewPr>
  <p:outlineViewPr>
    <p:cViewPr>
      <p:scale>
        <a:sx n="33" d="100"/>
        <a:sy n="33" d="100"/>
      </p:scale>
      <p:origin x="0" y="-31934"/>
    </p:cViewPr>
  </p:outlineViewPr>
  <p:notesTextViewPr>
    <p:cViewPr>
      <p:scale>
        <a:sx n="1" d="1"/>
        <a:sy n="1" d="1"/>
      </p:scale>
      <p:origin x="0" y="0"/>
    </p:cViewPr>
  </p:notesTextViewPr>
  <p:sorterViewPr>
    <p:cViewPr varScale="1">
      <p:scale>
        <a:sx n="1" d="1"/>
        <a:sy n="1" d="1"/>
      </p:scale>
      <p:origin x="0" y="-1958"/>
    </p:cViewPr>
  </p:sorterViewPr>
  <p:notesViewPr>
    <p:cSldViewPr snapToGrid="0">
      <p:cViewPr varScale="1">
        <p:scale>
          <a:sx n="64" d="100"/>
          <a:sy n="64" d="100"/>
        </p:scale>
        <p:origin x="3115"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aret Mueller Boyer" userId="LPKcixf8dt1KzziQNks//d4N55rca5bv9m4++hpcS+Q=" providerId="None" clId="Web-{1D87861F-F52C-401A-BC1A-CCA81EC3023A}"/>
    <pc:docChg chg="addSld modSld sldOrd">
      <pc:chgData name="Margaret Mueller Boyer" userId="LPKcixf8dt1KzziQNks//d4N55rca5bv9m4++hpcS+Q=" providerId="None" clId="Web-{1D87861F-F52C-401A-BC1A-CCA81EC3023A}" dt="2022-10-18T16:09:53.827" v="145" actId="20577"/>
      <pc:docMkLst>
        <pc:docMk/>
      </pc:docMkLst>
      <pc:sldChg chg="addSp delSp modSp mod chgLayout">
        <pc:chgData name="Margaret Mueller Boyer" userId="LPKcixf8dt1KzziQNks//d4N55rca5bv9m4++hpcS+Q=" providerId="None" clId="Web-{1D87861F-F52C-401A-BC1A-CCA81EC3023A}" dt="2022-10-18T16:07:25.431" v="111" actId="14100"/>
        <pc:sldMkLst>
          <pc:docMk/>
          <pc:sldMk cId="429419906" sldId="1791"/>
        </pc:sldMkLst>
        <pc:spChg chg="mod ord">
          <ac:chgData name="Margaret Mueller Boyer" userId="LPKcixf8dt1KzziQNks//d4N55rca5bv9m4++hpcS+Q=" providerId="None" clId="Web-{1D87861F-F52C-401A-BC1A-CCA81EC3023A}" dt="2022-10-18T16:03:47.110" v="79"/>
          <ac:spMkLst>
            <pc:docMk/>
            <pc:sldMk cId="429419906" sldId="1791"/>
            <ac:spMk id="2" creationId="{00000000-0000-0000-0000-000000000000}"/>
          </ac:spMkLst>
        </pc:spChg>
        <pc:spChg chg="mod">
          <ac:chgData name="Margaret Mueller Boyer" userId="LPKcixf8dt1KzziQNks//d4N55rca5bv9m4++hpcS+Q=" providerId="None" clId="Web-{1D87861F-F52C-401A-BC1A-CCA81EC3023A}" dt="2022-10-18T16:04:05.267" v="81" actId="20577"/>
          <ac:spMkLst>
            <pc:docMk/>
            <pc:sldMk cId="429419906" sldId="1791"/>
            <ac:spMk id="4" creationId="{00000000-0000-0000-0000-000000000000}"/>
          </ac:spMkLst>
        </pc:spChg>
        <pc:spChg chg="add mod ord">
          <ac:chgData name="Margaret Mueller Boyer" userId="LPKcixf8dt1KzziQNks//d4N55rca5bv9m4++hpcS+Q=" providerId="None" clId="Web-{1D87861F-F52C-401A-BC1A-CCA81EC3023A}" dt="2022-10-18T16:06:54.992" v="104" actId="20577"/>
          <ac:spMkLst>
            <pc:docMk/>
            <pc:sldMk cId="429419906" sldId="1791"/>
            <ac:spMk id="5" creationId="{FADEEFC2-57E4-489F-00DD-44F93A0021E7}"/>
          </ac:spMkLst>
        </pc:spChg>
        <pc:spChg chg="add del mod ord">
          <ac:chgData name="Margaret Mueller Boyer" userId="LPKcixf8dt1KzziQNks//d4N55rca5bv9m4++hpcS+Q=" providerId="None" clId="Web-{1D87861F-F52C-401A-BC1A-CCA81EC3023A}" dt="2022-10-18T16:04:21.002" v="82"/>
          <ac:spMkLst>
            <pc:docMk/>
            <pc:sldMk cId="429419906" sldId="1791"/>
            <ac:spMk id="6" creationId="{5FAB30E2-CE97-2020-B5E5-EFAA6AC2EA0B}"/>
          </ac:spMkLst>
        </pc:spChg>
        <pc:spChg chg="add del mod ord">
          <ac:chgData name="Margaret Mueller Boyer" userId="LPKcixf8dt1KzziQNks//d4N55rca5bv9m4++hpcS+Q=" providerId="None" clId="Web-{1D87861F-F52C-401A-BC1A-CCA81EC3023A}" dt="2022-10-18T16:05:41.271" v="83"/>
          <ac:spMkLst>
            <pc:docMk/>
            <pc:sldMk cId="429419906" sldId="1791"/>
            <ac:spMk id="7" creationId="{DFDBDFFF-D137-7029-9FB5-2FEFAA66AFCC}"/>
          </ac:spMkLst>
        </pc:spChg>
        <pc:picChg chg="add mod ord">
          <ac:chgData name="Margaret Mueller Boyer" userId="LPKcixf8dt1KzziQNks//d4N55rca5bv9m4++hpcS+Q=" providerId="None" clId="Web-{1D87861F-F52C-401A-BC1A-CCA81EC3023A}" dt="2022-10-18T16:07:11.946" v="107" actId="14100"/>
          <ac:picMkLst>
            <pc:docMk/>
            <pc:sldMk cId="429419906" sldId="1791"/>
            <ac:picMk id="8" creationId="{0489F0ED-9F8B-430A-58EF-6E666DDCCE5E}"/>
          </ac:picMkLst>
        </pc:picChg>
        <pc:picChg chg="add mod ord">
          <ac:chgData name="Margaret Mueller Boyer" userId="LPKcixf8dt1KzziQNks//d4N55rca5bv9m4++hpcS+Q=" providerId="None" clId="Web-{1D87861F-F52C-401A-BC1A-CCA81EC3023A}" dt="2022-10-18T16:07:25.431" v="111" actId="14100"/>
          <ac:picMkLst>
            <pc:docMk/>
            <pc:sldMk cId="429419906" sldId="1791"/>
            <ac:picMk id="9" creationId="{11C9EA1D-8928-E194-A31B-A33F99734CD4}"/>
          </ac:picMkLst>
        </pc:picChg>
      </pc:sldChg>
      <pc:sldChg chg="addSp delSp modSp new mod ord modClrScheme chgLayout">
        <pc:chgData name="Margaret Mueller Boyer" userId="LPKcixf8dt1KzziQNks//d4N55rca5bv9m4++hpcS+Q=" providerId="None" clId="Web-{1D87861F-F52C-401A-BC1A-CCA81EC3023A}" dt="2022-10-18T16:00:28.431" v="66"/>
        <pc:sldMkLst>
          <pc:docMk/>
          <pc:sldMk cId="2943119643" sldId="1804"/>
        </pc:sldMkLst>
        <pc:spChg chg="mod ord">
          <ac:chgData name="Margaret Mueller Boyer" userId="LPKcixf8dt1KzziQNks//d4N55rca5bv9m4++hpcS+Q=" providerId="None" clId="Web-{1D87861F-F52C-401A-BC1A-CCA81EC3023A}" dt="2022-10-18T15:56:31.328" v="22"/>
          <ac:spMkLst>
            <pc:docMk/>
            <pc:sldMk cId="2943119643" sldId="1804"/>
            <ac:spMk id="2" creationId="{AA830D12-9633-E904-EFEF-3AA7185A1F64}"/>
          </ac:spMkLst>
        </pc:spChg>
        <pc:spChg chg="add mod ord">
          <ac:chgData name="Margaret Mueller Boyer" userId="LPKcixf8dt1KzziQNks//d4N55rca5bv9m4++hpcS+Q=" providerId="None" clId="Web-{1D87861F-F52C-401A-BC1A-CCA81EC3023A}" dt="2022-10-18T15:58:24.410" v="60" actId="20577"/>
          <ac:spMkLst>
            <pc:docMk/>
            <pc:sldMk cId="2943119643" sldId="1804"/>
            <ac:spMk id="3" creationId="{AE474B9B-7053-C59F-7278-8C01D7220737}"/>
          </ac:spMkLst>
        </pc:spChg>
        <pc:spChg chg="add del mod ord">
          <ac:chgData name="Margaret Mueller Boyer" userId="LPKcixf8dt1KzziQNks//d4N55rca5bv9m4++hpcS+Q=" providerId="None" clId="Web-{1D87861F-F52C-401A-BC1A-CCA81EC3023A}" dt="2022-10-18T15:54:42.308" v="2"/>
          <ac:spMkLst>
            <pc:docMk/>
            <pc:sldMk cId="2943119643" sldId="1804"/>
            <ac:spMk id="4" creationId="{D77877CE-7A34-3B3C-879E-CB893458AF13}"/>
          </ac:spMkLst>
        </pc:spChg>
        <pc:spChg chg="add del mod ord">
          <ac:chgData name="Margaret Mueller Boyer" userId="LPKcixf8dt1KzziQNks//d4N55rca5bv9m4++hpcS+Q=" providerId="None" clId="Web-{1D87861F-F52C-401A-BC1A-CCA81EC3023A}" dt="2022-10-18T15:55:06.606" v="3"/>
          <ac:spMkLst>
            <pc:docMk/>
            <pc:sldMk cId="2943119643" sldId="1804"/>
            <ac:spMk id="5" creationId="{E7AAF868-46C7-3F23-DC49-44BE5C7B3972}"/>
          </ac:spMkLst>
        </pc:spChg>
        <pc:picChg chg="add mod ord">
          <ac:chgData name="Margaret Mueller Boyer" userId="LPKcixf8dt1KzziQNks//d4N55rca5bv9m4++hpcS+Q=" providerId="None" clId="Web-{1D87861F-F52C-401A-BC1A-CCA81EC3023A}" dt="2022-10-18T15:58:41.708" v="64" actId="14100"/>
          <ac:picMkLst>
            <pc:docMk/>
            <pc:sldMk cId="2943119643" sldId="1804"/>
            <ac:picMk id="6" creationId="{71B8036E-FC96-9B7B-F0D1-5A0A37CF7BDA}"/>
          </ac:picMkLst>
        </pc:picChg>
      </pc:sldChg>
      <pc:sldChg chg="addSp modSp new mod chgLayout">
        <pc:chgData name="Margaret Mueller Boyer" userId="LPKcixf8dt1KzziQNks//d4N55rca5bv9m4++hpcS+Q=" providerId="None" clId="Web-{1D87861F-F52C-401A-BC1A-CCA81EC3023A}" dt="2022-10-18T16:02:49.452" v="78" actId="20577"/>
        <pc:sldMkLst>
          <pc:docMk/>
          <pc:sldMk cId="3049622589" sldId="1805"/>
        </pc:sldMkLst>
        <pc:spChg chg="mod ord">
          <ac:chgData name="Margaret Mueller Boyer" userId="LPKcixf8dt1KzziQNks//d4N55rca5bv9m4++hpcS+Q=" providerId="None" clId="Web-{1D87861F-F52C-401A-BC1A-CCA81EC3023A}" dt="2022-10-18T16:01:36.918" v="67"/>
          <ac:spMkLst>
            <pc:docMk/>
            <pc:sldMk cId="3049622589" sldId="1805"/>
            <ac:spMk id="2" creationId="{F6D7087D-DAF0-6EF7-8CF4-25B1F87AC8BD}"/>
          </ac:spMkLst>
        </pc:spChg>
        <pc:spChg chg="add mod ord">
          <ac:chgData name="Margaret Mueller Boyer" userId="LPKcixf8dt1KzziQNks//d4N55rca5bv9m4++hpcS+Q=" providerId="None" clId="Web-{1D87861F-F52C-401A-BC1A-CCA81EC3023A}" dt="2022-10-18T16:02:41.951" v="74" actId="20577"/>
          <ac:spMkLst>
            <pc:docMk/>
            <pc:sldMk cId="3049622589" sldId="1805"/>
            <ac:spMk id="3" creationId="{27D1E636-649A-2C16-8782-5F565313A9D5}"/>
          </ac:spMkLst>
        </pc:spChg>
        <pc:spChg chg="add mod ord">
          <ac:chgData name="Margaret Mueller Boyer" userId="LPKcixf8dt1KzziQNks//d4N55rca5bv9m4++hpcS+Q=" providerId="None" clId="Web-{1D87861F-F52C-401A-BC1A-CCA81EC3023A}" dt="2022-10-18T16:02:46.342" v="75" actId="20577"/>
          <ac:spMkLst>
            <pc:docMk/>
            <pc:sldMk cId="3049622589" sldId="1805"/>
            <ac:spMk id="4" creationId="{8EB27A3B-D537-32EF-9B67-D3877BA3916C}"/>
          </ac:spMkLst>
        </pc:spChg>
        <pc:spChg chg="add mod ord">
          <ac:chgData name="Margaret Mueller Boyer" userId="LPKcixf8dt1KzziQNks//d4N55rca5bv9m4++hpcS+Q=" providerId="None" clId="Web-{1D87861F-F52C-401A-BC1A-CCA81EC3023A}" dt="2022-10-18T16:02:49.452" v="78" actId="20577"/>
          <ac:spMkLst>
            <pc:docMk/>
            <pc:sldMk cId="3049622589" sldId="1805"/>
            <ac:spMk id="5" creationId="{35E53926-96F0-330B-C3EE-E3A91862BA12}"/>
          </ac:spMkLst>
        </pc:spChg>
      </pc:sldChg>
      <pc:sldChg chg="addSp delSp modSp new mod chgLayout">
        <pc:chgData name="Margaret Mueller Boyer" userId="LPKcixf8dt1KzziQNks//d4N55rca5bv9m4++hpcS+Q=" providerId="None" clId="Web-{1D87861F-F52C-401A-BC1A-CCA81EC3023A}" dt="2022-10-18T16:09:53.827" v="145" actId="20577"/>
        <pc:sldMkLst>
          <pc:docMk/>
          <pc:sldMk cId="3521895702" sldId="1806"/>
        </pc:sldMkLst>
        <pc:spChg chg="mod ord">
          <ac:chgData name="Margaret Mueller Boyer" userId="LPKcixf8dt1KzziQNks//d4N55rca5bv9m4++hpcS+Q=" providerId="None" clId="Web-{1D87861F-F52C-401A-BC1A-CCA81EC3023A}" dt="2022-10-18T16:08:36.059" v="113"/>
          <ac:spMkLst>
            <pc:docMk/>
            <pc:sldMk cId="3521895702" sldId="1806"/>
            <ac:spMk id="2" creationId="{A88A235C-AC55-3F75-DD1E-E162D582C1E9}"/>
          </ac:spMkLst>
        </pc:spChg>
        <pc:spChg chg="add mod ord">
          <ac:chgData name="Margaret Mueller Boyer" userId="LPKcixf8dt1KzziQNks//d4N55rca5bv9m4++hpcS+Q=" providerId="None" clId="Web-{1D87861F-F52C-401A-BC1A-CCA81EC3023A}" dt="2022-10-18T16:09:53.827" v="145" actId="20577"/>
          <ac:spMkLst>
            <pc:docMk/>
            <pc:sldMk cId="3521895702" sldId="1806"/>
            <ac:spMk id="3" creationId="{1BE448D8-16B2-090C-E95E-3800ECB7655D}"/>
          </ac:spMkLst>
        </pc:spChg>
        <pc:spChg chg="add del mod ord">
          <ac:chgData name="Margaret Mueller Boyer" userId="LPKcixf8dt1KzziQNks//d4N55rca5bv9m4++hpcS+Q=" providerId="None" clId="Web-{1D87861F-F52C-401A-BC1A-CCA81EC3023A}" dt="2022-10-18T16:08:46.372" v="114"/>
          <ac:spMkLst>
            <pc:docMk/>
            <pc:sldMk cId="3521895702" sldId="1806"/>
            <ac:spMk id="4" creationId="{18755BE6-445C-DB27-E25B-84165E1AC3E7}"/>
          </ac:spMkLst>
        </pc:spChg>
        <pc:picChg chg="add mod ord">
          <ac:chgData name="Margaret Mueller Boyer" userId="LPKcixf8dt1KzziQNks//d4N55rca5bv9m4++hpcS+Q=" providerId="None" clId="Web-{1D87861F-F52C-401A-BC1A-CCA81EC3023A}" dt="2022-10-18T16:09:40.436" v="136" actId="14100"/>
          <ac:picMkLst>
            <pc:docMk/>
            <pc:sldMk cId="3521895702" sldId="1806"/>
            <ac:picMk id="5" creationId="{9758A615-33B4-0BDA-F927-9C8D67B91CB3}"/>
          </ac:picMkLst>
        </pc:picChg>
      </pc:sldChg>
    </pc:docChg>
  </pc:docChgLst>
  <pc:docChgLst>
    <pc:chgData name="Margaret Mueller Boyer" userId="LPKcixf8dt1KzziQNks//d4N55rca5bv9m4++hpcS+Q=" providerId="None" clId="Web-{596395A2-E1E7-4A72-8BBA-850DFAB106B8}"/>
    <pc:docChg chg="modSld">
      <pc:chgData name="Margaret Mueller Boyer" userId="LPKcixf8dt1KzziQNks//d4N55rca5bv9m4++hpcS+Q=" providerId="None" clId="Web-{596395A2-E1E7-4A72-8BBA-850DFAB106B8}" dt="2022-10-18T16:11:43.800" v="3"/>
      <pc:docMkLst>
        <pc:docMk/>
      </pc:docMkLst>
      <pc:sldChg chg="addSp delSp modSp mod modClrScheme chgLayout">
        <pc:chgData name="Margaret Mueller Boyer" userId="LPKcixf8dt1KzziQNks//d4N55rca5bv9m4++hpcS+Q=" providerId="None" clId="Web-{596395A2-E1E7-4A72-8BBA-850DFAB106B8}" dt="2022-10-18T16:11:43.800" v="3"/>
        <pc:sldMkLst>
          <pc:docMk/>
          <pc:sldMk cId="1824992516" sldId="1790"/>
        </pc:sldMkLst>
        <pc:spChg chg="mod ord">
          <ac:chgData name="Margaret Mueller Boyer" userId="LPKcixf8dt1KzziQNks//d4N55rca5bv9m4++hpcS+Q=" providerId="None" clId="Web-{596395A2-E1E7-4A72-8BBA-850DFAB106B8}" dt="2022-10-18T16:11:43.800" v="3"/>
          <ac:spMkLst>
            <pc:docMk/>
            <pc:sldMk cId="1824992516" sldId="1790"/>
            <ac:spMk id="2" creationId="{00000000-0000-0000-0000-000000000000}"/>
          </ac:spMkLst>
        </pc:spChg>
        <pc:spChg chg="add del mod ord">
          <ac:chgData name="Margaret Mueller Boyer" userId="LPKcixf8dt1KzziQNks//d4N55rca5bv9m4++hpcS+Q=" providerId="None" clId="Web-{596395A2-E1E7-4A72-8BBA-850DFAB106B8}" dt="2022-10-18T16:11:20.862" v="1"/>
          <ac:spMkLst>
            <pc:docMk/>
            <pc:sldMk cId="1824992516" sldId="1790"/>
            <ac:spMk id="5" creationId="{8513EA18-85E6-12BF-5473-15D2EAF442D1}"/>
          </ac:spMkLst>
        </pc:spChg>
        <pc:spChg chg="add del mod ord">
          <ac:chgData name="Margaret Mueller Boyer" userId="LPKcixf8dt1KzziQNks//d4N55rca5bv9m4++hpcS+Q=" providerId="None" clId="Web-{596395A2-E1E7-4A72-8BBA-850DFAB106B8}" dt="2022-10-18T16:11:20.862" v="1"/>
          <ac:spMkLst>
            <pc:docMk/>
            <pc:sldMk cId="1824992516" sldId="1790"/>
            <ac:spMk id="6" creationId="{E50FE664-FD7A-C8E9-C442-98F0691CEFA1}"/>
          </ac:spMkLst>
        </pc:spChg>
        <pc:spChg chg="add mod ord">
          <ac:chgData name="Margaret Mueller Boyer" userId="LPKcixf8dt1KzziQNks//d4N55rca5bv9m4++hpcS+Q=" providerId="None" clId="Web-{596395A2-E1E7-4A72-8BBA-850DFAB106B8}" dt="2022-10-18T16:11:43.800" v="3"/>
          <ac:spMkLst>
            <pc:docMk/>
            <pc:sldMk cId="1824992516" sldId="1790"/>
            <ac:spMk id="7" creationId="{5B27FE47-1587-3534-F93E-E344D58E587D}"/>
          </ac:spMkLst>
        </pc:spChg>
        <pc:spChg chg="add mod ord">
          <ac:chgData name="Margaret Mueller Boyer" userId="LPKcixf8dt1KzziQNks//d4N55rca5bv9m4++hpcS+Q=" providerId="None" clId="Web-{596395A2-E1E7-4A72-8BBA-850DFAB106B8}" dt="2022-10-18T16:11:43.800" v="3"/>
          <ac:spMkLst>
            <pc:docMk/>
            <pc:sldMk cId="1824992516" sldId="1790"/>
            <ac:spMk id="8" creationId="{39A42EC8-A77A-84B7-BF33-573040CD6F29}"/>
          </ac:spMkLst>
        </pc:spChg>
      </pc:sldChg>
    </pc:docChg>
  </pc:docChgLst>
  <pc:docChgLst>
    <pc:chgData name="Margaret Mueller Boyer" userId="LPKcixf8dt1KzziQNks//d4N55rca5bv9m4++hpcS+Q=" providerId="None" clId="Web-{3042D65D-E2C7-49ED-B61F-EFAE754D18AB}"/>
    <pc:docChg chg="modSld">
      <pc:chgData name="Margaret Mueller Boyer" userId="LPKcixf8dt1KzziQNks//d4N55rca5bv9m4++hpcS+Q=" providerId="None" clId="Web-{3042D65D-E2C7-49ED-B61F-EFAE754D18AB}" dt="2022-10-18T18:01:50.968" v="74"/>
      <pc:docMkLst>
        <pc:docMk/>
      </pc:docMkLst>
      <pc:sldChg chg="addSp delSp modSp mod modClrScheme chgLayout">
        <pc:chgData name="Margaret Mueller Boyer" userId="LPKcixf8dt1KzziQNks//d4N55rca5bv9m4++hpcS+Q=" providerId="None" clId="Web-{3042D65D-E2C7-49ED-B61F-EFAE754D18AB}" dt="2022-10-18T18:01:50.968" v="74"/>
        <pc:sldMkLst>
          <pc:docMk/>
          <pc:sldMk cId="3049622589" sldId="1805"/>
        </pc:sldMkLst>
        <pc:spChg chg="mod ord">
          <ac:chgData name="Margaret Mueller Boyer" userId="LPKcixf8dt1KzziQNks//d4N55rca5bv9m4++hpcS+Q=" providerId="None" clId="Web-{3042D65D-E2C7-49ED-B61F-EFAE754D18AB}" dt="2022-10-18T17:55:19.085" v="1"/>
          <ac:spMkLst>
            <pc:docMk/>
            <pc:sldMk cId="3049622589" sldId="1805"/>
            <ac:spMk id="2" creationId="{F6D7087D-DAF0-6EF7-8CF4-25B1F87AC8BD}"/>
          </ac:spMkLst>
        </pc:spChg>
        <pc:spChg chg="mod ord">
          <ac:chgData name="Margaret Mueller Boyer" userId="LPKcixf8dt1KzziQNks//d4N55rca5bv9m4++hpcS+Q=" providerId="None" clId="Web-{3042D65D-E2C7-49ED-B61F-EFAE754D18AB}" dt="2022-10-18T17:57:34.056" v="29" actId="20577"/>
          <ac:spMkLst>
            <pc:docMk/>
            <pc:sldMk cId="3049622589" sldId="1805"/>
            <ac:spMk id="3" creationId="{27D1E636-649A-2C16-8782-5F565313A9D5}"/>
          </ac:spMkLst>
        </pc:spChg>
        <pc:spChg chg="mod ord">
          <ac:chgData name="Margaret Mueller Boyer" userId="LPKcixf8dt1KzziQNks//d4N55rca5bv9m4++hpcS+Q=" providerId="None" clId="Web-{3042D65D-E2C7-49ED-B61F-EFAE754D18AB}" dt="2022-10-18T17:59:45.919" v="52" actId="14100"/>
          <ac:spMkLst>
            <pc:docMk/>
            <pc:sldMk cId="3049622589" sldId="1805"/>
            <ac:spMk id="4" creationId="{8EB27A3B-D537-32EF-9B67-D3877BA3916C}"/>
          </ac:spMkLst>
        </pc:spChg>
        <pc:spChg chg="mod ord">
          <ac:chgData name="Margaret Mueller Boyer" userId="LPKcixf8dt1KzziQNks//d4N55rca5bv9m4++hpcS+Q=" providerId="None" clId="Web-{3042D65D-E2C7-49ED-B61F-EFAE754D18AB}" dt="2022-10-18T17:59:51.685" v="53" actId="14100"/>
          <ac:spMkLst>
            <pc:docMk/>
            <pc:sldMk cId="3049622589" sldId="1805"/>
            <ac:spMk id="5" creationId="{35E53926-96F0-330B-C3EE-E3A91862BA12}"/>
          </ac:spMkLst>
        </pc:spChg>
        <pc:spChg chg="add del mod ord">
          <ac:chgData name="Margaret Mueller Boyer" userId="LPKcixf8dt1KzziQNks//d4N55rca5bv9m4++hpcS+Q=" providerId="None" clId="Web-{3042D65D-E2C7-49ED-B61F-EFAE754D18AB}" dt="2022-10-18T17:59:33.715" v="47"/>
          <ac:spMkLst>
            <pc:docMk/>
            <pc:sldMk cId="3049622589" sldId="1805"/>
            <ac:spMk id="6" creationId="{4B1E887A-15F9-559F-F43E-EFC09A2EA471}"/>
          </ac:spMkLst>
        </pc:spChg>
        <pc:spChg chg="add mod ord">
          <ac:chgData name="Margaret Mueller Boyer" userId="LPKcixf8dt1KzziQNks//d4N55rca5bv9m4++hpcS+Q=" providerId="None" clId="Web-{3042D65D-E2C7-49ED-B61F-EFAE754D18AB}" dt="2022-10-18T18:01:48.328" v="73" actId="14100"/>
          <ac:spMkLst>
            <pc:docMk/>
            <pc:sldMk cId="3049622589" sldId="1805"/>
            <ac:spMk id="7" creationId="{04DF1C4D-63ED-2F35-37F5-43DCF4C94D59}"/>
          </ac:spMkLst>
        </pc:spChg>
        <pc:spChg chg="add del mod">
          <ac:chgData name="Margaret Mueller Boyer" userId="LPKcixf8dt1KzziQNks//d4N55rca5bv9m4++hpcS+Q=" providerId="None" clId="Web-{3042D65D-E2C7-49ED-B61F-EFAE754D18AB}" dt="2022-10-18T18:01:50.968" v="74"/>
          <ac:spMkLst>
            <pc:docMk/>
            <pc:sldMk cId="3049622589" sldId="1805"/>
            <ac:spMk id="11" creationId="{8D3E83D2-792E-3F6B-725B-275609DB3E69}"/>
          </ac:spMkLst>
        </pc:spChg>
        <pc:picChg chg="add mod">
          <ac:chgData name="Margaret Mueller Boyer" userId="LPKcixf8dt1KzziQNks//d4N55rca5bv9m4++hpcS+Q=" providerId="None" clId="Web-{3042D65D-E2C7-49ED-B61F-EFAE754D18AB}" dt="2022-10-18T18:01:32.765" v="70" actId="14100"/>
          <ac:picMkLst>
            <pc:docMk/>
            <pc:sldMk cId="3049622589" sldId="1805"/>
            <ac:picMk id="8" creationId="{A7FD0B73-D372-80AE-6E33-ED13575933F1}"/>
          </ac:picMkLst>
        </pc:picChg>
        <pc:picChg chg="add mod">
          <ac:chgData name="Margaret Mueller Boyer" userId="LPKcixf8dt1KzziQNks//d4N55rca5bv9m4++hpcS+Q=" providerId="None" clId="Web-{3042D65D-E2C7-49ED-B61F-EFAE754D18AB}" dt="2022-10-18T18:01:38.687" v="72" actId="14100"/>
          <ac:picMkLst>
            <pc:docMk/>
            <pc:sldMk cId="3049622589" sldId="1805"/>
            <ac:picMk id="9" creationId="{048215F2-F83A-6A65-5F9C-B10AF3ADBA90}"/>
          </ac:picMkLst>
        </pc:picChg>
      </pc:sldChg>
    </pc:docChg>
  </pc:docChgLst>
  <pc:docChgLst>
    <pc:chgData name="Estefania Rubio" userId="aFWHhYVvIcwMwk3SCH3QKZw17vjUHAQpfB9b3yhlCQc=" providerId="None" clId="Web-{66BBB51C-A835-406D-8B0E-D8E88195DF9C}"/>
    <pc:docChg chg="addSld modSld">
      <pc:chgData name="Estefania Rubio" userId="aFWHhYVvIcwMwk3SCH3QKZw17vjUHAQpfB9b3yhlCQc=" providerId="None" clId="Web-{66BBB51C-A835-406D-8B0E-D8E88195DF9C}" dt="2022-10-18T19:24:02.506" v="45" actId="1076"/>
      <pc:docMkLst>
        <pc:docMk/>
      </pc:docMkLst>
      <pc:sldChg chg="addSp delSp modSp new">
        <pc:chgData name="Estefania Rubio" userId="aFWHhYVvIcwMwk3SCH3QKZw17vjUHAQpfB9b3yhlCQc=" providerId="None" clId="Web-{66BBB51C-A835-406D-8B0E-D8E88195DF9C}" dt="2022-10-18T19:24:02.506" v="45" actId="1076"/>
        <pc:sldMkLst>
          <pc:docMk/>
          <pc:sldMk cId="2539796503" sldId="1807"/>
        </pc:sldMkLst>
        <pc:spChg chg="del">
          <ac:chgData name="Estefania Rubio" userId="aFWHhYVvIcwMwk3SCH3QKZw17vjUHAQpfB9b3yhlCQc=" providerId="None" clId="Web-{66BBB51C-A835-406D-8B0E-D8E88195DF9C}" dt="2022-10-18T19:20:07.656" v="6"/>
          <ac:spMkLst>
            <pc:docMk/>
            <pc:sldMk cId="2539796503" sldId="1807"/>
            <ac:spMk id="2" creationId="{6E4D031E-4617-DC75-5D4A-C86C988B39FF}"/>
          </ac:spMkLst>
        </pc:spChg>
        <pc:spChg chg="mod">
          <ac:chgData name="Estefania Rubio" userId="aFWHhYVvIcwMwk3SCH3QKZw17vjUHAQpfB9b3yhlCQc=" providerId="None" clId="Web-{66BBB51C-A835-406D-8B0E-D8E88195DF9C}" dt="2022-10-18T19:20:04.140" v="5" actId="20577"/>
          <ac:spMkLst>
            <pc:docMk/>
            <pc:sldMk cId="2539796503" sldId="1807"/>
            <ac:spMk id="4" creationId="{2C635DA5-6BBC-A6FD-ED51-86C7E06F7EE3}"/>
          </ac:spMkLst>
        </pc:spChg>
        <pc:spChg chg="add mod">
          <ac:chgData name="Estefania Rubio" userId="aFWHhYVvIcwMwk3SCH3QKZw17vjUHAQpfB9b3yhlCQc=" providerId="None" clId="Web-{66BBB51C-A835-406D-8B0E-D8E88195DF9C}" dt="2022-10-18T19:24:02.506" v="45" actId="1076"/>
          <ac:spMkLst>
            <pc:docMk/>
            <pc:sldMk cId="2539796503" sldId="1807"/>
            <ac:spMk id="8" creationId="{9B85F713-A7FA-52E2-CE12-9C5251DCB3B8}"/>
          </ac:spMkLst>
        </pc:spChg>
        <pc:spChg chg="add del">
          <ac:chgData name="Estefania Rubio" userId="aFWHhYVvIcwMwk3SCH3QKZw17vjUHAQpfB9b3yhlCQc=" providerId="None" clId="Web-{66BBB51C-A835-406D-8B0E-D8E88195DF9C}" dt="2022-10-18T19:23:31.271" v="41"/>
          <ac:spMkLst>
            <pc:docMk/>
            <pc:sldMk cId="2539796503" sldId="1807"/>
            <ac:spMk id="9" creationId="{4F539D74-987E-0822-07F3-9FF55781867C}"/>
          </ac:spMkLst>
        </pc:spChg>
        <pc:picChg chg="add del mod">
          <ac:chgData name="Estefania Rubio" userId="aFWHhYVvIcwMwk3SCH3QKZw17vjUHAQpfB9b3yhlCQc=" providerId="None" clId="Web-{66BBB51C-A835-406D-8B0E-D8E88195DF9C}" dt="2022-10-18T19:20:28.781" v="11"/>
          <ac:picMkLst>
            <pc:docMk/>
            <pc:sldMk cId="2539796503" sldId="1807"/>
            <ac:picMk id="5" creationId="{0C6BE7B1-8EEC-7DED-23A2-6A8AB5E3BA3B}"/>
          </ac:picMkLst>
        </pc:picChg>
        <pc:picChg chg="add mod">
          <ac:chgData name="Estefania Rubio" userId="aFWHhYVvIcwMwk3SCH3QKZw17vjUHAQpfB9b3yhlCQc=" providerId="None" clId="Web-{66BBB51C-A835-406D-8B0E-D8E88195DF9C}" dt="2022-10-18T19:24:00.334" v="44" actId="1076"/>
          <ac:picMkLst>
            <pc:docMk/>
            <pc:sldMk cId="2539796503" sldId="1807"/>
            <ac:picMk id="6" creationId="{CFA3033A-965F-6EFF-D63A-FD1B47657716}"/>
          </ac:picMkLst>
        </pc:picChg>
        <pc:picChg chg="add del mod">
          <ac:chgData name="Estefania Rubio" userId="aFWHhYVvIcwMwk3SCH3QKZw17vjUHAQpfB9b3yhlCQc=" providerId="None" clId="Web-{66BBB51C-A835-406D-8B0E-D8E88195DF9C}" dt="2022-10-18T19:21:55.409" v="21"/>
          <ac:picMkLst>
            <pc:docMk/>
            <pc:sldMk cId="2539796503" sldId="1807"/>
            <ac:picMk id="7" creationId="{1A95E2A0-771F-12E4-DAFD-D6DBCFDBB4D5}"/>
          </ac:picMkLst>
        </pc:picChg>
      </pc:sldChg>
    </pc:docChg>
  </pc:docChgLst>
  <pc:docChgLst>
    <pc:chgData name="Margaret Mueller Boyer" userId="LPKcixf8dt1KzziQNks//d4N55rca5bv9m4++hpcS+Q=" providerId="None" clId="Web-{9C08CD30-CF58-4BA0-81C7-64D26238ADA1}"/>
    <pc:docChg chg="">
      <pc:chgData name="Margaret Mueller Boyer" userId="LPKcixf8dt1KzziQNks//d4N55rca5bv9m4++hpcS+Q=" providerId="None" clId="Web-{9C08CD30-CF58-4BA0-81C7-64D26238ADA1}" dt="2022-10-18T16:24:19.844" v="0"/>
      <pc:docMkLst>
        <pc:docMk/>
      </pc:docMkLst>
      <pc:sldChg chg="delCm">
        <pc:chgData name="Margaret Mueller Boyer" userId="LPKcixf8dt1KzziQNks//d4N55rca5bv9m4++hpcS+Q=" providerId="None" clId="Web-{9C08CD30-CF58-4BA0-81C7-64D26238ADA1}" dt="2022-10-18T16:24:19.844" v="0"/>
        <pc:sldMkLst>
          <pc:docMk/>
          <pc:sldMk cId="1824992516" sldId="1790"/>
        </pc:sldMkLst>
      </pc:sldChg>
    </pc:docChg>
  </pc:docChgLst>
  <pc:docChgLst>
    <pc:chgData name="Margaret Mueller Boyer" userId="LPKcixf8dt1KzziQNks//d4N55rca5bv9m4++hpcS+Q=" providerId="None" clId="Web-{E7B147B4-CAFE-4025-901C-9EF49F1EFA40}"/>
    <pc:docChg chg="modSld">
      <pc:chgData name="Margaret Mueller Boyer" userId="LPKcixf8dt1KzziQNks//d4N55rca5bv9m4++hpcS+Q=" providerId="None" clId="Web-{E7B147B4-CAFE-4025-901C-9EF49F1EFA40}" dt="2022-10-18T16:18:58.185" v="33" actId="1076"/>
      <pc:docMkLst>
        <pc:docMk/>
      </pc:docMkLst>
      <pc:sldChg chg="addSp delSp modSp">
        <pc:chgData name="Margaret Mueller Boyer" userId="LPKcixf8dt1KzziQNks//d4N55rca5bv9m4++hpcS+Q=" providerId="None" clId="Web-{E7B147B4-CAFE-4025-901C-9EF49F1EFA40}" dt="2022-10-18T16:18:58.185" v="33" actId="1076"/>
        <pc:sldMkLst>
          <pc:docMk/>
          <pc:sldMk cId="1824992516" sldId="1790"/>
        </pc:sldMkLst>
        <pc:spChg chg="mod">
          <ac:chgData name="Margaret Mueller Boyer" userId="LPKcixf8dt1KzziQNks//d4N55rca5bv9m4++hpcS+Q=" providerId="None" clId="Web-{E7B147B4-CAFE-4025-901C-9EF49F1EFA40}" dt="2022-10-18T16:17:24.745" v="21" actId="14100"/>
          <ac:spMkLst>
            <pc:docMk/>
            <pc:sldMk cId="1824992516" sldId="1790"/>
            <ac:spMk id="4" creationId="{00000000-0000-0000-0000-000000000000}"/>
          </ac:spMkLst>
        </pc:spChg>
        <pc:spChg chg="mod">
          <ac:chgData name="Margaret Mueller Boyer" userId="LPKcixf8dt1KzziQNks//d4N55rca5bv9m4++hpcS+Q=" providerId="None" clId="Web-{E7B147B4-CAFE-4025-901C-9EF49F1EFA40}" dt="2022-10-18T16:18:58.185" v="33" actId="1076"/>
          <ac:spMkLst>
            <pc:docMk/>
            <pc:sldMk cId="1824992516" sldId="1790"/>
            <ac:spMk id="7" creationId="{5B27FE47-1587-3534-F93E-E344D58E587D}"/>
          </ac:spMkLst>
        </pc:spChg>
        <pc:spChg chg="del">
          <ac:chgData name="Margaret Mueller Boyer" userId="LPKcixf8dt1KzziQNks//d4N55rca5bv9m4++hpcS+Q=" providerId="None" clId="Web-{E7B147B4-CAFE-4025-901C-9EF49F1EFA40}" dt="2022-10-18T16:17:05.573" v="0"/>
          <ac:spMkLst>
            <pc:docMk/>
            <pc:sldMk cId="1824992516" sldId="1790"/>
            <ac:spMk id="8" creationId="{39A42EC8-A77A-84B7-BF33-573040CD6F29}"/>
          </ac:spMkLst>
        </pc:spChg>
        <pc:picChg chg="add mod ord">
          <ac:chgData name="Margaret Mueller Boyer" userId="LPKcixf8dt1KzziQNks//d4N55rca5bv9m4++hpcS+Q=" providerId="None" clId="Web-{E7B147B4-CAFE-4025-901C-9EF49F1EFA40}" dt="2022-10-18T16:18:35.090" v="32" actId="1076"/>
          <ac:picMkLst>
            <pc:docMk/>
            <pc:sldMk cId="1824992516" sldId="1790"/>
            <ac:picMk id="5" creationId="{F91583EC-FDB8-7F9A-AD50-8C6DA2AFFE9B}"/>
          </ac:picMkLst>
        </pc:picChg>
      </pc:sldChg>
    </pc:docChg>
  </pc:docChgLst>
  <pc:docChgLst>
    <pc:chgData name="Margaret Mueller Boyer" userId="LPKcixf8dt1KzziQNks//d4N55rca5bv9m4++hpcS+Q=" providerId="None" clId="Web-{A57A6F22-79CB-4F90-AF6C-C5D55F1CEC13}"/>
    <pc:docChg chg="modSld">
      <pc:chgData name="Margaret Mueller Boyer" userId="LPKcixf8dt1KzziQNks//d4N55rca5bv9m4++hpcS+Q=" providerId="None" clId="Web-{A57A6F22-79CB-4F90-AF6C-C5D55F1CEC13}" dt="2022-10-18T18:05:19.086" v="7" actId="14100"/>
      <pc:docMkLst>
        <pc:docMk/>
      </pc:docMkLst>
      <pc:sldChg chg="addSp delSp modSp">
        <pc:chgData name="Margaret Mueller Boyer" userId="LPKcixf8dt1KzziQNks//d4N55rca5bv9m4++hpcS+Q=" providerId="None" clId="Web-{A57A6F22-79CB-4F90-AF6C-C5D55F1CEC13}" dt="2022-10-18T18:05:19.086" v="7" actId="14100"/>
        <pc:sldMkLst>
          <pc:docMk/>
          <pc:sldMk cId="2943119643" sldId="1804"/>
        </pc:sldMkLst>
        <pc:picChg chg="add mod">
          <ac:chgData name="Margaret Mueller Boyer" userId="LPKcixf8dt1KzziQNks//d4N55rca5bv9m4++hpcS+Q=" providerId="None" clId="Web-{A57A6F22-79CB-4F90-AF6C-C5D55F1CEC13}" dt="2022-10-18T18:05:19.086" v="7" actId="14100"/>
          <ac:picMkLst>
            <pc:docMk/>
            <pc:sldMk cId="2943119643" sldId="1804"/>
            <ac:picMk id="4" creationId="{3EF5F0C7-8E90-9C84-0533-6CF818FB2113}"/>
          </ac:picMkLst>
        </pc:picChg>
        <pc:picChg chg="del">
          <ac:chgData name="Margaret Mueller Boyer" userId="LPKcixf8dt1KzziQNks//d4N55rca5bv9m4++hpcS+Q=" providerId="None" clId="Web-{A57A6F22-79CB-4F90-AF6C-C5D55F1CEC13}" dt="2022-10-18T18:04:29.693" v="0"/>
          <ac:picMkLst>
            <pc:docMk/>
            <pc:sldMk cId="2943119643" sldId="1804"/>
            <ac:picMk id="6" creationId="{71B8036E-FC96-9B7B-F0D1-5A0A37CF7BDA}"/>
          </ac:picMkLst>
        </pc:picChg>
      </pc:sldChg>
    </pc:docChg>
  </pc:docChgLst>
  <pc:docChgLst>
    <pc:chgData name="Margaret Mueller Boyer" userId="LPKcixf8dt1KzziQNks//d4N55rca5bv9m4++hpcS+Q=" providerId="None" clId="Web-{94C31413-AE50-480C-B7E5-F3C6F45012BD}"/>
    <pc:docChg chg="addSld delSld modSld sldOrd addMainMaster">
      <pc:chgData name="Margaret Mueller Boyer" userId="LPKcixf8dt1KzziQNks//d4N55rca5bv9m4++hpcS+Q=" providerId="None" clId="Web-{94C31413-AE50-480C-B7E5-F3C6F45012BD}" dt="2022-10-18T23:57:18.655" v="66"/>
      <pc:docMkLst>
        <pc:docMk/>
      </pc:docMkLst>
      <pc:sldChg chg="ord">
        <pc:chgData name="Margaret Mueller Boyer" userId="LPKcixf8dt1KzziQNks//d4N55rca5bv9m4++hpcS+Q=" providerId="None" clId="Web-{94C31413-AE50-480C-B7E5-F3C6F45012BD}" dt="2022-10-18T23:53:22.566" v="18"/>
        <pc:sldMkLst>
          <pc:docMk/>
          <pc:sldMk cId="1824992516" sldId="1790"/>
        </pc:sldMkLst>
      </pc:sldChg>
      <pc:sldChg chg="ord">
        <pc:chgData name="Margaret Mueller Boyer" userId="LPKcixf8dt1KzziQNks//d4N55rca5bv9m4++hpcS+Q=" providerId="None" clId="Web-{94C31413-AE50-480C-B7E5-F3C6F45012BD}" dt="2022-10-18T23:57:18.655" v="66"/>
        <pc:sldMkLst>
          <pc:docMk/>
          <pc:sldMk cId="3134651690" sldId="1799"/>
        </pc:sldMkLst>
      </pc:sldChg>
      <pc:sldChg chg="ord">
        <pc:chgData name="Margaret Mueller Boyer" userId="LPKcixf8dt1KzziQNks//d4N55rca5bv9m4++hpcS+Q=" providerId="None" clId="Web-{94C31413-AE50-480C-B7E5-F3C6F45012BD}" dt="2022-10-18T23:53:39.004" v="19"/>
        <pc:sldMkLst>
          <pc:docMk/>
          <pc:sldMk cId="2943119643" sldId="1804"/>
        </pc:sldMkLst>
      </pc:sldChg>
      <pc:sldChg chg="modSp ord">
        <pc:chgData name="Margaret Mueller Boyer" userId="LPKcixf8dt1KzziQNks//d4N55rca5bv9m4++hpcS+Q=" providerId="None" clId="Web-{94C31413-AE50-480C-B7E5-F3C6F45012BD}" dt="2022-10-18T23:53:46.317" v="20"/>
        <pc:sldMkLst>
          <pc:docMk/>
          <pc:sldMk cId="3049622589" sldId="1805"/>
        </pc:sldMkLst>
        <pc:spChg chg="mod">
          <ac:chgData name="Margaret Mueller Boyer" userId="LPKcixf8dt1KzziQNks//d4N55rca5bv9m4++hpcS+Q=" providerId="None" clId="Web-{94C31413-AE50-480C-B7E5-F3C6F45012BD}" dt="2022-10-18T23:51:47.188" v="10" actId="20577"/>
          <ac:spMkLst>
            <pc:docMk/>
            <pc:sldMk cId="3049622589" sldId="1805"/>
            <ac:spMk id="3" creationId="{27D1E636-649A-2C16-8782-5F565313A9D5}"/>
          </ac:spMkLst>
        </pc:spChg>
      </pc:sldChg>
      <pc:sldChg chg="delSp modSp new del mod modClrScheme chgLayout">
        <pc:chgData name="Margaret Mueller Boyer" userId="LPKcixf8dt1KzziQNks//d4N55rca5bv9m4++hpcS+Q=" providerId="None" clId="Web-{94C31413-AE50-480C-B7E5-F3C6F45012BD}" dt="2022-10-18T23:52:41.143" v="14"/>
        <pc:sldMkLst>
          <pc:docMk/>
          <pc:sldMk cId="2577845200" sldId="1810"/>
        </pc:sldMkLst>
        <pc:spChg chg="mod ord">
          <ac:chgData name="Margaret Mueller Boyer" userId="LPKcixf8dt1KzziQNks//d4N55rca5bv9m4++hpcS+Q=" providerId="None" clId="Web-{94C31413-AE50-480C-B7E5-F3C6F45012BD}" dt="2022-10-18T23:52:01.813" v="12"/>
          <ac:spMkLst>
            <pc:docMk/>
            <pc:sldMk cId="2577845200" sldId="1810"/>
            <ac:spMk id="2" creationId="{A85F574A-DC18-6A7F-52C5-9883E14A96BF}"/>
          </ac:spMkLst>
        </pc:spChg>
        <pc:spChg chg="del">
          <ac:chgData name="Margaret Mueller Boyer" userId="LPKcixf8dt1KzziQNks//d4N55rca5bv9m4++hpcS+Q=" providerId="None" clId="Web-{94C31413-AE50-480C-B7E5-F3C6F45012BD}" dt="2022-10-18T23:52:01.813" v="12"/>
          <ac:spMkLst>
            <pc:docMk/>
            <pc:sldMk cId="2577845200" sldId="1810"/>
            <ac:spMk id="3" creationId="{271CD1F3-EC08-48D1-8C3E-2A63BC161E62}"/>
          </ac:spMkLst>
        </pc:spChg>
        <pc:spChg chg="mod ord">
          <ac:chgData name="Margaret Mueller Boyer" userId="LPKcixf8dt1KzziQNks//d4N55rca5bv9m4++hpcS+Q=" providerId="None" clId="Web-{94C31413-AE50-480C-B7E5-F3C6F45012BD}" dt="2022-10-18T23:52:01.813" v="12"/>
          <ac:spMkLst>
            <pc:docMk/>
            <pc:sldMk cId="2577845200" sldId="1810"/>
            <ac:spMk id="4" creationId="{D5DF8415-DF37-537B-B997-BD6748FCA90E}"/>
          </ac:spMkLst>
        </pc:spChg>
        <pc:spChg chg="del">
          <ac:chgData name="Margaret Mueller Boyer" userId="LPKcixf8dt1KzziQNks//d4N55rca5bv9m4++hpcS+Q=" providerId="None" clId="Web-{94C31413-AE50-480C-B7E5-F3C6F45012BD}" dt="2022-10-18T23:52:01.813" v="12"/>
          <ac:spMkLst>
            <pc:docMk/>
            <pc:sldMk cId="2577845200" sldId="1810"/>
            <ac:spMk id="5" creationId="{E74BF680-82CE-207C-A7AE-B551BE130248}"/>
          </ac:spMkLst>
        </pc:spChg>
        <pc:spChg chg="del">
          <ac:chgData name="Margaret Mueller Boyer" userId="LPKcixf8dt1KzziQNks//d4N55rca5bv9m4++hpcS+Q=" providerId="None" clId="Web-{94C31413-AE50-480C-B7E5-F3C6F45012BD}" dt="2022-10-18T23:52:01.813" v="12"/>
          <ac:spMkLst>
            <pc:docMk/>
            <pc:sldMk cId="2577845200" sldId="1810"/>
            <ac:spMk id="6" creationId="{1CE0B39D-D76F-8F64-C64E-3124FCD81400}"/>
          </ac:spMkLst>
        </pc:spChg>
        <pc:spChg chg="mod ord">
          <ac:chgData name="Margaret Mueller Boyer" userId="LPKcixf8dt1KzziQNks//d4N55rca5bv9m4++hpcS+Q=" providerId="None" clId="Web-{94C31413-AE50-480C-B7E5-F3C6F45012BD}" dt="2022-10-18T23:52:01.813" v="12"/>
          <ac:spMkLst>
            <pc:docMk/>
            <pc:sldMk cId="2577845200" sldId="1810"/>
            <ac:spMk id="7" creationId="{649DD8D3-F9CE-CDF7-1481-4666B7B295A4}"/>
          </ac:spMkLst>
        </pc:spChg>
      </pc:sldChg>
      <pc:sldChg chg="add">
        <pc:chgData name="Margaret Mueller Boyer" userId="LPKcixf8dt1KzziQNks//d4N55rca5bv9m4++hpcS+Q=" providerId="None" clId="Web-{94C31413-AE50-480C-B7E5-F3C6F45012BD}" dt="2022-10-18T23:52:32.252" v="13"/>
        <pc:sldMkLst>
          <pc:docMk/>
          <pc:sldMk cId="375109013" sldId="1811"/>
        </pc:sldMkLst>
      </pc:sldChg>
      <pc:sldChg chg="addSp delSp modSp new ord">
        <pc:chgData name="Margaret Mueller Boyer" userId="LPKcixf8dt1KzziQNks//d4N55rca5bv9m4++hpcS+Q=" providerId="None" clId="Web-{94C31413-AE50-480C-B7E5-F3C6F45012BD}" dt="2022-10-18T23:56:41.481" v="65"/>
        <pc:sldMkLst>
          <pc:docMk/>
          <pc:sldMk cId="1185680941" sldId="1812"/>
        </pc:sldMkLst>
        <pc:spChg chg="mod">
          <ac:chgData name="Margaret Mueller Boyer" userId="LPKcixf8dt1KzziQNks//d4N55rca5bv9m4++hpcS+Q=" providerId="None" clId="Web-{94C31413-AE50-480C-B7E5-F3C6F45012BD}" dt="2022-10-18T23:56:05.574" v="61" actId="20577"/>
          <ac:spMkLst>
            <pc:docMk/>
            <pc:sldMk cId="1185680941" sldId="1812"/>
            <ac:spMk id="2" creationId="{8D7E6BB7-A659-B489-149E-BCE466E81AC0}"/>
          </ac:spMkLst>
        </pc:spChg>
        <pc:spChg chg="del">
          <ac:chgData name="Margaret Mueller Boyer" userId="LPKcixf8dt1KzziQNks//d4N55rca5bv9m4++hpcS+Q=" providerId="None" clId="Web-{94C31413-AE50-480C-B7E5-F3C6F45012BD}" dt="2022-10-18T23:54:33.835" v="22"/>
          <ac:spMkLst>
            <pc:docMk/>
            <pc:sldMk cId="1185680941" sldId="1812"/>
            <ac:spMk id="3" creationId="{3E4F2B57-1D77-9513-003C-39EAF9CDF2A3}"/>
          </ac:spMkLst>
        </pc:spChg>
        <pc:spChg chg="del">
          <ac:chgData name="Margaret Mueller Boyer" userId="LPKcixf8dt1KzziQNks//d4N55rca5bv9m4++hpcS+Q=" providerId="None" clId="Web-{94C31413-AE50-480C-B7E5-F3C6F45012BD}" dt="2022-10-18T23:54:49.774" v="23"/>
          <ac:spMkLst>
            <pc:docMk/>
            <pc:sldMk cId="1185680941" sldId="1812"/>
            <ac:spMk id="4" creationId="{451B8CA0-B29D-63B3-1DC4-B169ED375A2E}"/>
          </ac:spMkLst>
        </pc:spChg>
        <pc:picChg chg="add mod ord">
          <ac:chgData name="Margaret Mueller Boyer" userId="LPKcixf8dt1KzziQNks//d4N55rca5bv9m4++hpcS+Q=" providerId="None" clId="Web-{94C31413-AE50-480C-B7E5-F3C6F45012BD}" dt="2022-10-18T23:54:33.835" v="22"/>
          <ac:picMkLst>
            <pc:docMk/>
            <pc:sldMk cId="1185680941" sldId="1812"/>
            <ac:picMk id="5" creationId="{00C3543F-437E-82C0-543F-E8F9E09B0FD7}"/>
          </ac:picMkLst>
        </pc:picChg>
        <pc:picChg chg="add mod ord">
          <ac:chgData name="Margaret Mueller Boyer" userId="LPKcixf8dt1KzziQNks//d4N55rca5bv9m4++hpcS+Q=" providerId="None" clId="Web-{94C31413-AE50-480C-B7E5-F3C6F45012BD}" dt="2022-10-18T23:54:49.774" v="23"/>
          <ac:picMkLst>
            <pc:docMk/>
            <pc:sldMk cId="1185680941" sldId="1812"/>
            <ac:picMk id="6" creationId="{23FB819C-6A7E-DFEA-7AB5-4C9EB9EF9539}"/>
          </ac:picMkLst>
        </pc:picChg>
      </pc:sldChg>
      <pc:sldMasterChg chg="add addSldLayout">
        <pc:chgData name="Margaret Mueller Boyer" userId="LPKcixf8dt1KzziQNks//d4N55rca5bv9m4++hpcS+Q=" providerId="None" clId="Web-{94C31413-AE50-480C-B7E5-F3C6F45012BD}" dt="2022-10-18T23:52:32.252" v="13"/>
        <pc:sldMasterMkLst>
          <pc:docMk/>
          <pc:sldMasterMk cId="2607352334" sldId="2147483688"/>
        </pc:sldMasterMkLst>
        <pc:sldLayoutChg chg="add">
          <pc:chgData name="Margaret Mueller Boyer" userId="LPKcixf8dt1KzziQNks//d4N55rca5bv9m4++hpcS+Q=" providerId="None" clId="Web-{94C31413-AE50-480C-B7E5-F3C6F45012BD}" dt="2022-10-18T23:52:32.252" v="13"/>
          <pc:sldLayoutMkLst>
            <pc:docMk/>
            <pc:sldMasterMk cId="2607352334" sldId="2147483688"/>
            <pc:sldLayoutMk cId="2699132606" sldId="2147483689"/>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896888333" sldId="2147483690"/>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2154459945" sldId="2147483691"/>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156080346" sldId="2147483692"/>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1575635735" sldId="2147483693"/>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2333887138" sldId="2147483694"/>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305369770" sldId="2147483695"/>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3649352030" sldId="2147483696"/>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950572711" sldId="2147483697"/>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3119750972" sldId="2147483698"/>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2823986112" sldId="2147483699"/>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3278772879" sldId="2147483700"/>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3508478768" sldId="2147483701"/>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937651759" sldId="2147483702"/>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82483168" sldId="2147483703"/>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2830715645" sldId="2147483704"/>
          </pc:sldLayoutMkLst>
        </pc:sldLayoutChg>
        <pc:sldLayoutChg chg="add">
          <pc:chgData name="Margaret Mueller Boyer" userId="LPKcixf8dt1KzziQNks//d4N55rca5bv9m4++hpcS+Q=" providerId="None" clId="Web-{94C31413-AE50-480C-B7E5-F3C6F45012BD}" dt="2022-10-18T23:52:32.252" v="13"/>
          <pc:sldLayoutMkLst>
            <pc:docMk/>
            <pc:sldMasterMk cId="2607352334" sldId="2147483688"/>
            <pc:sldLayoutMk cId="2449137398" sldId="214748370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13611114537"/>
          <c:y val="4.6670272978438371E-2"/>
          <c:w val="0.82204585281164222"/>
          <c:h val="0.78904602406649305"/>
        </c:manualLayout>
      </c:layout>
      <c:lineChart>
        <c:grouping val="standard"/>
        <c:varyColors val="0"/>
        <c:ser>
          <c:idx val="0"/>
          <c:order val="0"/>
          <c:tx>
            <c:strRef>
              <c:f>Sheet1!$B$1</c:f>
              <c:strCache>
                <c:ptCount val="1"/>
                <c:pt idx="0">
                  <c:v>PP Discharge</c:v>
                </c:pt>
              </c:strCache>
            </c:strRef>
          </c:tx>
          <c:spPr>
            <a:ln w="38100" cap="rnd">
              <a:solidFill>
                <a:srgbClr val="009374"/>
              </a:solidFill>
              <a:round/>
            </a:ln>
            <a:effectLst/>
          </c:spPr>
          <c:marker>
            <c:symbol val="none"/>
          </c:marker>
          <c:cat>
            <c:strRef>
              <c:f>Sheet1!$A$2:$A$11</c:f>
              <c:strCache>
                <c:ptCount val="10"/>
                <c:pt idx="0">
                  <c:v>2010</c:v>
                </c:pt>
                <c:pt idx="1">
                  <c:v>2011</c:v>
                </c:pt>
                <c:pt idx="2">
                  <c:v>2012</c:v>
                </c:pt>
                <c:pt idx="3">
                  <c:v>2013</c:v>
                </c:pt>
                <c:pt idx="4">
                  <c:v>2014</c:v>
                </c:pt>
                <c:pt idx="5">
                  <c:v>2015</c:v>
                </c:pt>
                <c:pt idx="6">
                  <c:v>2016</c:v>
                </c:pt>
                <c:pt idx="7">
                  <c:v>2017</c:v>
                </c:pt>
                <c:pt idx="8">
                  <c:v>2018</c:v>
                </c:pt>
                <c:pt idx="9">
                  <c:v>2019</c:v>
                </c:pt>
              </c:strCache>
            </c:strRef>
          </c:cat>
          <c:val>
            <c:numRef>
              <c:f>Sheet1!$B$2:$B$11</c:f>
              <c:numCache>
                <c:formatCode>_(* #,##0.00_);_(* \(#,##0.00\);_(* "-"??_);_(@_)</c:formatCode>
                <c:ptCount val="10"/>
                <c:pt idx="0">
                  <c:v>7.4585467953887532</c:v>
                </c:pt>
                <c:pt idx="1">
                  <c:v>5.1585794210198044</c:v>
                </c:pt>
                <c:pt idx="2">
                  <c:v>6.5741897311156405</c:v>
                </c:pt>
                <c:pt idx="3">
                  <c:v>6.9704545665771356</c:v>
                </c:pt>
                <c:pt idx="4">
                  <c:v>3.6379345626520547</c:v>
                </c:pt>
                <c:pt idx="5">
                  <c:v>4.4588514890334547</c:v>
                </c:pt>
                <c:pt idx="6">
                  <c:v>5.3329067007972695</c:v>
                </c:pt>
                <c:pt idx="7">
                  <c:v>5.8144995728579154</c:v>
                </c:pt>
                <c:pt idx="8">
                  <c:v>9.0290192679271186</c:v>
                </c:pt>
                <c:pt idx="9">
                  <c:v>6.8178719149129581</c:v>
                </c:pt>
              </c:numCache>
            </c:numRef>
          </c:val>
          <c:smooth val="0"/>
          <c:extLst>
            <c:ext xmlns:c16="http://schemas.microsoft.com/office/drawing/2014/chart" uri="{C3380CC4-5D6E-409C-BE32-E72D297353CC}">
              <c16:uniqueId val="{00000000-4A47-4972-BBAB-D39D62B08BC7}"/>
            </c:ext>
          </c:extLst>
        </c:ser>
        <c:ser>
          <c:idx val="1"/>
          <c:order val="1"/>
          <c:tx>
            <c:strRef>
              <c:f>Sheet1!$C$1</c:f>
              <c:strCache>
                <c:ptCount val="1"/>
                <c:pt idx="0">
                  <c:v>All</c:v>
                </c:pt>
              </c:strCache>
            </c:strRef>
          </c:tx>
          <c:spPr>
            <a:ln w="38100" cap="rnd">
              <a:solidFill>
                <a:srgbClr val="F1A962"/>
              </a:solidFill>
              <a:round/>
            </a:ln>
            <a:effectLst/>
          </c:spPr>
          <c:marker>
            <c:symbol val="none"/>
          </c:marker>
          <c:cat>
            <c:strRef>
              <c:f>Sheet1!$A$2:$A$11</c:f>
              <c:strCache>
                <c:ptCount val="10"/>
                <c:pt idx="0">
                  <c:v>2010</c:v>
                </c:pt>
                <c:pt idx="1">
                  <c:v>2011</c:v>
                </c:pt>
                <c:pt idx="2">
                  <c:v>2012</c:v>
                </c:pt>
                <c:pt idx="3">
                  <c:v>2013</c:v>
                </c:pt>
                <c:pt idx="4">
                  <c:v>2014</c:v>
                </c:pt>
                <c:pt idx="5">
                  <c:v>2015</c:v>
                </c:pt>
                <c:pt idx="6">
                  <c:v>2016</c:v>
                </c:pt>
                <c:pt idx="7">
                  <c:v>2017</c:v>
                </c:pt>
                <c:pt idx="8">
                  <c:v>2018</c:v>
                </c:pt>
                <c:pt idx="9">
                  <c:v>2019</c:v>
                </c:pt>
              </c:strCache>
            </c:strRef>
          </c:cat>
          <c:val>
            <c:numRef>
              <c:f>Sheet1!$C$2:$C$11</c:f>
              <c:numCache>
                <c:formatCode>_(* #,##0.00_);_(* \(#,##0.00\);_(* "-"??_);_(@_)</c:formatCode>
                <c:ptCount val="10"/>
                <c:pt idx="0">
                  <c:v>20.511003687319072</c:v>
                </c:pt>
                <c:pt idx="1">
                  <c:v>18.289508856342945</c:v>
                </c:pt>
                <c:pt idx="2">
                  <c:v>18.78339923175897</c:v>
                </c:pt>
                <c:pt idx="3">
                  <c:v>25.093636439677685</c:v>
                </c:pt>
                <c:pt idx="4">
                  <c:v>15.915963711602739</c:v>
                </c:pt>
                <c:pt idx="5">
                  <c:v>16.943635658327128</c:v>
                </c:pt>
                <c:pt idx="6">
                  <c:v>12.887857860260066</c:v>
                </c:pt>
                <c:pt idx="7">
                  <c:v>15.65442192692516</c:v>
                </c:pt>
                <c:pt idx="8">
                  <c:v>16.252234682268814</c:v>
                </c:pt>
                <c:pt idx="9">
                  <c:v>19.544566156083814</c:v>
                </c:pt>
              </c:numCache>
            </c:numRef>
          </c:val>
          <c:smooth val="0"/>
          <c:extLst>
            <c:ext xmlns:c16="http://schemas.microsoft.com/office/drawing/2014/chart" uri="{C3380CC4-5D6E-409C-BE32-E72D297353CC}">
              <c16:uniqueId val="{00000001-4A47-4972-BBAB-D39D62B08BC7}"/>
            </c:ext>
          </c:extLst>
        </c:ser>
        <c:dLbls>
          <c:showLegendKey val="0"/>
          <c:showVal val="0"/>
          <c:showCatName val="0"/>
          <c:showSerName val="0"/>
          <c:showPercent val="0"/>
          <c:showBubbleSize val="0"/>
        </c:dLbls>
        <c:smooth val="0"/>
        <c:axId val="1799146703"/>
        <c:axId val="1799147119"/>
      </c:lineChart>
      <c:catAx>
        <c:axId val="179914670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99147119"/>
        <c:crosses val="autoZero"/>
        <c:auto val="1"/>
        <c:lblAlgn val="ctr"/>
        <c:lblOffset val="100"/>
        <c:noMultiLvlLbl val="0"/>
      </c:catAx>
      <c:valAx>
        <c:axId val="1799147119"/>
        <c:scaling>
          <c:orientation val="minMax"/>
        </c:scaling>
        <c:delete val="0"/>
        <c:axPos val="l"/>
        <c:majorGridlines>
          <c:spPr>
            <a:ln w="9525" cap="flat" cmpd="sng" algn="ctr">
              <a:solidFill>
                <a:schemeClr val="bg1">
                  <a:lumMod val="50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sz="2000" b="1" dirty="0">
                    <a:solidFill>
                      <a:schemeClr val="tx2"/>
                    </a:solidFill>
                  </a:rPr>
                  <a:t>Deaths per 100,000</a:t>
                </a:r>
              </a:p>
            </c:rich>
          </c:tx>
          <c:layout>
            <c:manualLayout>
              <c:xMode val="edge"/>
              <c:yMode val="edge"/>
              <c:x val="2.0470730623429398E-2"/>
              <c:y val="0.2023206716668613"/>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99146703"/>
        <c:crosses val="autoZero"/>
        <c:crossBetween val="between"/>
      </c:valAx>
      <c:spPr>
        <a:noFill/>
        <a:ln>
          <a:solidFill>
            <a:schemeClr val="tx2"/>
          </a:solidFill>
        </a:ln>
        <a:effectLst/>
      </c:spPr>
    </c:plotArea>
    <c:legend>
      <c:legendPos val="r"/>
      <c:layout>
        <c:manualLayout>
          <c:xMode val="edge"/>
          <c:yMode val="edge"/>
          <c:x val="0.64914799371318854"/>
          <c:y val="0.10181150660520104"/>
          <c:w val="0.18222766342602104"/>
          <c:h val="0.19043887076371138"/>
        </c:manualLayout>
      </c:layout>
      <c:overlay val="0"/>
      <c:spPr>
        <a:solidFill>
          <a:schemeClr val="bg1"/>
        </a:solidFill>
        <a:ln>
          <a:solidFill>
            <a:schemeClr val="tx1"/>
          </a:solid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59133312825638"/>
          <c:y val="5.2420322413857114E-2"/>
          <c:w val="0.81627865979940417"/>
          <c:h val="0.78904602406649305"/>
        </c:manualLayout>
      </c:layout>
      <c:barChart>
        <c:barDir val="col"/>
        <c:grouping val="clustered"/>
        <c:varyColors val="0"/>
        <c:ser>
          <c:idx val="0"/>
          <c:order val="0"/>
          <c:tx>
            <c:strRef>
              <c:f>Sheet1!$B$1</c:f>
              <c:strCache>
                <c:ptCount val="1"/>
              </c:strCache>
            </c:strRef>
          </c:tx>
          <c:spPr>
            <a:solidFill>
              <a:srgbClr val="E68422"/>
            </a:solidFill>
            <a:ln w="9525">
              <a:solidFill>
                <a:schemeClr val="tx2"/>
              </a:solidFill>
            </a:ln>
            <a:effectLst/>
          </c:spPr>
          <c:invertIfNegative val="0"/>
          <c:dPt>
            <c:idx val="1"/>
            <c:invertIfNegative val="0"/>
            <c:bubble3D val="0"/>
            <c:spPr>
              <a:solidFill>
                <a:srgbClr val="009374"/>
              </a:solidFill>
              <a:ln w="9525">
                <a:solidFill>
                  <a:schemeClr val="tx2"/>
                </a:solidFill>
              </a:ln>
              <a:effectLst/>
            </c:spPr>
            <c:extLst>
              <c:ext xmlns:c16="http://schemas.microsoft.com/office/drawing/2014/chart" uri="{C3380CC4-5D6E-409C-BE32-E72D297353CC}">
                <c16:uniqueId val="{00000001-1E24-4006-B65F-98C4EAF42354}"/>
              </c:ext>
            </c:extLst>
          </c:dPt>
          <c:dPt>
            <c:idx val="2"/>
            <c:invertIfNegative val="0"/>
            <c:bubble3D val="0"/>
            <c:spPr>
              <a:solidFill>
                <a:srgbClr val="F6CBA0"/>
              </a:solidFill>
              <a:ln w="9525">
                <a:solidFill>
                  <a:schemeClr val="tx2"/>
                </a:solidFill>
              </a:ln>
              <a:effectLst/>
            </c:spPr>
            <c:extLst>
              <c:ext xmlns:c16="http://schemas.microsoft.com/office/drawing/2014/chart" uri="{C3380CC4-5D6E-409C-BE32-E72D297353CC}">
                <c16:uniqueId val="{00000000-1E24-4006-B65F-98C4EAF42354}"/>
              </c:ext>
            </c:extLst>
          </c:dPt>
          <c:dPt>
            <c:idx val="3"/>
            <c:invertIfNegative val="0"/>
            <c:bubble3D val="0"/>
            <c:spPr>
              <a:solidFill>
                <a:srgbClr val="7EB0A6"/>
              </a:solidFill>
              <a:ln w="9525">
                <a:solidFill>
                  <a:schemeClr val="tx2"/>
                </a:solidFill>
              </a:ln>
              <a:effectLst/>
            </c:spPr>
            <c:extLst>
              <c:ext xmlns:c16="http://schemas.microsoft.com/office/drawing/2014/chart" uri="{C3380CC4-5D6E-409C-BE32-E72D297353CC}">
                <c16:uniqueId val="{00000003-1E24-4006-B65F-98C4EAF4235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&lt;60</c:v>
                </c:pt>
                <c:pt idx="1">
                  <c:v>60-119 </c:v>
                </c:pt>
                <c:pt idx="2">
                  <c:v>120-180</c:v>
                </c:pt>
                <c:pt idx="3">
                  <c:v>180+</c:v>
                </c:pt>
              </c:strCache>
            </c:strRef>
          </c:cat>
          <c:val>
            <c:numRef>
              <c:f>Sheet1!$B$2:$B$5</c:f>
              <c:numCache>
                <c:formatCode>General</c:formatCode>
                <c:ptCount val="4"/>
                <c:pt idx="0">
                  <c:v>0.75</c:v>
                </c:pt>
                <c:pt idx="1">
                  <c:v>0.13235294117647059</c:v>
                </c:pt>
                <c:pt idx="2">
                  <c:v>7.3529411764705885E-2</c:v>
                </c:pt>
                <c:pt idx="3">
                  <c:v>4.4117647058823532E-2</c:v>
                </c:pt>
              </c:numCache>
            </c:numRef>
          </c:val>
          <c:extLst>
            <c:ext xmlns:c16="http://schemas.microsoft.com/office/drawing/2014/chart" uri="{C3380CC4-5D6E-409C-BE32-E72D297353CC}">
              <c16:uniqueId val="{00000000-4A47-4972-BBAB-D39D62B08BC7}"/>
            </c:ext>
          </c:extLst>
        </c:ser>
        <c:dLbls>
          <c:showLegendKey val="0"/>
          <c:showVal val="0"/>
          <c:showCatName val="0"/>
          <c:showSerName val="0"/>
          <c:showPercent val="0"/>
          <c:showBubbleSize val="0"/>
        </c:dLbls>
        <c:gapWidth val="150"/>
        <c:axId val="1799146703"/>
        <c:axId val="1799147119"/>
      </c:barChart>
      <c:catAx>
        <c:axId val="179914670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99147119"/>
        <c:crosses val="autoZero"/>
        <c:auto val="1"/>
        <c:lblAlgn val="ctr"/>
        <c:lblOffset val="100"/>
        <c:noMultiLvlLbl val="0"/>
      </c:catAx>
      <c:valAx>
        <c:axId val="1799147119"/>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2"/>
                    </a:solidFill>
                    <a:latin typeface="+mn-lt"/>
                    <a:ea typeface="+mn-ea"/>
                    <a:cs typeface="+mn-cs"/>
                  </a:defRPr>
                </a:pPr>
                <a:r>
                  <a:rPr lang="en-US" sz="2000" dirty="0">
                    <a:solidFill>
                      <a:schemeClr val="tx2"/>
                    </a:solidFill>
                  </a:rPr>
                  <a:t>Percentage</a:t>
                </a:r>
              </a:p>
            </c:rich>
          </c:tx>
          <c:layout>
            <c:manualLayout>
              <c:xMode val="edge"/>
              <c:yMode val="edge"/>
              <c:x val="2.3587664176225948E-2"/>
              <c:y val="0.253924681964256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99146703"/>
        <c:crosses val="autoZero"/>
        <c:crossBetween val="between"/>
      </c:valAx>
      <c:spPr>
        <a:noFill/>
        <a:ln w="9525">
          <a:solidFill>
            <a:schemeClr val="bg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sng" strike="noStrike" kern="1200" spc="0" baseline="0">
                <a:solidFill>
                  <a:srgbClr val="D67718"/>
                </a:solidFill>
                <a:latin typeface="+mn-lt"/>
                <a:ea typeface="+mn-ea"/>
                <a:cs typeface="+mn-cs"/>
              </a:defRPr>
            </a:pPr>
            <a:r>
              <a:rPr lang="en-US" sz="3200" b="1" u="sng" dirty="0">
                <a:solidFill>
                  <a:srgbClr val="D67718"/>
                </a:solidFill>
              </a:rPr>
              <a:t>Cause of Death</a:t>
            </a:r>
          </a:p>
        </c:rich>
      </c:tx>
      <c:layout>
        <c:manualLayout>
          <c:xMode val="edge"/>
          <c:yMode val="edge"/>
          <c:x val="0.64374173728879835"/>
          <c:y val="6.0780928669703825E-2"/>
        </c:manualLayout>
      </c:layout>
      <c:overlay val="0"/>
      <c:spPr>
        <a:noFill/>
        <a:ln>
          <a:noFill/>
        </a:ln>
        <a:effectLst/>
      </c:spPr>
      <c:txPr>
        <a:bodyPr rot="0" spcFirstLastPara="1" vertOverflow="ellipsis" vert="horz" wrap="square" anchor="ctr" anchorCtr="1"/>
        <a:lstStyle/>
        <a:p>
          <a:pPr>
            <a:defRPr sz="3200" b="1" i="0" u="sng" strike="noStrike" kern="1200" spc="0" baseline="0">
              <a:solidFill>
                <a:srgbClr val="D67718"/>
              </a:solidFill>
              <a:latin typeface="+mn-lt"/>
              <a:ea typeface="+mn-ea"/>
              <a:cs typeface="+mn-cs"/>
            </a:defRPr>
          </a:pPr>
          <a:endParaRPr lang="en-US"/>
        </a:p>
      </c:txPr>
    </c:title>
    <c:autoTitleDeleted val="0"/>
    <c:plotArea>
      <c:layout>
        <c:manualLayout>
          <c:layoutTarget val="inner"/>
          <c:xMode val="edge"/>
          <c:yMode val="edge"/>
          <c:x val="9.1656381078636426E-2"/>
          <c:y val="8.7806230026301418E-2"/>
          <c:w val="0.52575397151702585"/>
          <c:h val="0.8401867313607164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176-407E-93F5-66FB17604A5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176-407E-93F5-66FB17604A5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176-407E-93F5-66FB17604A5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176-407E-93F5-66FB17604A5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176-407E-93F5-66FB17604A5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176-407E-93F5-66FB17604A5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176-407E-93F5-66FB17604A5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176-407E-93F5-66FB17604A5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176-407E-93F5-66FB17604A5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B176-407E-93F5-66FB17604A5C}"/>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effectLst/>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Cardiomyopathy</c:v>
                </c:pt>
                <c:pt idx="1">
                  <c:v>Cardiovascular</c:v>
                </c:pt>
                <c:pt idx="2">
                  <c:v>Thromboembolism</c:v>
                </c:pt>
                <c:pt idx="3">
                  <c:v>Infection</c:v>
                </c:pt>
                <c:pt idx="4">
                  <c:v>CVA</c:v>
                </c:pt>
                <c:pt idx="5">
                  <c:v>Hypertension</c:v>
                </c:pt>
                <c:pt idx="6">
                  <c:v>Depression</c:v>
                </c:pt>
                <c:pt idx="7">
                  <c:v>Anesthesia</c:v>
                </c:pt>
                <c:pt idx="8">
                  <c:v>Other</c:v>
                </c:pt>
                <c:pt idx="9">
                  <c:v>Unknown</c:v>
                </c:pt>
              </c:strCache>
            </c:strRef>
          </c:cat>
          <c:val>
            <c:numRef>
              <c:f>Sheet1!$B$2:$B$11</c:f>
              <c:numCache>
                <c:formatCode>General</c:formatCode>
                <c:ptCount val="10"/>
                <c:pt idx="0">
                  <c:v>5</c:v>
                </c:pt>
                <c:pt idx="1">
                  <c:v>11</c:v>
                </c:pt>
                <c:pt idx="2">
                  <c:v>9</c:v>
                </c:pt>
                <c:pt idx="3">
                  <c:v>8</c:v>
                </c:pt>
                <c:pt idx="4">
                  <c:v>6</c:v>
                </c:pt>
                <c:pt idx="5">
                  <c:v>4</c:v>
                </c:pt>
                <c:pt idx="6">
                  <c:v>1</c:v>
                </c:pt>
                <c:pt idx="7">
                  <c:v>1</c:v>
                </c:pt>
                <c:pt idx="8">
                  <c:v>3</c:v>
                </c:pt>
                <c:pt idx="9">
                  <c:v>3</c:v>
                </c:pt>
              </c:numCache>
            </c:numRef>
          </c:val>
          <c:extLst>
            <c:ext xmlns:c16="http://schemas.microsoft.com/office/drawing/2014/chart" uri="{C3380CC4-5D6E-409C-BE32-E72D297353CC}">
              <c16:uniqueId val="{00000014-B176-407E-93F5-66FB17604A5C}"/>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1308839379323776"/>
          <c:y val="0.18878718001226022"/>
          <c:w val="0.37199282253793575"/>
          <c:h val="0.7568243261722071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sng" strike="noStrike" kern="1200" spc="0" baseline="0">
                <a:solidFill>
                  <a:srgbClr val="D67718"/>
                </a:solidFill>
                <a:latin typeface="+mn-lt"/>
                <a:ea typeface="+mn-ea"/>
                <a:cs typeface="+mn-cs"/>
              </a:defRPr>
            </a:pPr>
            <a:r>
              <a:rPr lang="en-US" sz="3200" b="1" u="sng" dirty="0">
                <a:solidFill>
                  <a:srgbClr val="D67718"/>
                </a:solidFill>
              </a:rPr>
              <a:t>Cause of Death</a:t>
            </a:r>
          </a:p>
        </c:rich>
      </c:tx>
      <c:layout>
        <c:manualLayout>
          <c:xMode val="edge"/>
          <c:yMode val="edge"/>
          <c:x val="0.58925530840704765"/>
          <c:y val="6.9254550493859979E-2"/>
        </c:manualLayout>
      </c:layout>
      <c:overlay val="0"/>
      <c:spPr>
        <a:noFill/>
        <a:ln>
          <a:noFill/>
        </a:ln>
        <a:effectLst/>
      </c:spPr>
      <c:txPr>
        <a:bodyPr rot="0" spcFirstLastPara="1" vertOverflow="ellipsis" vert="horz" wrap="square" anchor="ctr" anchorCtr="1"/>
        <a:lstStyle/>
        <a:p>
          <a:pPr>
            <a:defRPr sz="3200" b="1" i="0" u="sng" strike="noStrike" kern="1200" spc="0" baseline="0">
              <a:solidFill>
                <a:srgbClr val="D67718"/>
              </a:solidFill>
              <a:latin typeface="+mn-lt"/>
              <a:ea typeface="+mn-ea"/>
              <a:cs typeface="+mn-cs"/>
            </a:defRPr>
          </a:pPr>
          <a:endParaRPr lang="en-US"/>
        </a:p>
      </c:txPr>
    </c:title>
    <c:autoTitleDeleted val="0"/>
    <c:plotArea>
      <c:layout>
        <c:manualLayout>
          <c:layoutTarget val="inner"/>
          <c:xMode val="edge"/>
          <c:yMode val="edge"/>
          <c:x val="3.1836956529105176E-2"/>
          <c:y val="9.3525051891942296E-2"/>
          <c:w val="0.52575397151702585"/>
          <c:h val="0.8401867313607164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65D-4E82-BF6F-09FA86583CD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65D-4E82-BF6F-09FA86583CD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65D-4E82-BF6F-09FA86583CD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65D-4E82-BF6F-09FA86583CD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65D-4E82-BF6F-09FA86583CD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65D-4E82-BF6F-09FA86583CD2}"/>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Cardiomyopathy</c:v>
                </c:pt>
                <c:pt idx="1">
                  <c:v>Thromboembolism</c:v>
                </c:pt>
                <c:pt idx="2">
                  <c:v>Infection</c:v>
                </c:pt>
                <c:pt idx="3">
                  <c:v>CVA</c:v>
                </c:pt>
                <c:pt idx="4">
                  <c:v>Depression</c:v>
                </c:pt>
                <c:pt idx="5">
                  <c:v>Other</c:v>
                </c:pt>
              </c:strCache>
            </c:strRef>
          </c:cat>
          <c:val>
            <c:numRef>
              <c:f>Sheet1!$B$2:$B$7</c:f>
              <c:numCache>
                <c:formatCode>General</c:formatCode>
                <c:ptCount val="6"/>
                <c:pt idx="0">
                  <c:v>9</c:v>
                </c:pt>
                <c:pt idx="1">
                  <c:v>1</c:v>
                </c:pt>
                <c:pt idx="2">
                  <c:v>1</c:v>
                </c:pt>
                <c:pt idx="3">
                  <c:v>1</c:v>
                </c:pt>
                <c:pt idx="4">
                  <c:v>1</c:v>
                </c:pt>
                <c:pt idx="5">
                  <c:v>3</c:v>
                </c:pt>
              </c:numCache>
            </c:numRef>
          </c:val>
          <c:extLst>
            <c:ext xmlns:c16="http://schemas.microsoft.com/office/drawing/2014/chart" uri="{C3380CC4-5D6E-409C-BE32-E72D297353CC}">
              <c16:uniqueId val="{0000000C-665D-4E82-BF6F-09FA86583CD2}"/>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5341721609264116"/>
          <c:y val="0.18455147185855533"/>
          <c:w val="0.43912346650348222"/>
          <c:h val="0.75682432617220718"/>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59133312825638"/>
          <c:y val="5.2420322413857114E-2"/>
          <c:w val="0.81627865979940417"/>
          <c:h val="0.78904602406649305"/>
        </c:manualLayout>
      </c:layout>
      <c:barChart>
        <c:barDir val="col"/>
        <c:grouping val="clustered"/>
        <c:varyColors val="0"/>
        <c:ser>
          <c:idx val="0"/>
          <c:order val="0"/>
          <c:tx>
            <c:strRef>
              <c:f>Sheet1!$B$1</c:f>
              <c:strCache>
                <c:ptCount val="1"/>
              </c:strCache>
            </c:strRef>
          </c:tx>
          <c:spPr>
            <a:solidFill>
              <a:srgbClr val="E68422"/>
            </a:solidFill>
            <a:ln w="9525">
              <a:solidFill>
                <a:schemeClr val="tx2"/>
              </a:solidFill>
            </a:ln>
            <a:effectLst/>
          </c:spPr>
          <c:invertIfNegative val="0"/>
          <c:dPt>
            <c:idx val="1"/>
            <c:invertIfNegative val="0"/>
            <c:bubble3D val="0"/>
            <c:spPr>
              <a:solidFill>
                <a:srgbClr val="009374"/>
              </a:solidFill>
              <a:ln w="9525">
                <a:solidFill>
                  <a:schemeClr val="tx2"/>
                </a:solidFill>
              </a:ln>
              <a:effectLst/>
            </c:spPr>
            <c:extLst>
              <c:ext xmlns:c16="http://schemas.microsoft.com/office/drawing/2014/chart" uri="{C3380CC4-5D6E-409C-BE32-E72D297353CC}">
                <c16:uniqueId val="{00000001-1E24-4006-B65F-98C4EAF42354}"/>
              </c:ext>
            </c:extLst>
          </c:dPt>
          <c:dPt>
            <c:idx val="2"/>
            <c:invertIfNegative val="0"/>
            <c:bubble3D val="0"/>
            <c:spPr>
              <a:solidFill>
                <a:srgbClr val="F6CBA0"/>
              </a:solidFill>
              <a:ln w="9525">
                <a:solidFill>
                  <a:schemeClr val="tx2"/>
                </a:solidFill>
              </a:ln>
              <a:effectLst/>
            </c:spPr>
            <c:extLst>
              <c:ext xmlns:c16="http://schemas.microsoft.com/office/drawing/2014/chart" uri="{C3380CC4-5D6E-409C-BE32-E72D297353CC}">
                <c16:uniqueId val="{00000000-1E24-4006-B65F-98C4EAF42354}"/>
              </c:ext>
            </c:extLst>
          </c:dPt>
          <c:dPt>
            <c:idx val="3"/>
            <c:invertIfNegative val="0"/>
            <c:bubble3D val="0"/>
            <c:spPr>
              <a:solidFill>
                <a:srgbClr val="7EB0A6"/>
              </a:solidFill>
              <a:ln w="9525">
                <a:solidFill>
                  <a:schemeClr val="tx2"/>
                </a:solidFill>
              </a:ln>
              <a:effectLst/>
            </c:spPr>
            <c:extLst>
              <c:ext xmlns:c16="http://schemas.microsoft.com/office/drawing/2014/chart" uri="{C3380CC4-5D6E-409C-BE32-E72D297353CC}">
                <c16:uniqueId val="{00000003-1E24-4006-B65F-98C4EAF4235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2"/>
                    </a:solidFill>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0-13 days</c:v>
                </c:pt>
                <c:pt idx="1">
                  <c:v>14-60 days</c:v>
                </c:pt>
                <c:pt idx="2">
                  <c:v>61-180 days</c:v>
                </c:pt>
                <c:pt idx="3">
                  <c:v>181+ days</c:v>
                </c:pt>
              </c:strCache>
            </c:strRef>
          </c:cat>
          <c:val>
            <c:numRef>
              <c:f>Sheet1!$B$2:$B$5</c:f>
              <c:numCache>
                <c:formatCode>General</c:formatCode>
                <c:ptCount val="4"/>
                <c:pt idx="0">
                  <c:v>0.318</c:v>
                </c:pt>
                <c:pt idx="1">
                  <c:v>0.25</c:v>
                </c:pt>
                <c:pt idx="2">
                  <c:v>0.308</c:v>
                </c:pt>
                <c:pt idx="3">
                  <c:v>0.66700000000000004</c:v>
                </c:pt>
              </c:numCache>
            </c:numRef>
          </c:val>
          <c:extLst>
            <c:ext xmlns:c16="http://schemas.microsoft.com/office/drawing/2014/chart" uri="{C3380CC4-5D6E-409C-BE32-E72D297353CC}">
              <c16:uniqueId val="{00000000-4A47-4972-BBAB-D39D62B08BC7}"/>
            </c:ext>
          </c:extLst>
        </c:ser>
        <c:dLbls>
          <c:showLegendKey val="0"/>
          <c:showVal val="0"/>
          <c:showCatName val="0"/>
          <c:showSerName val="0"/>
          <c:showPercent val="0"/>
          <c:showBubbleSize val="0"/>
        </c:dLbls>
        <c:gapWidth val="150"/>
        <c:axId val="1799146703"/>
        <c:axId val="1799147119"/>
      </c:barChart>
      <c:catAx>
        <c:axId val="179914670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99147119"/>
        <c:crosses val="autoZero"/>
        <c:auto val="1"/>
        <c:lblAlgn val="ctr"/>
        <c:lblOffset val="100"/>
        <c:noMultiLvlLbl val="0"/>
      </c:catAx>
      <c:valAx>
        <c:axId val="1799147119"/>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2"/>
                    </a:solidFill>
                    <a:latin typeface="+mn-lt"/>
                    <a:ea typeface="+mn-ea"/>
                    <a:cs typeface="+mn-cs"/>
                  </a:defRPr>
                </a:pPr>
                <a:r>
                  <a:rPr lang="en-US" sz="2000" dirty="0">
                    <a:solidFill>
                      <a:schemeClr val="tx2"/>
                    </a:solidFill>
                  </a:rPr>
                  <a:t>Percentage</a:t>
                </a:r>
              </a:p>
            </c:rich>
          </c:tx>
          <c:layout>
            <c:manualLayout>
              <c:xMode val="edge"/>
              <c:yMode val="edge"/>
              <c:x val="2.5894552845506305E-2"/>
              <c:y val="0.2625496103162292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99146703"/>
        <c:crosses val="autoZero"/>
        <c:crossBetween val="between"/>
      </c:valAx>
      <c:spPr>
        <a:noFill/>
        <a:ln w="9525">
          <a:solidFill>
            <a:schemeClr val="bg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30484942766835"/>
          <c:y val="8.2066078972206687E-3"/>
          <c:w val="0.74856519628901341"/>
          <c:h val="0.83026332468897091"/>
        </c:manualLayout>
      </c:layout>
      <c:barChart>
        <c:barDir val="bar"/>
        <c:grouping val="clustered"/>
        <c:varyColors val="0"/>
        <c:ser>
          <c:idx val="0"/>
          <c:order val="0"/>
          <c:tx>
            <c:strRef>
              <c:f>Sheet1!$B$1</c:f>
              <c:strCache>
                <c:ptCount val="1"/>
              </c:strCache>
            </c:strRef>
          </c:tx>
          <c:spPr>
            <a:solidFill>
              <a:srgbClr val="E68422"/>
            </a:solidFill>
            <a:ln w="9525">
              <a:solidFill>
                <a:schemeClr val="tx2"/>
              </a:solidFill>
            </a:ln>
            <a:effectLst/>
          </c:spPr>
          <c:invertIfNegative val="0"/>
          <c:dPt>
            <c:idx val="0"/>
            <c:invertIfNegative val="0"/>
            <c:bubble3D val="0"/>
            <c:spPr>
              <a:solidFill>
                <a:srgbClr val="466069"/>
              </a:solidFill>
              <a:ln w="9525">
                <a:solidFill>
                  <a:schemeClr val="tx2"/>
                </a:solidFill>
              </a:ln>
              <a:effectLst/>
            </c:spPr>
            <c:extLst>
              <c:ext xmlns:c16="http://schemas.microsoft.com/office/drawing/2014/chart" uri="{C3380CC4-5D6E-409C-BE32-E72D297353CC}">
                <c16:uniqueId val="{00000002-1E24-4006-B65F-98C4EAF42354}"/>
              </c:ext>
            </c:extLst>
          </c:dPt>
          <c:dPt>
            <c:idx val="1"/>
            <c:invertIfNegative val="0"/>
            <c:bubble3D val="0"/>
            <c:spPr>
              <a:solidFill>
                <a:srgbClr val="CFC493"/>
              </a:solidFill>
              <a:ln w="9525">
                <a:solidFill>
                  <a:schemeClr val="tx2"/>
                </a:solidFill>
              </a:ln>
              <a:effectLst/>
            </c:spPr>
            <c:extLst>
              <c:ext xmlns:c16="http://schemas.microsoft.com/office/drawing/2014/chart" uri="{C3380CC4-5D6E-409C-BE32-E72D297353CC}">
                <c16:uniqueId val="{0000000F-D60C-4AD7-A02C-8414BF20636F}"/>
              </c:ext>
            </c:extLst>
          </c:dPt>
          <c:dPt>
            <c:idx val="2"/>
            <c:invertIfNegative val="0"/>
            <c:bubble3D val="0"/>
            <c:spPr>
              <a:solidFill>
                <a:srgbClr val="7EB0A6"/>
              </a:solidFill>
              <a:ln w="9525">
                <a:solidFill>
                  <a:schemeClr val="tx2"/>
                </a:solidFill>
              </a:ln>
              <a:effectLst/>
            </c:spPr>
            <c:extLst>
              <c:ext xmlns:c16="http://schemas.microsoft.com/office/drawing/2014/chart" uri="{C3380CC4-5D6E-409C-BE32-E72D297353CC}">
                <c16:uniqueId val="{0000000E-D60C-4AD7-A02C-8414BF20636F}"/>
              </c:ext>
            </c:extLst>
          </c:dPt>
          <c:dPt>
            <c:idx val="4"/>
            <c:invertIfNegative val="0"/>
            <c:bubble3D val="0"/>
            <c:spPr>
              <a:solidFill>
                <a:srgbClr val="009374"/>
              </a:solidFill>
              <a:ln w="9525">
                <a:solidFill>
                  <a:schemeClr val="tx2"/>
                </a:solidFill>
              </a:ln>
              <a:effectLst/>
            </c:spPr>
            <c:extLst>
              <c:ext xmlns:c16="http://schemas.microsoft.com/office/drawing/2014/chart" uri="{C3380CC4-5D6E-409C-BE32-E72D297353CC}">
                <c16:uniqueId val="{00000007-42B2-4D04-BEB4-24607F5AF6F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Race/Ethnicity</c:v>
                </c:pt>
                <c:pt idx="1">
                  <c:v>Age</c:v>
                </c:pt>
                <c:pt idx="2">
                  <c:v>BMI</c:v>
                </c:pt>
                <c:pt idx="3">
                  <c:v>Insurance</c:v>
                </c:pt>
                <c:pt idx="4">
                  <c:v>All</c:v>
                </c:pt>
              </c:strCache>
            </c:strRef>
          </c:cat>
          <c:val>
            <c:numRef>
              <c:f>Sheet1!$B$2:$B$6</c:f>
              <c:numCache>
                <c:formatCode>_(* #,##0.00_);_(* \(#,##0.00\);_(* "-"??_);_(@_)</c:formatCode>
                <c:ptCount val="5"/>
                <c:pt idx="0">
                  <c:v>13.9</c:v>
                </c:pt>
                <c:pt idx="1">
                  <c:v>11.9</c:v>
                </c:pt>
                <c:pt idx="2">
                  <c:v>30.3</c:v>
                </c:pt>
                <c:pt idx="3" formatCode="General">
                  <c:v>8.8000000000000007</c:v>
                </c:pt>
                <c:pt idx="4" formatCode="General">
                  <c:v>6.8</c:v>
                </c:pt>
              </c:numCache>
            </c:numRef>
          </c:val>
          <c:extLst>
            <c:ext xmlns:c16="http://schemas.microsoft.com/office/drawing/2014/chart" uri="{C3380CC4-5D6E-409C-BE32-E72D297353CC}">
              <c16:uniqueId val="{00000000-4A47-4972-BBAB-D39D62B08BC7}"/>
            </c:ext>
          </c:extLst>
        </c:ser>
        <c:ser>
          <c:idx val="1"/>
          <c:order val="1"/>
          <c:tx>
            <c:strRef>
              <c:f>Sheet1!$C$1</c:f>
              <c:strCache>
                <c:ptCount val="1"/>
              </c:strCache>
            </c:strRef>
          </c:tx>
          <c:spPr>
            <a:solidFill>
              <a:schemeClr val="accent2"/>
            </a:solidFill>
            <a:ln>
              <a:solidFill>
                <a:schemeClr val="tx2"/>
              </a:solidFill>
            </a:ln>
            <a:effectLst/>
          </c:spPr>
          <c:invertIfNegative val="0"/>
          <c:dPt>
            <c:idx val="0"/>
            <c:invertIfNegative val="0"/>
            <c:bubble3D val="0"/>
            <c:spPr>
              <a:solidFill>
                <a:srgbClr val="466069"/>
              </a:solidFill>
              <a:ln>
                <a:solidFill>
                  <a:schemeClr val="tx2"/>
                </a:solidFill>
              </a:ln>
              <a:effectLst/>
            </c:spPr>
            <c:extLst>
              <c:ext xmlns:c16="http://schemas.microsoft.com/office/drawing/2014/chart" uri="{C3380CC4-5D6E-409C-BE32-E72D297353CC}">
                <c16:uniqueId val="{00000008-D60C-4AD7-A02C-8414BF20636F}"/>
              </c:ext>
            </c:extLst>
          </c:dPt>
          <c:dPt>
            <c:idx val="1"/>
            <c:invertIfNegative val="0"/>
            <c:bubble3D val="0"/>
            <c:spPr>
              <a:solidFill>
                <a:srgbClr val="CFC493"/>
              </a:solidFill>
              <a:ln>
                <a:solidFill>
                  <a:schemeClr val="tx2"/>
                </a:solidFill>
              </a:ln>
              <a:effectLst/>
            </c:spPr>
            <c:extLst>
              <c:ext xmlns:c16="http://schemas.microsoft.com/office/drawing/2014/chart" uri="{C3380CC4-5D6E-409C-BE32-E72D297353CC}">
                <c16:uniqueId val="{00000009-D60C-4AD7-A02C-8414BF20636F}"/>
              </c:ext>
            </c:extLst>
          </c:dPt>
          <c:dPt>
            <c:idx val="3"/>
            <c:invertIfNegative val="0"/>
            <c:bubble3D val="0"/>
            <c:spPr>
              <a:solidFill>
                <a:srgbClr val="E68422"/>
              </a:solidFill>
              <a:ln>
                <a:solidFill>
                  <a:schemeClr val="tx2"/>
                </a:solidFill>
              </a:ln>
              <a:effectLst/>
            </c:spPr>
            <c:extLst>
              <c:ext xmlns:c16="http://schemas.microsoft.com/office/drawing/2014/chart" uri="{C3380CC4-5D6E-409C-BE32-E72D297353CC}">
                <c16:uniqueId val="{0000000B-D60C-4AD7-A02C-8414BF20636F}"/>
              </c:ext>
            </c:extLst>
          </c:dPt>
          <c:dLbls>
            <c:dLbl>
              <c:idx val="0"/>
              <c:layout>
                <c:manualLayout>
                  <c:x val="0"/>
                  <c:y val="-5.50721445093071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60C-4AD7-A02C-8414BF20636F}"/>
                </c:ext>
              </c:extLst>
            </c:dLbl>
            <c:dLbl>
              <c:idx val="1"/>
              <c:layout>
                <c:manualLayout>
                  <c:x val="0"/>
                  <c:y val="-8.26082167639607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60C-4AD7-A02C-8414BF20636F}"/>
                </c:ext>
              </c:extLst>
            </c:dLbl>
            <c:dLbl>
              <c:idx val="2"/>
              <c:layout>
                <c:manualLayout>
                  <c:x val="0"/>
                  <c:y val="-1.9275250578257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60C-4AD7-A02C-8414BF20636F}"/>
                </c:ext>
              </c:extLst>
            </c:dLbl>
            <c:dLbl>
              <c:idx val="3"/>
              <c:layout>
                <c:manualLayout>
                  <c:x val="0"/>
                  <c:y val="-5.50721445093071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60C-4AD7-A02C-8414BF20636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Race/Ethnicity</c:v>
                </c:pt>
                <c:pt idx="1">
                  <c:v>Age</c:v>
                </c:pt>
                <c:pt idx="2">
                  <c:v>BMI</c:v>
                </c:pt>
                <c:pt idx="3">
                  <c:v>Insurance</c:v>
                </c:pt>
                <c:pt idx="4">
                  <c:v>All</c:v>
                </c:pt>
              </c:strCache>
            </c:strRef>
          </c:cat>
          <c:val>
            <c:numRef>
              <c:f>Sheet1!$C$2:$C$6</c:f>
              <c:numCache>
                <c:formatCode>General</c:formatCode>
                <c:ptCount val="5"/>
                <c:pt idx="0">
                  <c:v>5.7</c:v>
                </c:pt>
                <c:pt idx="1">
                  <c:v>4.3</c:v>
                </c:pt>
                <c:pt idx="2">
                  <c:v>10.1</c:v>
                </c:pt>
                <c:pt idx="3">
                  <c:v>3.5</c:v>
                </c:pt>
              </c:numCache>
            </c:numRef>
          </c:val>
          <c:extLst>
            <c:ext xmlns:c16="http://schemas.microsoft.com/office/drawing/2014/chart" uri="{C3380CC4-5D6E-409C-BE32-E72D297353CC}">
              <c16:uniqueId val="{00000004-D60C-4AD7-A02C-8414BF20636F}"/>
            </c:ext>
          </c:extLst>
        </c:ser>
        <c:ser>
          <c:idx val="2"/>
          <c:order val="2"/>
          <c:tx>
            <c:strRef>
              <c:f>Sheet1!$D$1</c:f>
              <c:strCache>
                <c:ptCount val="1"/>
              </c:strCache>
            </c:strRef>
          </c:tx>
          <c:spPr>
            <a:solidFill>
              <a:srgbClr val="7EB0A6"/>
            </a:solidFill>
            <a:ln>
              <a:solidFill>
                <a:schemeClr val="tx2"/>
              </a:solidFill>
            </a:ln>
            <a:effectLst/>
          </c:spPr>
          <c:invertIfNegative val="0"/>
          <c:dPt>
            <c:idx val="0"/>
            <c:invertIfNegative val="0"/>
            <c:bubble3D val="0"/>
            <c:spPr>
              <a:solidFill>
                <a:srgbClr val="466069"/>
              </a:solidFill>
              <a:ln>
                <a:solidFill>
                  <a:schemeClr val="tx2"/>
                </a:solidFill>
              </a:ln>
              <a:effectLst/>
            </c:spPr>
            <c:extLst>
              <c:ext xmlns:c16="http://schemas.microsoft.com/office/drawing/2014/chart" uri="{C3380CC4-5D6E-409C-BE32-E72D297353CC}">
                <c16:uniqueId val="{00000007-D60C-4AD7-A02C-8414BF20636F}"/>
              </c:ext>
            </c:extLst>
          </c:dPt>
          <c:dLbls>
            <c:dLbl>
              <c:idx val="0"/>
              <c:layout>
                <c:manualLayout>
                  <c:x val="0"/>
                  <c:y val="-5.50721445093071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0C-4AD7-A02C-8414BF20636F}"/>
                </c:ext>
              </c:extLst>
            </c:dLbl>
            <c:dLbl>
              <c:idx val="2"/>
              <c:layout>
                <c:manualLayout>
                  <c:x val="-4.5557338908129541E-17"/>
                  <c:y val="-2.75360722546535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60C-4AD7-A02C-8414BF20636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Race/Ethnicity</c:v>
                </c:pt>
                <c:pt idx="1">
                  <c:v>Age</c:v>
                </c:pt>
                <c:pt idx="2">
                  <c:v>BMI</c:v>
                </c:pt>
                <c:pt idx="3">
                  <c:v>Insurance</c:v>
                </c:pt>
                <c:pt idx="4">
                  <c:v>All</c:v>
                </c:pt>
              </c:strCache>
            </c:strRef>
          </c:cat>
          <c:val>
            <c:numRef>
              <c:f>Sheet1!$D$2:$D$6</c:f>
              <c:numCache>
                <c:formatCode>General</c:formatCode>
                <c:ptCount val="5"/>
                <c:pt idx="0">
                  <c:v>1.2</c:v>
                </c:pt>
                <c:pt idx="2">
                  <c:v>5.3</c:v>
                </c:pt>
              </c:numCache>
            </c:numRef>
          </c:val>
          <c:extLst>
            <c:ext xmlns:c16="http://schemas.microsoft.com/office/drawing/2014/chart" uri="{C3380CC4-5D6E-409C-BE32-E72D297353CC}">
              <c16:uniqueId val="{00000005-D60C-4AD7-A02C-8414BF20636F}"/>
            </c:ext>
          </c:extLst>
        </c:ser>
        <c:ser>
          <c:idx val="3"/>
          <c:order val="3"/>
          <c:tx>
            <c:strRef>
              <c:f>Sheet1!$E$1</c:f>
              <c:strCache>
                <c:ptCount val="1"/>
              </c:strCache>
            </c:strRef>
          </c:tx>
          <c:spPr>
            <a:solidFill>
              <a:schemeClr val="accent4"/>
            </a:solidFill>
            <a:ln>
              <a:solidFill>
                <a:schemeClr val="tx2"/>
              </a:solidFill>
            </a:ln>
            <a:effectLst/>
          </c:spPr>
          <c:invertIfNegative val="0"/>
          <c:dPt>
            <c:idx val="2"/>
            <c:invertIfNegative val="0"/>
            <c:bubble3D val="0"/>
            <c:spPr>
              <a:solidFill>
                <a:srgbClr val="7EB0A6"/>
              </a:solidFill>
              <a:ln>
                <a:solidFill>
                  <a:schemeClr val="tx2"/>
                </a:solidFill>
              </a:ln>
              <a:effectLst/>
            </c:spPr>
            <c:extLst>
              <c:ext xmlns:c16="http://schemas.microsoft.com/office/drawing/2014/chart" uri="{C3380CC4-5D6E-409C-BE32-E72D297353CC}">
                <c16:uniqueId val="{0000000C-D60C-4AD7-A02C-8414BF20636F}"/>
              </c:ext>
            </c:extLst>
          </c:dPt>
          <c:dLbls>
            <c:dLbl>
              <c:idx val="2"/>
              <c:layout>
                <c:manualLayout>
                  <c:x val="-3.7274616973960958E-3"/>
                  <c:y val="-1.10144983978911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60C-4AD7-A02C-8414BF20636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Race/Ethnicity</c:v>
                </c:pt>
                <c:pt idx="1">
                  <c:v>Age</c:v>
                </c:pt>
                <c:pt idx="2">
                  <c:v>BMI</c:v>
                </c:pt>
                <c:pt idx="3">
                  <c:v>Insurance</c:v>
                </c:pt>
                <c:pt idx="4">
                  <c:v>All</c:v>
                </c:pt>
              </c:strCache>
            </c:strRef>
          </c:cat>
          <c:val>
            <c:numRef>
              <c:f>Sheet1!$E$2:$E$6</c:f>
              <c:numCache>
                <c:formatCode>General</c:formatCode>
                <c:ptCount val="5"/>
                <c:pt idx="2">
                  <c:v>5.4</c:v>
                </c:pt>
              </c:numCache>
            </c:numRef>
          </c:val>
          <c:extLst>
            <c:ext xmlns:c16="http://schemas.microsoft.com/office/drawing/2014/chart" uri="{C3380CC4-5D6E-409C-BE32-E72D297353CC}">
              <c16:uniqueId val="{00000006-D60C-4AD7-A02C-8414BF20636F}"/>
            </c:ext>
          </c:extLst>
        </c:ser>
        <c:dLbls>
          <c:showLegendKey val="0"/>
          <c:showVal val="0"/>
          <c:showCatName val="0"/>
          <c:showSerName val="0"/>
          <c:showPercent val="0"/>
          <c:showBubbleSize val="0"/>
        </c:dLbls>
        <c:gapWidth val="150"/>
        <c:axId val="1799146703"/>
        <c:axId val="1799147119"/>
      </c:barChart>
      <c:catAx>
        <c:axId val="1799146703"/>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799147119"/>
        <c:crosses val="autoZero"/>
        <c:auto val="1"/>
        <c:lblAlgn val="ctr"/>
        <c:lblOffset val="100"/>
        <c:noMultiLvlLbl val="0"/>
      </c:catAx>
      <c:valAx>
        <c:axId val="1799147119"/>
        <c:scaling>
          <c:orientation val="minMax"/>
        </c:scaling>
        <c:delete val="0"/>
        <c:axPos val="b"/>
        <c:numFmt formatCode="General"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99146703"/>
        <c:crosses val="autoZero"/>
        <c:crossBetween val="between"/>
      </c:valAx>
      <c:spPr>
        <a:noFill/>
        <a:ln w="9525">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31153767319044"/>
          <c:y val="4.4401347807133514E-2"/>
          <c:w val="0.67555845097330258"/>
          <c:h val="0.73912857050975123"/>
        </c:manualLayout>
      </c:layout>
      <c:barChart>
        <c:barDir val="bar"/>
        <c:grouping val="stacked"/>
        <c:varyColors val="0"/>
        <c:ser>
          <c:idx val="0"/>
          <c:order val="0"/>
          <c:tx>
            <c:strRef>
              <c:f>Sheet1!$B$1</c:f>
              <c:strCache>
                <c:ptCount val="1"/>
                <c:pt idx="0">
                  <c:v>Substantial</c:v>
                </c:pt>
              </c:strCache>
            </c:strRef>
          </c:tx>
          <c:spPr>
            <a:solidFill>
              <a:schemeClr val="accent3">
                <a:lumMod val="75000"/>
              </a:schemeClr>
            </a:solidFill>
            <a:ln w="9525">
              <a:solidFill>
                <a:schemeClr val="tx2"/>
              </a:solidFill>
            </a:ln>
            <a:effectLst/>
          </c:spPr>
          <c:invertIfNegative val="0"/>
          <c:cat>
            <c:strRef>
              <c:f>Sheet1!$A$2:$A$12</c:f>
              <c:strCache>
                <c:ptCount val="11"/>
                <c:pt idx="0">
                  <c:v>Unknown</c:v>
                </c:pt>
                <c:pt idx="1">
                  <c:v>Other</c:v>
                </c:pt>
                <c:pt idx="2">
                  <c:v>Hemorrhage</c:v>
                </c:pt>
                <c:pt idx="3">
                  <c:v>Anesthesia</c:v>
                </c:pt>
                <c:pt idx="4">
                  <c:v>Depression</c:v>
                </c:pt>
                <c:pt idx="5">
                  <c:v>Hypertensive Disorder</c:v>
                </c:pt>
                <c:pt idx="6">
                  <c:v>Cerebrovascular Accident</c:v>
                </c:pt>
                <c:pt idx="7">
                  <c:v>Thrombotic Embolism</c:v>
                </c:pt>
                <c:pt idx="8">
                  <c:v>Infection</c:v>
                </c:pt>
                <c:pt idx="9">
                  <c:v>Cardiovascular</c:v>
                </c:pt>
                <c:pt idx="10">
                  <c:v>Cardiomyopathy</c:v>
                </c:pt>
              </c:strCache>
            </c:strRef>
          </c:cat>
          <c:val>
            <c:numRef>
              <c:f>Sheet1!$B$2:$B$12</c:f>
              <c:numCache>
                <c:formatCode>_(* #,##0.00_);_(* \(#,##0.00\);_(* "-"??_);_(@_)</c:formatCode>
                <c:ptCount val="11"/>
                <c:pt idx="0" formatCode="General">
                  <c:v>1</c:v>
                </c:pt>
                <c:pt idx="1">
                  <c:v>2</c:v>
                </c:pt>
                <c:pt idx="2">
                  <c:v>1</c:v>
                </c:pt>
                <c:pt idx="3">
                  <c:v>1</c:v>
                </c:pt>
                <c:pt idx="4">
                  <c:v>1</c:v>
                </c:pt>
                <c:pt idx="5">
                  <c:v>1</c:v>
                </c:pt>
                <c:pt idx="6">
                  <c:v>1</c:v>
                </c:pt>
                <c:pt idx="7">
                  <c:v>4</c:v>
                </c:pt>
                <c:pt idx="8">
                  <c:v>6</c:v>
                </c:pt>
                <c:pt idx="9">
                  <c:v>1</c:v>
                </c:pt>
                <c:pt idx="10">
                  <c:v>4</c:v>
                </c:pt>
              </c:numCache>
            </c:numRef>
          </c:val>
          <c:extLst>
            <c:ext xmlns:c16="http://schemas.microsoft.com/office/drawing/2014/chart" uri="{C3380CC4-5D6E-409C-BE32-E72D297353CC}">
              <c16:uniqueId val="{00000000-4A47-4972-BBAB-D39D62B08BC7}"/>
            </c:ext>
          </c:extLst>
        </c:ser>
        <c:ser>
          <c:idx val="1"/>
          <c:order val="1"/>
          <c:tx>
            <c:strRef>
              <c:f>Sheet1!$C$1</c:f>
              <c:strCache>
                <c:ptCount val="1"/>
                <c:pt idx="0">
                  <c:v>Moderate</c:v>
                </c:pt>
              </c:strCache>
            </c:strRef>
          </c:tx>
          <c:spPr>
            <a:solidFill>
              <a:srgbClr val="7EB0A6"/>
            </a:solidFill>
            <a:ln w="9525">
              <a:solidFill>
                <a:schemeClr val="tx2"/>
              </a:solidFill>
            </a:ln>
            <a:effectLst/>
          </c:spPr>
          <c:invertIfNegative val="0"/>
          <c:cat>
            <c:strRef>
              <c:f>Sheet1!$A$2:$A$12</c:f>
              <c:strCache>
                <c:ptCount val="11"/>
                <c:pt idx="0">
                  <c:v>Unknown</c:v>
                </c:pt>
                <c:pt idx="1">
                  <c:v>Other</c:v>
                </c:pt>
                <c:pt idx="2">
                  <c:v>Hemorrhage</c:v>
                </c:pt>
                <c:pt idx="3">
                  <c:v>Anesthesia</c:v>
                </c:pt>
                <c:pt idx="4">
                  <c:v>Depression</c:v>
                </c:pt>
                <c:pt idx="5">
                  <c:v>Hypertensive Disorder</c:v>
                </c:pt>
                <c:pt idx="6">
                  <c:v>Cerebrovascular Accident</c:v>
                </c:pt>
                <c:pt idx="7">
                  <c:v>Thrombotic Embolism</c:v>
                </c:pt>
                <c:pt idx="8">
                  <c:v>Infection</c:v>
                </c:pt>
                <c:pt idx="9">
                  <c:v>Cardiovascular</c:v>
                </c:pt>
                <c:pt idx="10">
                  <c:v>Cardiomyopathy</c:v>
                </c:pt>
              </c:strCache>
            </c:strRef>
          </c:cat>
          <c:val>
            <c:numRef>
              <c:f>Sheet1!$C$2:$C$12</c:f>
              <c:numCache>
                <c:formatCode>_(* #,##0.00_);_(* \(#,##0.00\);_(* "-"??_);_(@_)</c:formatCode>
                <c:ptCount val="11"/>
                <c:pt idx="0" formatCode="General">
                  <c:v>2</c:v>
                </c:pt>
                <c:pt idx="1">
                  <c:v>3</c:v>
                </c:pt>
                <c:pt idx="2">
                  <c:v>0</c:v>
                </c:pt>
                <c:pt idx="3">
                  <c:v>0</c:v>
                </c:pt>
                <c:pt idx="4">
                  <c:v>1</c:v>
                </c:pt>
                <c:pt idx="5">
                  <c:v>2</c:v>
                </c:pt>
                <c:pt idx="6">
                  <c:v>2</c:v>
                </c:pt>
                <c:pt idx="7">
                  <c:v>4</c:v>
                </c:pt>
                <c:pt idx="8">
                  <c:v>4</c:v>
                </c:pt>
                <c:pt idx="9">
                  <c:v>3</c:v>
                </c:pt>
                <c:pt idx="10">
                  <c:v>4</c:v>
                </c:pt>
              </c:numCache>
            </c:numRef>
          </c:val>
          <c:extLst>
            <c:ext xmlns:c16="http://schemas.microsoft.com/office/drawing/2014/chart" uri="{C3380CC4-5D6E-409C-BE32-E72D297353CC}">
              <c16:uniqueId val="{00000001-4A47-4972-BBAB-D39D62B08BC7}"/>
            </c:ext>
          </c:extLst>
        </c:ser>
        <c:ser>
          <c:idx val="2"/>
          <c:order val="2"/>
          <c:tx>
            <c:strRef>
              <c:f>Sheet1!$D$1</c:f>
              <c:strCache>
                <c:ptCount val="1"/>
                <c:pt idx="0">
                  <c:v>Not</c:v>
                </c:pt>
              </c:strCache>
            </c:strRef>
          </c:tx>
          <c:spPr>
            <a:solidFill>
              <a:schemeClr val="bg1">
                <a:lumMod val="75000"/>
              </a:schemeClr>
            </a:solidFill>
            <a:ln>
              <a:solidFill>
                <a:schemeClr val="tx2"/>
              </a:solidFill>
            </a:ln>
            <a:effectLst/>
          </c:spPr>
          <c:invertIfNegative val="0"/>
          <c:cat>
            <c:strRef>
              <c:f>Sheet1!$A$2:$A$12</c:f>
              <c:strCache>
                <c:ptCount val="11"/>
                <c:pt idx="0">
                  <c:v>Unknown</c:v>
                </c:pt>
                <c:pt idx="1">
                  <c:v>Other</c:v>
                </c:pt>
                <c:pt idx="2">
                  <c:v>Hemorrhage</c:v>
                </c:pt>
                <c:pt idx="3">
                  <c:v>Anesthesia</c:v>
                </c:pt>
                <c:pt idx="4">
                  <c:v>Depression</c:v>
                </c:pt>
                <c:pt idx="5">
                  <c:v>Hypertensive Disorder</c:v>
                </c:pt>
                <c:pt idx="6">
                  <c:v>Cerebrovascular Accident</c:v>
                </c:pt>
                <c:pt idx="7">
                  <c:v>Thrombotic Embolism</c:v>
                </c:pt>
                <c:pt idx="8">
                  <c:v>Infection</c:v>
                </c:pt>
                <c:pt idx="9">
                  <c:v>Cardiovascular</c:v>
                </c:pt>
                <c:pt idx="10">
                  <c:v>Cardiomyopathy</c:v>
                </c:pt>
              </c:strCache>
            </c:strRef>
          </c:cat>
          <c:val>
            <c:numRef>
              <c:f>Sheet1!$D$2:$D$12</c:f>
              <c:numCache>
                <c:formatCode>General</c:formatCode>
                <c:ptCount val="11"/>
                <c:pt idx="0">
                  <c:v>0</c:v>
                </c:pt>
                <c:pt idx="1">
                  <c:v>1</c:v>
                </c:pt>
                <c:pt idx="2">
                  <c:v>0</c:v>
                </c:pt>
                <c:pt idx="3">
                  <c:v>0</c:v>
                </c:pt>
                <c:pt idx="4">
                  <c:v>0</c:v>
                </c:pt>
                <c:pt idx="5">
                  <c:v>1</c:v>
                </c:pt>
                <c:pt idx="6">
                  <c:v>4</c:v>
                </c:pt>
                <c:pt idx="7">
                  <c:v>2</c:v>
                </c:pt>
                <c:pt idx="8">
                  <c:v>0</c:v>
                </c:pt>
                <c:pt idx="9">
                  <c:v>7</c:v>
                </c:pt>
                <c:pt idx="10">
                  <c:v>7</c:v>
                </c:pt>
              </c:numCache>
            </c:numRef>
          </c:val>
          <c:extLst>
            <c:ext xmlns:c16="http://schemas.microsoft.com/office/drawing/2014/chart" uri="{C3380CC4-5D6E-409C-BE32-E72D297353CC}">
              <c16:uniqueId val="{00000000-ED07-4EDF-A46A-753AEE500536}"/>
            </c:ext>
          </c:extLst>
        </c:ser>
        <c:dLbls>
          <c:showLegendKey val="0"/>
          <c:showVal val="0"/>
          <c:showCatName val="0"/>
          <c:showSerName val="0"/>
          <c:showPercent val="0"/>
          <c:showBubbleSize val="0"/>
        </c:dLbls>
        <c:gapWidth val="150"/>
        <c:overlap val="100"/>
        <c:axId val="1799146703"/>
        <c:axId val="1799147119"/>
      </c:barChart>
      <c:catAx>
        <c:axId val="1799146703"/>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99147119"/>
        <c:crosses val="autoZero"/>
        <c:auto val="1"/>
        <c:lblAlgn val="ctr"/>
        <c:lblOffset val="100"/>
        <c:noMultiLvlLbl val="0"/>
      </c:catAx>
      <c:valAx>
        <c:axId val="1799147119"/>
        <c:scaling>
          <c:orientation val="minMax"/>
        </c:scaling>
        <c:delete val="0"/>
        <c:axPos val="b"/>
        <c:majorGridlines>
          <c:spPr>
            <a:ln w="9525" cap="flat" cmpd="sng" algn="ctr">
              <a:solidFill>
                <a:schemeClr val="bg1">
                  <a:lumMod val="50000"/>
                </a:schemeClr>
              </a:solidFill>
              <a:round/>
            </a:ln>
            <a:effectLst/>
          </c:spPr>
        </c:majorGridlines>
        <c:numFmt formatCode="General"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99146703"/>
        <c:crosses val="autoZero"/>
        <c:crossBetween val="between"/>
      </c:valAx>
      <c:spPr>
        <a:noFill/>
        <a:ln>
          <a:solidFill>
            <a:schemeClr val="tx2"/>
          </a:solidFill>
        </a:ln>
        <a:effectLst/>
      </c:spPr>
    </c:plotArea>
    <c:legend>
      <c:legendPos val="r"/>
      <c:layout>
        <c:manualLayout>
          <c:xMode val="edge"/>
          <c:yMode val="edge"/>
          <c:x val="0.74997570127753455"/>
          <c:y val="0.46236734533448626"/>
          <c:w val="0.15339156683242661"/>
          <c:h val="0.19043887076371138"/>
        </c:manualLayout>
      </c:layout>
      <c:overlay val="0"/>
      <c:spPr>
        <a:solidFill>
          <a:schemeClr val="bg1"/>
        </a:solidFill>
        <a:ln>
          <a:solidFill>
            <a:schemeClr val="tx2"/>
          </a:solid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0717520445827"/>
          <c:y val="2.859497114088486E-2"/>
          <c:w val="0.8718653167886028"/>
          <c:h val="0.87332833710335245"/>
        </c:manualLayout>
      </c:layout>
      <c:lineChart>
        <c:grouping val="standard"/>
        <c:varyColors val="0"/>
        <c:ser>
          <c:idx val="0"/>
          <c:order val="0"/>
          <c:tx>
            <c:strRef>
              <c:f>Sheet1!$B$72</c:f>
              <c:strCache>
                <c:ptCount val="1"/>
                <c:pt idx="0">
                  <c:v>Drug related</c:v>
                </c:pt>
              </c:strCache>
            </c:strRef>
          </c:tx>
          <c:spPr>
            <a:ln w="38100" cap="rnd">
              <a:solidFill>
                <a:srgbClr val="E68422"/>
              </a:solidFill>
              <a:round/>
            </a:ln>
            <a:effectLst/>
          </c:spPr>
          <c:marker>
            <c:symbol val="triangle"/>
            <c:size val="5"/>
            <c:spPr>
              <a:solidFill>
                <a:srgbClr val="00AEEF"/>
              </a:solidFill>
              <a:ln w="38100">
                <a:solidFill>
                  <a:srgbClr val="E68422"/>
                </a:solidFill>
              </a:ln>
              <a:effectLst/>
            </c:spPr>
          </c:marker>
          <c:dPt>
            <c:idx val="0"/>
            <c:marker>
              <c:symbol val="triangle"/>
              <c:size val="5"/>
              <c:spPr>
                <a:solidFill>
                  <a:srgbClr val="00AEEF"/>
                </a:solidFill>
                <a:ln w="38100">
                  <a:solidFill>
                    <a:srgbClr val="E68422"/>
                  </a:solidFill>
                </a:ln>
                <a:effectLst/>
              </c:spPr>
            </c:marker>
            <c:bubble3D val="0"/>
            <c:spPr>
              <a:ln w="38100" cap="rnd">
                <a:solidFill>
                  <a:srgbClr val="E68422"/>
                </a:solidFill>
                <a:round/>
              </a:ln>
              <a:effectLst/>
            </c:spPr>
            <c:extLst>
              <c:ext xmlns:c16="http://schemas.microsoft.com/office/drawing/2014/chart" uri="{C3380CC4-5D6E-409C-BE32-E72D297353CC}">
                <c16:uniqueId val="{00000001-7C71-4C3C-957C-D27817412C8A}"/>
              </c:ext>
            </c:extLst>
          </c:dPt>
          <c:cat>
            <c:numRef>
              <c:f>Sheet1!$D$71:$N$71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Sheet1!$D$65:$N$65</c:f>
              <c:numCache>
                <c:formatCode>0.0</c:formatCode>
                <c:ptCount val="11"/>
                <c:pt idx="0">
                  <c:v>12.120138542506725</c:v>
                </c:pt>
                <c:pt idx="1">
                  <c:v>7.5033882487560799</c:v>
                </c:pt>
                <c:pt idx="2">
                  <c:v>8.4525296542915367</c:v>
                </c:pt>
                <c:pt idx="3">
                  <c:v>11.617424277628558</c:v>
                </c:pt>
                <c:pt idx="4">
                  <c:v>11.368545508287671</c:v>
                </c:pt>
                <c:pt idx="5">
                  <c:v>10.701243573680292</c:v>
                </c:pt>
                <c:pt idx="6">
                  <c:v>15.109902318925595</c:v>
                </c:pt>
                <c:pt idx="7">
                  <c:v>17.890767916485895</c:v>
                </c:pt>
                <c:pt idx="8">
                  <c:v>16.703685645665168</c:v>
                </c:pt>
                <c:pt idx="9" formatCode="_(* #,##0.0_);_(* \(#,##0.0\);_(* &quot;-&quot;??_);_(@_)">
                  <c:v>19.999090950411343</c:v>
                </c:pt>
                <c:pt idx="10" formatCode="_(* #,##0.0_);_(* \(#,##0.0\);_(* &quot;-&quot;?_);_(@_)">
                  <c:v>28.619809678265643</c:v>
                </c:pt>
              </c:numCache>
            </c:numRef>
          </c:val>
          <c:smooth val="0"/>
          <c:extLst>
            <c:ext xmlns:c16="http://schemas.microsoft.com/office/drawing/2014/chart" uri="{C3380CC4-5D6E-409C-BE32-E72D297353CC}">
              <c16:uniqueId val="{00000002-7C71-4C3C-957C-D27817412C8A}"/>
            </c:ext>
          </c:extLst>
        </c:ser>
        <c:ser>
          <c:idx val="1"/>
          <c:order val="1"/>
          <c:tx>
            <c:strRef>
              <c:f>Sheet1!$B$73</c:f>
              <c:strCache>
                <c:ptCount val="1"/>
                <c:pt idx="0">
                  <c:v>Motor Vehicle Accident</c:v>
                </c:pt>
              </c:strCache>
            </c:strRef>
          </c:tx>
          <c:spPr>
            <a:ln w="38100" cap="rnd">
              <a:solidFill>
                <a:srgbClr val="C00000"/>
              </a:solidFill>
              <a:round/>
            </a:ln>
            <a:effectLst/>
          </c:spPr>
          <c:marker>
            <c:symbol val="circle"/>
            <c:size val="5"/>
            <c:spPr>
              <a:solidFill>
                <a:srgbClr val="F78E1E"/>
              </a:solidFill>
              <a:ln w="38100">
                <a:solidFill>
                  <a:srgbClr val="C00000"/>
                </a:solidFill>
              </a:ln>
              <a:effectLst/>
            </c:spPr>
          </c:marker>
          <c:cat>
            <c:numRef>
              <c:f>Sheet1!$D$71:$N$71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Sheet1!$D$66:$N$66</c:f>
              <c:numCache>
                <c:formatCode>0.0</c:formatCode>
                <c:ptCount val="11"/>
                <c:pt idx="0">
                  <c:v>8.8570243195241449</c:v>
                </c:pt>
                <c:pt idx="1">
                  <c:v>9.3792353109450985</c:v>
                </c:pt>
                <c:pt idx="2">
                  <c:v>5.6350197695276911</c:v>
                </c:pt>
                <c:pt idx="3">
                  <c:v>11.152727306523417</c:v>
                </c:pt>
                <c:pt idx="4">
                  <c:v>9.5495782269616427</c:v>
                </c:pt>
                <c:pt idx="5">
                  <c:v>6.2423920846468368</c:v>
                </c:pt>
                <c:pt idx="6">
                  <c:v>7.1105422677296923</c:v>
                </c:pt>
                <c:pt idx="7">
                  <c:v>7.1563071665943587</c:v>
                </c:pt>
                <c:pt idx="8">
                  <c:v>13.09207793849432</c:v>
                </c:pt>
                <c:pt idx="9" formatCode="_(* #,##0.0_);_(* \(#,##0.0\);_(* &quot;-&quot;??_);_(@_)">
                  <c:v>8.6359710922230803</c:v>
                </c:pt>
                <c:pt idx="10" formatCode="_(* #,##0.0_);_(* \(#,##0.0\);_(* &quot;-&quot;?_);_(@_)">
                  <c:v>11.447923871306255</c:v>
                </c:pt>
              </c:numCache>
            </c:numRef>
          </c:val>
          <c:smooth val="0"/>
          <c:extLst>
            <c:ext xmlns:c16="http://schemas.microsoft.com/office/drawing/2014/chart" uri="{C3380CC4-5D6E-409C-BE32-E72D297353CC}">
              <c16:uniqueId val="{00000003-7C71-4C3C-957C-D27817412C8A}"/>
            </c:ext>
          </c:extLst>
        </c:ser>
        <c:ser>
          <c:idx val="2"/>
          <c:order val="2"/>
          <c:tx>
            <c:strRef>
              <c:f>Sheet1!$B$74</c:f>
              <c:strCache>
                <c:ptCount val="1"/>
                <c:pt idx="0">
                  <c:v>Suicide</c:v>
                </c:pt>
              </c:strCache>
            </c:strRef>
          </c:tx>
          <c:spPr>
            <a:ln w="38100" cap="rnd">
              <a:solidFill>
                <a:srgbClr val="329664"/>
              </a:solidFill>
              <a:round/>
            </a:ln>
            <a:effectLst/>
          </c:spPr>
          <c:marker>
            <c:symbol val="star"/>
            <c:size val="5"/>
            <c:spPr>
              <a:noFill/>
              <a:ln w="38100">
                <a:solidFill>
                  <a:srgbClr val="329664"/>
                </a:solidFill>
              </a:ln>
              <a:effectLst/>
            </c:spPr>
          </c:marker>
          <c:cat>
            <c:numRef>
              <c:f>Sheet1!$D$71:$N$71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Sheet1!$D$67:$N$67</c:f>
              <c:numCache>
                <c:formatCode>0.0</c:formatCode>
                <c:ptCount val="11"/>
                <c:pt idx="0">
                  <c:v>2.7969550482707826</c:v>
                </c:pt>
                <c:pt idx="1">
                  <c:v>1.4068852966417646</c:v>
                </c:pt>
                <c:pt idx="2">
                  <c:v>2.8175098847638456</c:v>
                </c:pt>
                <c:pt idx="3">
                  <c:v>2.7881818266308542</c:v>
                </c:pt>
                <c:pt idx="4">
                  <c:v>3.6379345626520547</c:v>
                </c:pt>
                <c:pt idx="5">
                  <c:v>4.9047366379368</c:v>
                </c:pt>
                <c:pt idx="6">
                  <c:v>1.3332266751993174</c:v>
                </c:pt>
                <c:pt idx="7">
                  <c:v>0.89453839582429484</c:v>
                </c:pt>
                <c:pt idx="8">
                  <c:v>3.1601567437744915</c:v>
                </c:pt>
                <c:pt idx="9" formatCode="_(* #,##0.0_);_(* \(#,##0.0\);_(* &quot;-&quot;??_);_(@_)">
                  <c:v>1.3635743829825917</c:v>
                </c:pt>
                <c:pt idx="10" formatCode="_(* #,##0.0_);_(* \(#,##0.0\);_(* &quot;-&quot;?_);_(@_)">
                  <c:v>2.3849841398554701</c:v>
                </c:pt>
              </c:numCache>
            </c:numRef>
          </c:val>
          <c:smooth val="0"/>
          <c:extLst>
            <c:ext xmlns:c16="http://schemas.microsoft.com/office/drawing/2014/chart" uri="{C3380CC4-5D6E-409C-BE32-E72D297353CC}">
              <c16:uniqueId val="{00000004-7C71-4C3C-957C-D27817412C8A}"/>
            </c:ext>
          </c:extLst>
        </c:ser>
        <c:ser>
          <c:idx val="3"/>
          <c:order val="3"/>
          <c:tx>
            <c:strRef>
              <c:f>Sheet1!$B$75</c:f>
              <c:strCache>
                <c:ptCount val="1"/>
                <c:pt idx="0">
                  <c:v>Homicide</c:v>
                </c:pt>
              </c:strCache>
            </c:strRef>
          </c:tx>
          <c:spPr>
            <a:ln w="38100" cap="rnd">
              <a:solidFill>
                <a:schemeClr val="bg1">
                  <a:lumMod val="50000"/>
                </a:schemeClr>
              </a:solidFill>
              <a:round/>
            </a:ln>
            <a:effectLst/>
          </c:spPr>
          <c:marker>
            <c:symbol val="x"/>
            <c:size val="5"/>
            <c:spPr>
              <a:noFill/>
              <a:ln w="38100">
                <a:solidFill>
                  <a:schemeClr val="bg1">
                    <a:lumMod val="50000"/>
                  </a:schemeClr>
                </a:solidFill>
              </a:ln>
              <a:effectLst/>
            </c:spPr>
          </c:marker>
          <c:cat>
            <c:numRef>
              <c:f>Sheet1!$D$71:$N$71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Sheet1!$D$68:$N$68</c:f>
              <c:numCache>
                <c:formatCode>0.0</c:formatCode>
                <c:ptCount val="11"/>
                <c:pt idx="0">
                  <c:v>5.5939100965415651</c:v>
                </c:pt>
                <c:pt idx="1">
                  <c:v>10.317158842039609</c:v>
                </c:pt>
                <c:pt idx="2">
                  <c:v>7.0437747119096139</c:v>
                </c:pt>
                <c:pt idx="3">
                  <c:v>8.8292424509977039</c:v>
                </c:pt>
                <c:pt idx="4">
                  <c:v>5.4569018439780814</c:v>
                </c:pt>
                <c:pt idx="5">
                  <c:v>6.2423920846468368</c:v>
                </c:pt>
                <c:pt idx="6">
                  <c:v>7.5549511594627976</c:v>
                </c:pt>
                <c:pt idx="7">
                  <c:v>5.3672303749457688</c:v>
                </c:pt>
                <c:pt idx="8">
                  <c:v>7.6746663777380499</c:v>
                </c:pt>
                <c:pt idx="9" formatCode="_(* #,##0.0_);_(* \(#,##0.0\);_(* &quot;-&quot;??_);_(@_)">
                  <c:v>6.8178719149129581</c:v>
                </c:pt>
                <c:pt idx="10" formatCode="_(* #,##0.0_);_(* \(#,##0.0\);_(* &quot;-&quot;?_);_(@_)">
                  <c:v>11.447923871306255</c:v>
                </c:pt>
              </c:numCache>
            </c:numRef>
          </c:val>
          <c:smooth val="0"/>
          <c:extLst>
            <c:ext xmlns:c16="http://schemas.microsoft.com/office/drawing/2014/chart" uri="{C3380CC4-5D6E-409C-BE32-E72D297353CC}">
              <c16:uniqueId val="{00000005-7C71-4C3C-957C-D27817412C8A}"/>
            </c:ext>
          </c:extLst>
        </c:ser>
        <c:ser>
          <c:idx val="4"/>
          <c:order val="4"/>
          <c:tx>
            <c:strRef>
              <c:f>Sheet1!$B$76</c:f>
              <c:strCache>
                <c:ptCount val="1"/>
                <c:pt idx="0">
                  <c:v>Other</c:v>
                </c:pt>
              </c:strCache>
            </c:strRef>
          </c:tx>
          <c:spPr>
            <a:ln w="38100" cap="rnd">
              <a:solidFill>
                <a:srgbClr val="0070C0"/>
              </a:solidFill>
              <a:round/>
            </a:ln>
            <a:effectLst/>
          </c:spPr>
          <c:marker>
            <c:symbol val="square"/>
            <c:size val="5"/>
            <c:spPr>
              <a:solidFill>
                <a:srgbClr val="F26841"/>
              </a:solidFill>
              <a:ln w="38100">
                <a:solidFill>
                  <a:srgbClr val="0070C0"/>
                </a:solidFill>
              </a:ln>
              <a:effectLst/>
            </c:spPr>
          </c:marker>
          <c:cat>
            <c:numRef>
              <c:f>Sheet1!$D$71:$N$71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Sheet1!$D$69:$N$69</c:f>
              <c:numCache>
                <c:formatCode>0.0</c:formatCode>
                <c:ptCount val="11"/>
                <c:pt idx="0">
                  <c:v>21.443322036742664</c:v>
                </c:pt>
                <c:pt idx="1">
                  <c:v>21.57224121517373</c:v>
                </c:pt>
                <c:pt idx="2">
                  <c:v>24.418419001286665</c:v>
                </c:pt>
                <c:pt idx="3">
                  <c:v>19.052575815310835</c:v>
                </c:pt>
                <c:pt idx="4">
                  <c:v>16.370705531934245</c:v>
                </c:pt>
                <c:pt idx="5">
                  <c:v>18.281291105037166</c:v>
                </c:pt>
                <c:pt idx="6">
                  <c:v>18.665173452790444</c:v>
                </c:pt>
                <c:pt idx="7">
                  <c:v>18.338037114398041</c:v>
                </c:pt>
                <c:pt idx="8">
                  <c:v>16.703685645665168</c:v>
                </c:pt>
                <c:pt idx="9" formatCode="_(* #,##0.0_);_(* \(#,##0.0\);_(* &quot;-&quot;??_);_(@_)">
                  <c:v>19.544566156083814</c:v>
                </c:pt>
                <c:pt idx="10" formatCode="_(* #,##0.0_);_(* \(#,##0.0\);_(* &quot;-&quot;?_);_(@_)">
                  <c:v>17.648882634930477</c:v>
                </c:pt>
              </c:numCache>
            </c:numRef>
          </c:val>
          <c:smooth val="0"/>
          <c:extLst>
            <c:ext xmlns:c16="http://schemas.microsoft.com/office/drawing/2014/chart" uri="{C3380CC4-5D6E-409C-BE32-E72D297353CC}">
              <c16:uniqueId val="{00000006-7C71-4C3C-957C-D27817412C8A}"/>
            </c:ext>
          </c:extLst>
        </c:ser>
        <c:dLbls>
          <c:showLegendKey val="0"/>
          <c:showVal val="0"/>
          <c:showCatName val="0"/>
          <c:showSerName val="0"/>
          <c:showPercent val="0"/>
          <c:showBubbleSize val="0"/>
        </c:dLbls>
        <c:marker val="1"/>
        <c:smooth val="0"/>
        <c:axId val="1273692320"/>
        <c:axId val="975408592"/>
      </c:lineChart>
      <c:catAx>
        <c:axId val="127369232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975408592"/>
        <c:crosses val="autoZero"/>
        <c:auto val="1"/>
        <c:lblAlgn val="ctr"/>
        <c:lblOffset val="100"/>
        <c:noMultiLvlLbl val="0"/>
      </c:catAx>
      <c:valAx>
        <c:axId val="975408592"/>
        <c:scaling>
          <c:orientation val="minMax"/>
        </c:scaling>
        <c:delete val="0"/>
        <c:axPos val="l"/>
        <c:majorGridlines>
          <c:spPr>
            <a:ln w="9525" cap="flat" cmpd="sng" algn="ctr">
              <a:solidFill>
                <a:schemeClr val="tx2">
                  <a:lumMod val="50000"/>
                  <a:lumOff val="50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US"/>
                  <a:t>Deaths per 100,000 Live Births</a:t>
                </a:r>
              </a:p>
            </c:rich>
          </c:tx>
          <c:layout>
            <c:manualLayout>
              <c:xMode val="edge"/>
              <c:yMode val="edge"/>
              <c:x val="1.0662211803788778E-2"/>
              <c:y val="5.6276811435611362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273692320"/>
        <c:crosses val="autoZero"/>
        <c:crossBetween val="between"/>
      </c:valAx>
      <c:spPr>
        <a:noFill/>
        <a:ln>
          <a:solidFill>
            <a:schemeClr val="tx2"/>
          </a:solidFill>
        </a:ln>
        <a:effectLst/>
      </c:spPr>
    </c:plotArea>
    <c:legend>
      <c:legendPos val="r"/>
      <c:layout>
        <c:manualLayout>
          <c:xMode val="edge"/>
          <c:yMode val="edge"/>
          <c:x val="0.48541272244075689"/>
          <c:y val="4.3910751692396215E-2"/>
          <c:w val="0.29030695115054039"/>
          <c:h val="0.34513837905562639"/>
        </c:manualLayout>
      </c:layout>
      <c:overlay val="0"/>
      <c:spPr>
        <a:solidFill>
          <a:schemeClr val="bg1"/>
        </a:solidFill>
        <a:ln>
          <a:solidFill>
            <a:schemeClr val="tx2"/>
          </a:solid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6A5_ADC182B4.xml><?xml version="1.0" encoding="utf-8"?>
<p188:cmLst xmlns:a="http://schemas.openxmlformats.org/drawingml/2006/main" xmlns:r="http://schemas.openxmlformats.org/officeDocument/2006/relationships" xmlns:p188="http://schemas.microsoft.com/office/powerpoint/2018/8/main">
  <p188:cm id="{E8E925BF-372C-4052-801E-2D57ADDDC60A}" authorId="{8971D44C-B2C4-388B-428A-9C66FDD13421}" created="2022-10-10T16:23:19.477">
    <ac:deMkLst xmlns:ac="http://schemas.microsoft.com/office/drawing/2013/main/command">
      <pc:docMk xmlns:pc="http://schemas.microsoft.com/office/powerpoint/2013/main/command"/>
      <pc:sldMk xmlns:pc="http://schemas.microsoft.com/office/powerpoint/2013/main/command" cId="2915140276" sldId="1701"/>
      <ac:spMk id="3" creationId="{00000000-0000-0000-0000-000000000000}"/>
    </ac:deMkLst>
    <p188:txBody>
      <a:bodyPr/>
      <a:lstStyle/>
      <a:p>
        <a:r>
          <a:rPr lang="en-US"/>
          <a:t>I would change "learn" to "Describe" or "define"</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619C78-E9EE-4B1F-B839-91DB293E01E6}"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73D7E0C-8FFC-4CBB-AEE7-B36AB2FAA589}">
      <dgm:prSet phldrT="[Text]" custT="1"/>
      <dgm:spPr>
        <a:solidFill>
          <a:srgbClr val="7FAFA5"/>
        </a:solidFill>
        <a:ln>
          <a:solidFill>
            <a:schemeClr val="bg1"/>
          </a:solidFill>
        </a:ln>
      </dgm:spPr>
      <dgm:t>
        <a:bodyPr/>
        <a:lstStyle/>
        <a:p>
          <a:pPr>
            <a:buFont typeface="+mj-lt"/>
            <a:buNone/>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Is the most recently blood pressure </a:t>
          </a:r>
          <a:r>
            <a:rPr lang="en-US" sz="2200" b="1" i="0" u="none" dirty="0">
              <a:effectLst>
                <a:outerShdw blurRad="38100" dist="38100" dir="2700000" algn="tl">
                  <a:srgbClr val="000000">
                    <a:alpha val="43137"/>
                  </a:srgbClr>
                </a:outerShdw>
              </a:effectLst>
            </a:rPr>
            <a:t>≥</a:t>
          </a: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160/100?</a:t>
          </a:r>
          <a:endParaRPr lang="en-US" sz="2200" b="1" dirty="0">
            <a:effectLst>
              <a:outerShdw blurRad="38100" dist="38100" dir="2700000" algn="tl">
                <a:srgbClr val="000000">
                  <a:alpha val="43137"/>
                </a:srgbClr>
              </a:outerShdw>
            </a:effectLst>
          </a:endParaRPr>
        </a:p>
      </dgm:t>
    </dgm:pt>
    <dgm:pt modelId="{2E47B2D7-C545-432D-8F63-6FED9D96A951}" type="parTrans" cxnId="{3DA10AEF-7522-4FF3-9434-2426B214554D}">
      <dgm:prSet/>
      <dgm:spPr/>
      <dgm:t>
        <a:bodyPr/>
        <a:lstStyle/>
        <a:p>
          <a:endParaRPr lang="en-US"/>
        </a:p>
      </dgm:t>
    </dgm:pt>
    <dgm:pt modelId="{AE149B3B-C628-4BF3-B11E-C98B6C1F4E1A}" type="sibTrans" cxnId="{3DA10AEF-7522-4FF3-9434-2426B214554D}">
      <dgm:prSet/>
      <dgm:spPr/>
      <dgm:t>
        <a:bodyPr/>
        <a:lstStyle/>
        <a:p>
          <a:endParaRPr lang="en-US"/>
        </a:p>
      </dgm:t>
    </dgm:pt>
    <dgm:pt modelId="{318AA3F2-EE3C-4B42-99C3-DAA42DBD8C57}">
      <dgm:prSet phldrT="[Text]" custT="1"/>
      <dgm:spPr>
        <a:solidFill>
          <a:srgbClr val="D4E4E1">
            <a:alpha val="89804"/>
          </a:srgbClr>
        </a:solidFill>
        <a:ln>
          <a:solidFill>
            <a:schemeClr val="bg1">
              <a:alpha val="90000"/>
            </a:schemeClr>
          </a:solidFill>
        </a:ln>
      </dgm:spPr>
      <dgm:t>
        <a:bodyPr/>
        <a:lstStyle/>
        <a:p>
          <a:pPr>
            <a:buFont typeface="Arial" panose="020B0604020202020204" pitchFamily="34" charset="0"/>
            <a:buChar char="•"/>
          </a:pPr>
          <a:r>
            <a:rPr lang="en-US" sz="2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If yes, alert the provider and hold discharge</a:t>
          </a:r>
          <a:endParaRPr lang="en-US" sz="2200" dirty="0">
            <a:solidFill>
              <a:schemeClr val="tx2"/>
            </a:solidFill>
          </a:endParaRPr>
        </a:p>
      </dgm:t>
    </dgm:pt>
    <dgm:pt modelId="{668C0A04-D563-4E90-AAEE-45E26C4396ED}" type="parTrans" cxnId="{0E44810B-1538-4B03-83DB-682F36A89C76}">
      <dgm:prSet/>
      <dgm:spPr/>
      <dgm:t>
        <a:bodyPr/>
        <a:lstStyle/>
        <a:p>
          <a:endParaRPr lang="en-US"/>
        </a:p>
      </dgm:t>
    </dgm:pt>
    <dgm:pt modelId="{75DF6692-3C19-4BFC-911F-362F4934DE7C}" type="sibTrans" cxnId="{0E44810B-1538-4B03-83DB-682F36A89C76}">
      <dgm:prSet/>
      <dgm:spPr/>
      <dgm:t>
        <a:bodyPr/>
        <a:lstStyle/>
        <a:p>
          <a:endParaRPr lang="en-US"/>
        </a:p>
      </dgm:t>
    </dgm:pt>
    <dgm:pt modelId="{2D94AF40-DB5C-4452-BED1-83E0A5EF15EF}">
      <dgm:prSet phldrT="[Text]" custT="1"/>
      <dgm:spPr>
        <a:solidFill>
          <a:srgbClr val="EDA55D"/>
        </a:solidFill>
        <a:ln>
          <a:solidFill>
            <a:schemeClr val="bg1"/>
          </a:solidFill>
        </a:ln>
      </dgm:spPr>
      <dgm:t>
        <a:bodyPr/>
        <a:lstStyle/>
        <a:p>
          <a:pPr>
            <a:buFont typeface="+mj-lt"/>
            <a:buNone/>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Is the most recent pulse </a:t>
          </a:r>
          <a:r>
            <a:rPr lang="en-US" sz="2200" b="1" i="0" u="none" dirty="0">
              <a:effectLst>
                <a:outerShdw blurRad="38100" dist="38100" dir="2700000" algn="tl">
                  <a:srgbClr val="000000">
                    <a:alpha val="43137"/>
                  </a:srgbClr>
                </a:outerShdw>
              </a:effectLst>
            </a:rPr>
            <a:t>≥</a:t>
          </a: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120?</a:t>
          </a:r>
          <a:endParaRPr lang="en-US" sz="2200" b="1" dirty="0">
            <a:effectLst>
              <a:outerShdw blurRad="38100" dist="38100" dir="2700000" algn="tl">
                <a:srgbClr val="000000">
                  <a:alpha val="43137"/>
                </a:srgbClr>
              </a:outerShdw>
            </a:effectLst>
          </a:endParaRPr>
        </a:p>
      </dgm:t>
    </dgm:pt>
    <dgm:pt modelId="{57B0F188-2719-477E-A980-C261D5902928}" type="parTrans" cxnId="{8A9EEBEE-E285-4D70-94F7-78BADE84A75B}">
      <dgm:prSet/>
      <dgm:spPr/>
      <dgm:t>
        <a:bodyPr/>
        <a:lstStyle/>
        <a:p>
          <a:endParaRPr lang="en-US"/>
        </a:p>
      </dgm:t>
    </dgm:pt>
    <dgm:pt modelId="{A223103C-4563-4BF2-9E5D-D987CCC134CC}" type="sibTrans" cxnId="{8A9EEBEE-E285-4D70-94F7-78BADE84A75B}">
      <dgm:prSet/>
      <dgm:spPr/>
      <dgm:t>
        <a:bodyPr/>
        <a:lstStyle/>
        <a:p>
          <a:endParaRPr lang="en-US"/>
        </a:p>
      </dgm:t>
    </dgm:pt>
    <dgm:pt modelId="{3763822C-5759-410B-B2D3-1005875DD94D}">
      <dgm:prSet phldrT="[Text]" custT="1"/>
      <dgm:spPr>
        <a:solidFill>
          <a:srgbClr val="009374"/>
        </a:solidFill>
        <a:ln>
          <a:solidFill>
            <a:schemeClr val="bg1"/>
          </a:solidFill>
        </a:ln>
      </dgm:spPr>
      <dgm:t>
        <a:bodyPr/>
        <a:lstStyle/>
        <a:p>
          <a:pPr>
            <a:buFont typeface="+mj-lt"/>
            <a:buNone/>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Is temperature </a:t>
          </a:r>
          <a:r>
            <a:rPr lang="en-US" sz="2200" b="1" i="0" u="none" dirty="0">
              <a:effectLst>
                <a:outerShdw blurRad="38100" dist="38100" dir="2700000" algn="tl">
                  <a:srgbClr val="000000">
                    <a:alpha val="43137"/>
                  </a:srgbClr>
                </a:outerShdw>
              </a:effectLst>
            </a:rPr>
            <a:t>≥</a:t>
          </a: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100.4F/38C?</a:t>
          </a:r>
          <a:endParaRPr lang="en-US" sz="2200" b="1" dirty="0">
            <a:effectLst>
              <a:outerShdw blurRad="38100" dist="38100" dir="2700000" algn="tl">
                <a:srgbClr val="000000">
                  <a:alpha val="43137"/>
                </a:srgbClr>
              </a:outerShdw>
            </a:effectLst>
          </a:endParaRPr>
        </a:p>
      </dgm:t>
    </dgm:pt>
    <dgm:pt modelId="{C8EAC7DA-221B-42CC-9499-B4543E1E27C8}" type="parTrans" cxnId="{B21EDF8F-29B7-4173-8348-C3C0C3B13371}">
      <dgm:prSet/>
      <dgm:spPr/>
      <dgm:t>
        <a:bodyPr/>
        <a:lstStyle/>
        <a:p>
          <a:endParaRPr lang="en-US"/>
        </a:p>
      </dgm:t>
    </dgm:pt>
    <dgm:pt modelId="{83A0738F-7C41-48A6-A10F-AC26E89EA8E9}" type="sibTrans" cxnId="{B21EDF8F-29B7-4173-8348-C3C0C3B13371}">
      <dgm:prSet/>
      <dgm:spPr/>
      <dgm:t>
        <a:bodyPr/>
        <a:lstStyle/>
        <a:p>
          <a:endParaRPr lang="en-US"/>
        </a:p>
      </dgm:t>
    </dgm:pt>
    <dgm:pt modelId="{77E3747A-21BC-4B74-A014-92F2972F3BD5}">
      <dgm:prSet phldrT="[Text]" custT="1"/>
      <dgm:spPr>
        <a:solidFill>
          <a:schemeClr val="bg2">
            <a:alpha val="90000"/>
          </a:schemeClr>
        </a:solidFill>
        <a:ln>
          <a:solidFill>
            <a:schemeClr val="bg1">
              <a:alpha val="90000"/>
            </a:schemeClr>
          </a:solidFill>
        </a:ln>
      </dgm:spPr>
      <dgm:t>
        <a:bodyPr/>
        <a:lstStyle/>
        <a:p>
          <a:pPr>
            <a:buFont typeface="Arial" panose="020B0604020202020204" pitchFamily="34" charset="0"/>
            <a:buChar char="•"/>
          </a:pPr>
          <a:r>
            <a:rPr lang="en-US" sz="2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If yes, alert the provider and hold discharge</a:t>
          </a:r>
          <a:endParaRPr lang="en-US" sz="2200" dirty="0">
            <a:solidFill>
              <a:schemeClr val="tx2"/>
            </a:solidFill>
          </a:endParaRPr>
        </a:p>
      </dgm:t>
    </dgm:pt>
    <dgm:pt modelId="{99DCBE98-E727-452B-A98A-4EDB1D1FD392}" type="parTrans" cxnId="{3345C857-9088-40D9-8FF7-6D1D500038ED}">
      <dgm:prSet/>
      <dgm:spPr/>
      <dgm:t>
        <a:bodyPr/>
        <a:lstStyle/>
        <a:p>
          <a:endParaRPr lang="en-US"/>
        </a:p>
      </dgm:t>
    </dgm:pt>
    <dgm:pt modelId="{4D272807-410F-4EA2-BA97-A67B6FBBBB47}" type="sibTrans" cxnId="{3345C857-9088-40D9-8FF7-6D1D500038ED}">
      <dgm:prSet/>
      <dgm:spPr/>
      <dgm:t>
        <a:bodyPr/>
        <a:lstStyle/>
        <a:p>
          <a:endParaRPr lang="en-US"/>
        </a:p>
      </dgm:t>
    </dgm:pt>
    <dgm:pt modelId="{265BADA3-8A1D-47BF-9D81-06604FFEBF2F}">
      <dgm:prSet phldrT="[Text]" custT="1"/>
      <dgm:spPr>
        <a:solidFill>
          <a:srgbClr val="F8DCC0">
            <a:alpha val="89804"/>
          </a:srgbClr>
        </a:solidFill>
      </dgm:spPr>
      <dgm:t>
        <a:bodyPr/>
        <a:lstStyle/>
        <a:p>
          <a:pPr algn="l">
            <a:buFont typeface="Arial" panose="020B0604020202020204" pitchFamily="34" charset="0"/>
            <a:buChar char="•"/>
          </a:pPr>
          <a:r>
            <a:rPr lang="en-US" sz="2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If yes, alert the provider and hold discharge</a:t>
          </a:r>
          <a:endParaRPr lang="en-US" sz="2200" dirty="0">
            <a:solidFill>
              <a:schemeClr val="tx2"/>
            </a:solidFill>
          </a:endParaRPr>
        </a:p>
      </dgm:t>
    </dgm:pt>
    <dgm:pt modelId="{F2EFD2B5-1F45-4678-97BE-F77725A5C003}" type="sibTrans" cxnId="{ABDE8383-1BDD-49A4-A7D5-3738C998B3DD}">
      <dgm:prSet/>
      <dgm:spPr/>
      <dgm:t>
        <a:bodyPr/>
        <a:lstStyle/>
        <a:p>
          <a:endParaRPr lang="en-US"/>
        </a:p>
      </dgm:t>
    </dgm:pt>
    <dgm:pt modelId="{479A1349-189C-49DA-B7D6-9BE8FBC062A5}" type="parTrans" cxnId="{ABDE8383-1BDD-49A4-A7D5-3738C998B3DD}">
      <dgm:prSet/>
      <dgm:spPr/>
      <dgm:t>
        <a:bodyPr/>
        <a:lstStyle/>
        <a:p>
          <a:endParaRPr lang="en-US"/>
        </a:p>
      </dgm:t>
    </dgm:pt>
    <dgm:pt modelId="{FD485256-770F-44E6-B148-345B1DF3ACB8}">
      <dgm:prSet phldrT="[Text]" custT="1"/>
      <dgm:spPr>
        <a:solidFill>
          <a:srgbClr val="CFC493">
            <a:alpha val="90000"/>
          </a:srgbClr>
        </a:solidFill>
        <a:ln>
          <a:solidFill>
            <a:schemeClr val="bg1">
              <a:alpha val="90000"/>
            </a:schemeClr>
          </a:solidFill>
        </a:ln>
      </dgm:spPr>
      <dgm:t>
        <a:bodyPr/>
        <a:lstStyle/>
        <a:p>
          <a:pPr>
            <a:buFont typeface="Arial" panose="020B0604020202020204" pitchFamily="34" charset="0"/>
            <a:buNone/>
          </a:pPr>
          <a:r>
            <a:rPr lang="en-US" sz="2200" b="1" i="0" u="none" dirty="0">
              <a:effectLst>
                <a:outerShdw blurRad="38100" dist="38100" dir="2700000" algn="tl">
                  <a:srgbClr val="000000">
                    <a:alpha val="43137"/>
                  </a:srgbClr>
                </a:outerShdw>
              </a:effectLst>
            </a:rPr>
            <a:t>Is the respiratory rate ≥30?</a:t>
          </a:r>
          <a:endParaRPr lang="en-US" sz="2200" b="1" dirty="0">
            <a:effectLst>
              <a:outerShdw blurRad="38100" dist="38100" dir="2700000" algn="tl">
                <a:srgbClr val="000000">
                  <a:alpha val="43137"/>
                </a:srgbClr>
              </a:outerShdw>
            </a:effectLst>
          </a:endParaRPr>
        </a:p>
      </dgm:t>
    </dgm:pt>
    <dgm:pt modelId="{6CDD1F0E-77A5-4FD5-9E1F-44B885081E96}" type="parTrans" cxnId="{4AC7B5BC-238D-4612-B545-0B9A07CD0500}">
      <dgm:prSet/>
      <dgm:spPr/>
      <dgm:t>
        <a:bodyPr/>
        <a:lstStyle/>
        <a:p>
          <a:endParaRPr lang="en-US"/>
        </a:p>
      </dgm:t>
    </dgm:pt>
    <dgm:pt modelId="{7CEF380B-B4C5-41C0-A506-B7E2AA76C33A}" type="sibTrans" cxnId="{4AC7B5BC-238D-4612-B545-0B9A07CD0500}">
      <dgm:prSet/>
      <dgm:spPr/>
      <dgm:t>
        <a:bodyPr/>
        <a:lstStyle/>
        <a:p>
          <a:endParaRPr lang="en-US"/>
        </a:p>
      </dgm:t>
    </dgm:pt>
    <dgm:pt modelId="{DECA521E-39BC-48FD-807E-3267D7821273}">
      <dgm:prSet phldrT="[Text]" custT="1"/>
      <dgm:spPr>
        <a:solidFill>
          <a:srgbClr val="CFC493">
            <a:alpha val="90000"/>
          </a:srgbClr>
        </a:solidFill>
        <a:ln>
          <a:solidFill>
            <a:schemeClr val="bg1">
              <a:alpha val="90000"/>
            </a:schemeClr>
          </a:solidFill>
        </a:ln>
      </dgm:spPr>
      <dgm:t>
        <a:bodyPr/>
        <a:lstStyle/>
        <a:p>
          <a:pPr>
            <a:buFont typeface="Arial" panose="020B0604020202020204" pitchFamily="34" charset="0"/>
            <a:buChar char="•"/>
          </a:pPr>
          <a:r>
            <a:rPr lang="en-US" sz="2200" b="0" dirty="0">
              <a:solidFill>
                <a:schemeClr val="tx2"/>
              </a:solidFill>
            </a:rPr>
            <a:t>If yes, a</a:t>
          </a:r>
          <a:r>
            <a:rPr lang="en-US" sz="2200" b="0" i="0" u="none" dirty="0">
              <a:solidFill>
                <a:schemeClr val="tx2"/>
              </a:solidFill>
            </a:rPr>
            <a:t>lert the provider and hold discharge</a:t>
          </a:r>
          <a:endParaRPr lang="en-US" sz="2200" b="0" dirty="0">
            <a:solidFill>
              <a:schemeClr val="tx2"/>
            </a:solidFill>
          </a:endParaRPr>
        </a:p>
      </dgm:t>
    </dgm:pt>
    <dgm:pt modelId="{7703010D-BDC4-4B01-81FE-26BEB351E1CB}" type="parTrans" cxnId="{3E6322D9-C4D3-4910-84AC-1964E99715FE}">
      <dgm:prSet/>
      <dgm:spPr/>
      <dgm:t>
        <a:bodyPr/>
        <a:lstStyle/>
        <a:p>
          <a:endParaRPr lang="en-US"/>
        </a:p>
      </dgm:t>
    </dgm:pt>
    <dgm:pt modelId="{29D5CE0D-1FA1-4F66-BA6E-AA2F5F6F1F17}" type="sibTrans" cxnId="{3E6322D9-C4D3-4910-84AC-1964E99715FE}">
      <dgm:prSet/>
      <dgm:spPr/>
      <dgm:t>
        <a:bodyPr/>
        <a:lstStyle/>
        <a:p>
          <a:endParaRPr lang="en-US"/>
        </a:p>
      </dgm:t>
    </dgm:pt>
    <dgm:pt modelId="{3E56369C-0108-42CA-87B6-210A7DABDACA}" type="pres">
      <dgm:prSet presAssocID="{C0619C78-E9EE-4B1F-B839-91DB293E01E6}" presName="Name0" presStyleCnt="0">
        <dgm:presLayoutVars>
          <dgm:dir/>
          <dgm:animLvl val="lvl"/>
          <dgm:resizeHandles val="exact"/>
        </dgm:presLayoutVars>
      </dgm:prSet>
      <dgm:spPr/>
      <dgm:t>
        <a:bodyPr/>
        <a:lstStyle/>
        <a:p>
          <a:endParaRPr lang="en-US"/>
        </a:p>
      </dgm:t>
    </dgm:pt>
    <dgm:pt modelId="{0E33A55A-A860-48F2-80F6-44BBF784A990}" type="pres">
      <dgm:prSet presAssocID="{973D7E0C-8FFC-4CBB-AEE7-B36AB2FAA589}" presName="composite" presStyleCnt="0"/>
      <dgm:spPr/>
    </dgm:pt>
    <dgm:pt modelId="{E85899D4-F4E6-4FD8-8405-358B70D93339}" type="pres">
      <dgm:prSet presAssocID="{973D7E0C-8FFC-4CBB-AEE7-B36AB2FAA589}" presName="parTx" presStyleLbl="alignNode1" presStyleIdx="0" presStyleCnt="4" custScaleX="110938">
        <dgm:presLayoutVars>
          <dgm:chMax val="0"/>
          <dgm:chPref val="0"/>
          <dgm:bulletEnabled val="1"/>
        </dgm:presLayoutVars>
      </dgm:prSet>
      <dgm:spPr/>
      <dgm:t>
        <a:bodyPr/>
        <a:lstStyle/>
        <a:p>
          <a:endParaRPr lang="en-US"/>
        </a:p>
      </dgm:t>
    </dgm:pt>
    <dgm:pt modelId="{EF542E4C-E2DD-4BD8-AD02-2AF7E51F4A6C}" type="pres">
      <dgm:prSet presAssocID="{973D7E0C-8FFC-4CBB-AEE7-B36AB2FAA589}" presName="desTx" presStyleLbl="alignAccFollowNode1" presStyleIdx="0" presStyleCnt="4" custScaleX="111198" custScaleY="39037" custLinFactNeighborY="-27849">
        <dgm:presLayoutVars>
          <dgm:bulletEnabled val="1"/>
        </dgm:presLayoutVars>
      </dgm:prSet>
      <dgm:spPr/>
      <dgm:t>
        <a:bodyPr/>
        <a:lstStyle/>
        <a:p>
          <a:endParaRPr lang="en-US"/>
        </a:p>
      </dgm:t>
    </dgm:pt>
    <dgm:pt modelId="{5D2F2246-1E5B-4E7F-9561-6D03EBCEFA76}" type="pres">
      <dgm:prSet presAssocID="{AE149B3B-C628-4BF3-B11E-C98B6C1F4E1A}" presName="space" presStyleCnt="0"/>
      <dgm:spPr/>
    </dgm:pt>
    <dgm:pt modelId="{282C6199-02F7-495E-91B7-E6540C35123A}" type="pres">
      <dgm:prSet presAssocID="{2D94AF40-DB5C-4452-BED1-83E0A5EF15EF}" presName="composite" presStyleCnt="0"/>
      <dgm:spPr/>
    </dgm:pt>
    <dgm:pt modelId="{5D166CFF-B589-4F65-9490-0BE5A64D67AA}" type="pres">
      <dgm:prSet presAssocID="{2D94AF40-DB5C-4452-BED1-83E0A5EF15EF}" presName="parTx" presStyleLbl="alignNode1" presStyleIdx="1" presStyleCnt="4" custLinFactNeighborX="-6580" custLinFactNeighborY="-914">
        <dgm:presLayoutVars>
          <dgm:chMax val="0"/>
          <dgm:chPref val="0"/>
          <dgm:bulletEnabled val="1"/>
        </dgm:presLayoutVars>
      </dgm:prSet>
      <dgm:spPr/>
      <dgm:t>
        <a:bodyPr/>
        <a:lstStyle/>
        <a:p>
          <a:endParaRPr lang="en-US"/>
        </a:p>
      </dgm:t>
    </dgm:pt>
    <dgm:pt modelId="{CCA5655A-941A-44F2-AC95-1D4F5D7B0B83}" type="pres">
      <dgm:prSet presAssocID="{2D94AF40-DB5C-4452-BED1-83E0A5EF15EF}" presName="desTx" presStyleLbl="alignAccFollowNode1" presStyleIdx="1" presStyleCnt="4" custScaleY="39037" custLinFactNeighborX="-6580" custLinFactNeighborY="-27849">
        <dgm:presLayoutVars>
          <dgm:bulletEnabled val="1"/>
        </dgm:presLayoutVars>
      </dgm:prSet>
      <dgm:spPr/>
      <dgm:t>
        <a:bodyPr/>
        <a:lstStyle/>
        <a:p>
          <a:endParaRPr lang="en-US"/>
        </a:p>
      </dgm:t>
    </dgm:pt>
    <dgm:pt modelId="{F7468378-8854-4492-BF26-AC8131B497F8}" type="pres">
      <dgm:prSet presAssocID="{A223103C-4563-4BF2-9E5D-D987CCC134CC}" presName="space" presStyleCnt="0"/>
      <dgm:spPr/>
    </dgm:pt>
    <dgm:pt modelId="{31FB0760-144F-4066-975D-827AD7660FFF}" type="pres">
      <dgm:prSet presAssocID="{3763822C-5759-410B-B2D3-1005875DD94D}" presName="composite" presStyleCnt="0"/>
      <dgm:spPr/>
    </dgm:pt>
    <dgm:pt modelId="{9C1B33F5-2344-44FF-A2B7-BF7C88023653}" type="pres">
      <dgm:prSet presAssocID="{3763822C-5759-410B-B2D3-1005875DD94D}" presName="parTx" presStyleLbl="alignNode1" presStyleIdx="2" presStyleCnt="4" custLinFactNeighborX="-11339" custLinFactNeighborY="-1828">
        <dgm:presLayoutVars>
          <dgm:chMax val="0"/>
          <dgm:chPref val="0"/>
          <dgm:bulletEnabled val="1"/>
        </dgm:presLayoutVars>
      </dgm:prSet>
      <dgm:spPr/>
      <dgm:t>
        <a:bodyPr/>
        <a:lstStyle/>
        <a:p>
          <a:endParaRPr lang="en-US"/>
        </a:p>
      </dgm:t>
    </dgm:pt>
    <dgm:pt modelId="{9B2455CF-BE7D-44F6-8481-95962B52CFF1}" type="pres">
      <dgm:prSet presAssocID="{3763822C-5759-410B-B2D3-1005875DD94D}" presName="desTx" presStyleLbl="alignAccFollowNode1" presStyleIdx="2" presStyleCnt="4" custScaleY="39037" custLinFactNeighborX="-11338" custLinFactNeighborY="-29255">
        <dgm:presLayoutVars>
          <dgm:bulletEnabled val="1"/>
        </dgm:presLayoutVars>
      </dgm:prSet>
      <dgm:spPr/>
      <dgm:t>
        <a:bodyPr/>
        <a:lstStyle/>
        <a:p>
          <a:endParaRPr lang="en-US"/>
        </a:p>
      </dgm:t>
    </dgm:pt>
    <dgm:pt modelId="{3A0A7B0F-5E3C-41EF-8F7F-B8D36C95ACF4}" type="pres">
      <dgm:prSet presAssocID="{83A0738F-7C41-48A6-A10F-AC26E89EA8E9}" presName="space" presStyleCnt="0"/>
      <dgm:spPr/>
    </dgm:pt>
    <dgm:pt modelId="{6E28F715-38E3-4946-833E-BC8635472720}" type="pres">
      <dgm:prSet presAssocID="{FD485256-770F-44E6-B148-345B1DF3ACB8}" presName="composite" presStyleCnt="0"/>
      <dgm:spPr/>
    </dgm:pt>
    <dgm:pt modelId="{2AE51110-CDFA-4636-8F47-16D6417D8263}" type="pres">
      <dgm:prSet presAssocID="{FD485256-770F-44E6-B148-345B1DF3ACB8}" presName="parTx" presStyleLbl="alignNode1" presStyleIdx="3" presStyleCnt="4" custScaleX="105692" custLinFactNeighborX="-20037" custLinFactNeighborY="-3805">
        <dgm:presLayoutVars>
          <dgm:chMax val="0"/>
          <dgm:chPref val="0"/>
          <dgm:bulletEnabled val="1"/>
        </dgm:presLayoutVars>
      </dgm:prSet>
      <dgm:spPr/>
      <dgm:t>
        <a:bodyPr/>
        <a:lstStyle/>
        <a:p>
          <a:endParaRPr lang="en-US"/>
        </a:p>
      </dgm:t>
    </dgm:pt>
    <dgm:pt modelId="{097CDDC8-0030-4438-8A7D-E061C1718233}" type="pres">
      <dgm:prSet presAssocID="{FD485256-770F-44E6-B148-345B1DF3ACB8}" presName="desTx" presStyleLbl="alignAccFollowNode1" presStyleIdx="3" presStyleCnt="4" custScaleX="104688" custScaleY="39037" custLinFactNeighborX="-19964" custLinFactNeighborY="-29239">
        <dgm:presLayoutVars>
          <dgm:bulletEnabled val="1"/>
        </dgm:presLayoutVars>
      </dgm:prSet>
      <dgm:spPr>
        <a:solidFill>
          <a:srgbClr val="F2EFE2">
            <a:alpha val="89804"/>
          </a:srgbClr>
        </a:solidFill>
      </dgm:spPr>
      <dgm:t>
        <a:bodyPr/>
        <a:lstStyle/>
        <a:p>
          <a:endParaRPr lang="en-US"/>
        </a:p>
      </dgm:t>
    </dgm:pt>
  </dgm:ptLst>
  <dgm:cxnLst>
    <dgm:cxn modelId="{3AF0A409-0AB1-46D2-BA8F-E2A634092849}" type="presOf" srcId="{3763822C-5759-410B-B2D3-1005875DD94D}" destId="{9C1B33F5-2344-44FF-A2B7-BF7C88023653}" srcOrd="0" destOrd="0" presId="urn:microsoft.com/office/officeart/2005/8/layout/hList1"/>
    <dgm:cxn modelId="{3E6322D9-C4D3-4910-84AC-1964E99715FE}" srcId="{FD485256-770F-44E6-B148-345B1DF3ACB8}" destId="{DECA521E-39BC-48FD-807E-3267D7821273}" srcOrd="0" destOrd="0" parTransId="{7703010D-BDC4-4B01-81FE-26BEB351E1CB}" sibTransId="{29D5CE0D-1FA1-4F66-BA6E-AA2F5F6F1F17}"/>
    <dgm:cxn modelId="{A2FEF787-63BE-41DC-9753-7ADED4D07CE2}" type="presOf" srcId="{973D7E0C-8FFC-4CBB-AEE7-B36AB2FAA589}" destId="{E85899D4-F4E6-4FD8-8405-358B70D93339}" srcOrd="0" destOrd="0" presId="urn:microsoft.com/office/officeart/2005/8/layout/hList1"/>
    <dgm:cxn modelId="{E1A3B3B6-4029-4FC2-9CA5-339EF89B02CF}" type="presOf" srcId="{2D94AF40-DB5C-4452-BED1-83E0A5EF15EF}" destId="{5D166CFF-B589-4F65-9490-0BE5A64D67AA}" srcOrd="0" destOrd="0" presId="urn:microsoft.com/office/officeart/2005/8/layout/hList1"/>
    <dgm:cxn modelId="{D3FFD41A-5FC0-413A-A841-3DB1C2D5D706}" type="presOf" srcId="{C0619C78-E9EE-4B1F-B839-91DB293E01E6}" destId="{3E56369C-0108-42CA-87B6-210A7DABDACA}" srcOrd="0" destOrd="0" presId="urn:microsoft.com/office/officeart/2005/8/layout/hList1"/>
    <dgm:cxn modelId="{6F47466F-F9B3-4080-8FBD-3904B4945BF8}" type="presOf" srcId="{265BADA3-8A1D-47BF-9D81-06604FFEBF2F}" destId="{CCA5655A-941A-44F2-AC95-1D4F5D7B0B83}" srcOrd="0" destOrd="0" presId="urn:microsoft.com/office/officeart/2005/8/layout/hList1"/>
    <dgm:cxn modelId="{C8F9E27E-E9B8-4640-A044-A3B796442ACA}" type="presOf" srcId="{318AA3F2-EE3C-4B42-99C3-DAA42DBD8C57}" destId="{EF542E4C-E2DD-4BD8-AD02-2AF7E51F4A6C}" srcOrd="0" destOrd="0" presId="urn:microsoft.com/office/officeart/2005/8/layout/hList1"/>
    <dgm:cxn modelId="{3A5F51B2-B9EF-4A9A-9301-0D13B0D3BF90}" type="presOf" srcId="{77E3747A-21BC-4B74-A014-92F2972F3BD5}" destId="{9B2455CF-BE7D-44F6-8481-95962B52CFF1}" srcOrd="0" destOrd="0" presId="urn:microsoft.com/office/officeart/2005/8/layout/hList1"/>
    <dgm:cxn modelId="{A2B2F5F0-57E6-40F7-8E35-059C9558C588}" type="presOf" srcId="{DECA521E-39BC-48FD-807E-3267D7821273}" destId="{097CDDC8-0030-4438-8A7D-E061C1718233}" srcOrd="0" destOrd="0" presId="urn:microsoft.com/office/officeart/2005/8/layout/hList1"/>
    <dgm:cxn modelId="{8A9EEBEE-E285-4D70-94F7-78BADE84A75B}" srcId="{C0619C78-E9EE-4B1F-B839-91DB293E01E6}" destId="{2D94AF40-DB5C-4452-BED1-83E0A5EF15EF}" srcOrd="1" destOrd="0" parTransId="{57B0F188-2719-477E-A980-C261D5902928}" sibTransId="{A223103C-4563-4BF2-9E5D-D987CCC134CC}"/>
    <dgm:cxn modelId="{B21EDF8F-29B7-4173-8348-C3C0C3B13371}" srcId="{C0619C78-E9EE-4B1F-B839-91DB293E01E6}" destId="{3763822C-5759-410B-B2D3-1005875DD94D}" srcOrd="2" destOrd="0" parTransId="{C8EAC7DA-221B-42CC-9499-B4543E1E27C8}" sibTransId="{83A0738F-7C41-48A6-A10F-AC26E89EA8E9}"/>
    <dgm:cxn modelId="{3345C857-9088-40D9-8FF7-6D1D500038ED}" srcId="{3763822C-5759-410B-B2D3-1005875DD94D}" destId="{77E3747A-21BC-4B74-A014-92F2972F3BD5}" srcOrd="0" destOrd="0" parTransId="{99DCBE98-E727-452B-A98A-4EDB1D1FD392}" sibTransId="{4D272807-410F-4EA2-BA97-A67B6FBBBB47}"/>
    <dgm:cxn modelId="{3559522D-D37C-4016-98A8-F43C424C6B2C}" type="presOf" srcId="{FD485256-770F-44E6-B148-345B1DF3ACB8}" destId="{2AE51110-CDFA-4636-8F47-16D6417D8263}" srcOrd="0" destOrd="0" presId="urn:microsoft.com/office/officeart/2005/8/layout/hList1"/>
    <dgm:cxn modelId="{4AC7B5BC-238D-4612-B545-0B9A07CD0500}" srcId="{C0619C78-E9EE-4B1F-B839-91DB293E01E6}" destId="{FD485256-770F-44E6-B148-345B1DF3ACB8}" srcOrd="3" destOrd="0" parTransId="{6CDD1F0E-77A5-4FD5-9E1F-44B885081E96}" sibTransId="{7CEF380B-B4C5-41C0-A506-B7E2AA76C33A}"/>
    <dgm:cxn modelId="{3DA10AEF-7522-4FF3-9434-2426B214554D}" srcId="{C0619C78-E9EE-4B1F-B839-91DB293E01E6}" destId="{973D7E0C-8FFC-4CBB-AEE7-B36AB2FAA589}" srcOrd="0" destOrd="0" parTransId="{2E47B2D7-C545-432D-8F63-6FED9D96A951}" sibTransId="{AE149B3B-C628-4BF3-B11E-C98B6C1F4E1A}"/>
    <dgm:cxn modelId="{ABDE8383-1BDD-49A4-A7D5-3738C998B3DD}" srcId="{2D94AF40-DB5C-4452-BED1-83E0A5EF15EF}" destId="{265BADA3-8A1D-47BF-9D81-06604FFEBF2F}" srcOrd="0" destOrd="0" parTransId="{479A1349-189C-49DA-B7D6-9BE8FBC062A5}" sibTransId="{F2EFD2B5-1F45-4678-97BE-F77725A5C003}"/>
    <dgm:cxn modelId="{0E44810B-1538-4B03-83DB-682F36A89C76}" srcId="{973D7E0C-8FFC-4CBB-AEE7-B36AB2FAA589}" destId="{318AA3F2-EE3C-4B42-99C3-DAA42DBD8C57}" srcOrd="0" destOrd="0" parTransId="{668C0A04-D563-4E90-AAEE-45E26C4396ED}" sibTransId="{75DF6692-3C19-4BFC-911F-362F4934DE7C}"/>
    <dgm:cxn modelId="{54B6F546-2641-4687-9A35-1D926D957A20}" type="presParOf" srcId="{3E56369C-0108-42CA-87B6-210A7DABDACA}" destId="{0E33A55A-A860-48F2-80F6-44BBF784A990}" srcOrd="0" destOrd="0" presId="urn:microsoft.com/office/officeart/2005/8/layout/hList1"/>
    <dgm:cxn modelId="{6FF906FC-12EE-4ABC-832C-39BF87F438E8}" type="presParOf" srcId="{0E33A55A-A860-48F2-80F6-44BBF784A990}" destId="{E85899D4-F4E6-4FD8-8405-358B70D93339}" srcOrd="0" destOrd="0" presId="urn:microsoft.com/office/officeart/2005/8/layout/hList1"/>
    <dgm:cxn modelId="{4A408F96-CD33-4CA3-A4FD-52171ED27244}" type="presParOf" srcId="{0E33A55A-A860-48F2-80F6-44BBF784A990}" destId="{EF542E4C-E2DD-4BD8-AD02-2AF7E51F4A6C}" srcOrd="1" destOrd="0" presId="urn:microsoft.com/office/officeart/2005/8/layout/hList1"/>
    <dgm:cxn modelId="{3C56A2AA-217A-4EBC-A980-6963FD86615D}" type="presParOf" srcId="{3E56369C-0108-42CA-87B6-210A7DABDACA}" destId="{5D2F2246-1E5B-4E7F-9561-6D03EBCEFA76}" srcOrd="1" destOrd="0" presId="urn:microsoft.com/office/officeart/2005/8/layout/hList1"/>
    <dgm:cxn modelId="{04F9B8DF-83A4-4F4F-AF52-0C3F4A139615}" type="presParOf" srcId="{3E56369C-0108-42CA-87B6-210A7DABDACA}" destId="{282C6199-02F7-495E-91B7-E6540C35123A}" srcOrd="2" destOrd="0" presId="urn:microsoft.com/office/officeart/2005/8/layout/hList1"/>
    <dgm:cxn modelId="{B6129D24-0B59-4B63-BA98-D5DB690E291F}" type="presParOf" srcId="{282C6199-02F7-495E-91B7-E6540C35123A}" destId="{5D166CFF-B589-4F65-9490-0BE5A64D67AA}" srcOrd="0" destOrd="0" presId="urn:microsoft.com/office/officeart/2005/8/layout/hList1"/>
    <dgm:cxn modelId="{7809D136-9BF4-45AF-B33C-A2F73B155D7C}" type="presParOf" srcId="{282C6199-02F7-495E-91B7-E6540C35123A}" destId="{CCA5655A-941A-44F2-AC95-1D4F5D7B0B83}" srcOrd="1" destOrd="0" presId="urn:microsoft.com/office/officeart/2005/8/layout/hList1"/>
    <dgm:cxn modelId="{6E6220C6-B2D8-4D19-8879-2341ABD9613B}" type="presParOf" srcId="{3E56369C-0108-42CA-87B6-210A7DABDACA}" destId="{F7468378-8854-4492-BF26-AC8131B497F8}" srcOrd="3" destOrd="0" presId="urn:microsoft.com/office/officeart/2005/8/layout/hList1"/>
    <dgm:cxn modelId="{335887DC-A018-4A9B-8087-2A1A2C1492EE}" type="presParOf" srcId="{3E56369C-0108-42CA-87B6-210A7DABDACA}" destId="{31FB0760-144F-4066-975D-827AD7660FFF}" srcOrd="4" destOrd="0" presId="urn:microsoft.com/office/officeart/2005/8/layout/hList1"/>
    <dgm:cxn modelId="{33D25144-37EA-4C49-83F6-B6C0BDA641E9}" type="presParOf" srcId="{31FB0760-144F-4066-975D-827AD7660FFF}" destId="{9C1B33F5-2344-44FF-A2B7-BF7C88023653}" srcOrd="0" destOrd="0" presId="urn:microsoft.com/office/officeart/2005/8/layout/hList1"/>
    <dgm:cxn modelId="{F7C3CF69-AB6F-4154-87F2-7510DA015D86}" type="presParOf" srcId="{31FB0760-144F-4066-975D-827AD7660FFF}" destId="{9B2455CF-BE7D-44F6-8481-95962B52CFF1}" srcOrd="1" destOrd="0" presId="urn:microsoft.com/office/officeart/2005/8/layout/hList1"/>
    <dgm:cxn modelId="{8ACDFC9F-1900-4EBC-8DE0-8013D8F6D7AF}" type="presParOf" srcId="{3E56369C-0108-42CA-87B6-210A7DABDACA}" destId="{3A0A7B0F-5E3C-41EF-8F7F-B8D36C95ACF4}" srcOrd="5" destOrd="0" presId="urn:microsoft.com/office/officeart/2005/8/layout/hList1"/>
    <dgm:cxn modelId="{3F386EDA-9D0E-4CDE-8B33-827E4F1B1B00}" type="presParOf" srcId="{3E56369C-0108-42CA-87B6-210A7DABDACA}" destId="{6E28F715-38E3-4946-833E-BC8635472720}" srcOrd="6" destOrd="0" presId="urn:microsoft.com/office/officeart/2005/8/layout/hList1"/>
    <dgm:cxn modelId="{F0FC4786-9EB4-45CE-9919-F60A810D4E37}" type="presParOf" srcId="{6E28F715-38E3-4946-833E-BC8635472720}" destId="{2AE51110-CDFA-4636-8F47-16D6417D8263}" srcOrd="0" destOrd="0" presId="urn:microsoft.com/office/officeart/2005/8/layout/hList1"/>
    <dgm:cxn modelId="{FE95E0C6-56F7-4B7C-A375-26C36C91756F}" type="presParOf" srcId="{6E28F715-38E3-4946-833E-BC8635472720}" destId="{097CDDC8-0030-4438-8A7D-E061C171823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899D4-F4E6-4FD8-8405-358B70D93339}">
      <dsp:nvSpPr>
        <dsp:cNvPr id="0" name=""/>
        <dsp:cNvSpPr/>
      </dsp:nvSpPr>
      <dsp:spPr>
        <a:xfrm>
          <a:off x="7048" y="1377922"/>
          <a:ext cx="2778595" cy="1001855"/>
        </a:xfrm>
        <a:prstGeom prst="rect">
          <a:avLst/>
        </a:prstGeom>
        <a:solidFill>
          <a:srgbClr val="7FAFA5"/>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buFont typeface="+mj-lt"/>
            <a:buNone/>
          </a:pPr>
          <a:r>
            <a:rPr lang="en-US" sz="22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Is the most recently blood pressure </a:t>
          </a:r>
          <a:r>
            <a:rPr lang="en-US" sz="2200" b="1" i="0" u="none" kern="1200" dirty="0">
              <a:effectLst>
                <a:outerShdw blurRad="38100" dist="38100" dir="2700000" algn="tl">
                  <a:srgbClr val="000000">
                    <a:alpha val="43137"/>
                  </a:srgbClr>
                </a:outerShdw>
              </a:effectLst>
            </a:rPr>
            <a:t>≥</a:t>
          </a:r>
          <a:r>
            <a:rPr lang="en-US" sz="22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160/100?</a:t>
          </a:r>
          <a:endParaRPr lang="en-US" sz="2200" b="1" kern="1200" dirty="0">
            <a:effectLst>
              <a:outerShdw blurRad="38100" dist="38100" dir="2700000" algn="tl">
                <a:srgbClr val="000000">
                  <a:alpha val="43137"/>
                </a:srgbClr>
              </a:outerShdw>
            </a:effectLst>
          </a:endParaRPr>
        </a:p>
      </dsp:txBody>
      <dsp:txXfrm>
        <a:off x="7048" y="1377922"/>
        <a:ext cx="2778595" cy="1001855"/>
      </dsp:txXfrm>
    </dsp:sp>
    <dsp:sp modelId="{EF542E4C-E2DD-4BD8-AD02-2AF7E51F4A6C}">
      <dsp:nvSpPr>
        <dsp:cNvPr id="0" name=""/>
        <dsp:cNvSpPr/>
      </dsp:nvSpPr>
      <dsp:spPr>
        <a:xfrm>
          <a:off x="3792" y="2453773"/>
          <a:ext cx="2785107" cy="1097283"/>
        </a:xfrm>
        <a:prstGeom prst="rect">
          <a:avLst/>
        </a:prstGeom>
        <a:solidFill>
          <a:srgbClr val="D4E4E1">
            <a:alpha val="89804"/>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Arial" panose="020B0604020202020204" pitchFamily="34" charset="0"/>
            <a:buChar char="••"/>
          </a:pPr>
          <a:r>
            <a:rPr lang="en-US" sz="2200" kern="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If yes, alert the provider and hold discharge</a:t>
          </a:r>
          <a:endParaRPr lang="en-US" sz="2200" kern="1200" dirty="0">
            <a:solidFill>
              <a:schemeClr val="tx2"/>
            </a:solidFill>
          </a:endParaRPr>
        </a:p>
      </dsp:txBody>
      <dsp:txXfrm>
        <a:off x="3792" y="2453773"/>
        <a:ext cx="2785107" cy="1097283"/>
      </dsp:txXfrm>
    </dsp:sp>
    <dsp:sp modelId="{5D166CFF-B589-4F65-9490-0BE5A64D67AA}">
      <dsp:nvSpPr>
        <dsp:cNvPr id="0" name=""/>
        <dsp:cNvSpPr/>
      </dsp:nvSpPr>
      <dsp:spPr>
        <a:xfrm>
          <a:off x="2974744" y="1368765"/>
          <a:ext cx="2504638" cy="1001855"/>
        </a:xfrm>
        <a:prstGeom prst="rect">
          <a:avLst/>
        </a:prstGeom>
        <a:solidFill>
          <a:srgbClr val="EDA55D"/>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buFont typeface="+mj-lt"/>
            <a:buNone/>
          </a:pPr>
          <a:r>
            <a:rPr lang="en-US" sz="22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Is the most recent pulse </a:t>
          </a:r>
          <a:r>
            <a:rPr lang="en-US" sz="2200" b="1" i="0" u="none" kern="1200" dirty="0">
              <a:effectLst>
                <a:outerShdw blurRad="38100" dist="38100" dir="2700000" algn="tl">
                  <a:srgbClr val="000000">
                    <a:alpha val="43137"/>
                  </a:srgbClr>
                </a:outerShdw>
              </a:effectLst>
            </a:rPr>
            <a:t>≥</a:t>
          </a:r>
          <a:r>
            <a:rPr lang="en-US" sz="22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120?</a:t>
          </a:r>
          <a:endParaRPr lang="en-US" sz="2200" b="1" kern="1200" dirty="0">
            <a:effectLst>
              <a:outerShdw blurRad="38100" dist="38100" dir="2700000" algn="tl">
                <a:srgbClr val="000000">
                  <a:alpha val="43137"/>
                </a:srgbClr>
              </a:outerShdw>
            </a:effectLst>
          </a:endParaRPr>
        </a:p>
      </dsp:txBody>
      <dsp:txXfrm>
        <a:off x="2974744" y="1368765"/>
        <a:ext cx="2504638" cy="1001855"/>
      </dsp:txXfrm>
    </dsp:sp>
    <dsp:sp modelId="{CCA5655A-941A-44F2-AC95-1D4F5D7B0B83}">
      <dsp:nvSpPr>
        <dsp:cNvPr id="0" name=""/>
        <dsp:cNvSpPr/>
      </dsp:nvSpPr>
      <dsp:spPr>
        <a:xfrm>
          <a:off x="2974744" y="2453773"/>
          <a:ext cx="2504638" cy="1097283"/>
        </a:xfrm>
        <a:prstGeom prst="rect">
          <a:avLst/>
        </a:prstGeom>
        <a:solidFill>
          <a:srgbClr val="F8DCC0">
            <a:alpha val="89804"/>
          </a:srgb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Arial" panose="020B0604020202020204" pitchFamily="34" charset="0"/>
            <a:buChar char="••"/>
          </a:pPr>
          <a:r>
            <a:rPr lang="en-US" sz="2200" kern="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If yes, alert the provider and hold discharge</a:t>
          </a:r>
          <a:endParaRPr lang="en-US" sz="2200" kern="1200" dirty="0">
            <a:solidFill>
              <a:schemeClr val="tx2"/>
            </a:solidFill>
          </a:endParaRPr>
        </a:p>
      </dsp:txBody>
      <dsp:txXfrm>
        <a:off x="2974744" y="2453773"/>
        <a:ext cx="2504638" cy="1097283"/>
      </dsp:txXfrm>
    </dsp:sp>
    <dsp:sp modelId="{9C1B33F5-2344-44FF-A2B7-BF7C88023653}">
      <dsp:nvSpPr>
        <dsp:cNvPr id="0" name=""/>
        <dsp:cNvSpPr/>
      </dsp:nvSpPr>
      <dsp:spPr>
        <a:xfrm>
          <a:off x="5710836" y="1359608"/>
          <a:ext cx="2504638" cy="1001855"/>
        </a:xfrm>
        <a:prstGeom prst="rect">
          <a:avLst/>
        </a:prstGeom>
        <a:solidFill>
          <a:srgbClr val="009374"/>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buFont typeface="+mj-lt"/>
            <a:buNone/>
          </a:pPr>
          <a:r>
            <a:rPr lang="en-US" sz="22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Is temperature </a:t>
          </a:r>
          <a:r>
            <a:rPr lang="en-US" sz="2200" b="1" i="0" u="none" kern="1200" dirty="0">
              <a:effectLst>
                <a:outerShdw blurRad="38100" dist="38100" dir="2700000" algn="tl">
                  <a:srgbClr val="000000">
                    <a:alpha val="43137"/>
                  </a:srgbClr>
                </a:outerShdw>
              </a:effectLst>
            </a:rPr>
            <a:t>≥</a:t>
          </a:r>
          <a:r>
            <a:rPr lang="en-US" sz="22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100.4F/38C?</a:t>
          </a:r>
          <a:endParaRPr lang="en-US" sz="2200" b="1" kern="1200" dirty="0">
            <a:effectLst>
              <a:outerShdw blurRad="38100" dist="38100" dir="2700000" algn="tl">
                <a:srgbClr val="000000">
                  <a:alpha val="43137"/>
                </a:srgbClr>
              </a:outerShdw>
            </a:effectLst>
          </a:endParaRPr>
        </a:p>
      </dsp:txBody>
      <dsp:txXfrm>
        <a:off x="5710836" y="1359608"/>
        <a:ext cx="2504638" cy="1001855"/>
      </dsp:txXfrm>
    </dsp:sp>
    <dsp:sp modelId="{9B2455CF-BE7D-44F6-8481-95962B52CFF1}">
      <dsp:nvSpPr>
        <dsp:cNvPr id="0" name=""/>
        <dsp:cNvSpPr/>
      </dsp:nvSpPr>
      <dsp:spPr>
        <a:xfrm>
          <a:off x="5710861" y="2414252"/>
          <a:ext cx="2504638" cy="1097283"/>
        </a:xfrm>
        <a:prstGeom prst="rect">
          <a:avLst/>
        </a:prstGeom>
        <a:solidFill>
          <a:schemeClr val="bg2">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Arial" panose="020B0604020202020204" pitchFamily="34" charset="0"/>
            <a:buChar char="••"/>
          </a:pPr>
          <a:r>
            <a:rPr lang="en-US" sz="2200" kern="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If yes, alert the provider and hold discharge</a:t>
          </a:r>
          <a:endParaRPr lang="en-US" sz="2200" kern="1200" dirty="0">
            <a:solidFill>
              <a:schemeClr val="tx2"/>
            </a:solidFill>
          </a:endParaRPr>
        </a:p>
      </dsp:txBody>
      <dsp:txXfrm>
        <a:off x="5710861" y="2414252"/>
        <a:ext cx="2504638" cy="1097283"/>
      </dsp:txXfrm>
    </dsp:sp>
    <dsp:sp modelId="{2AE51110-CDFA-4636-8F47-16D6417D8263}">
      <dsp:nvSpPr>
        <dsp:cNvPr id="0" name=""/>
        <dsp:cNvSpPr/>
      </dsp:nvSpPr>
      <dsp:spPr>
        <a:xfrm>
          <a:off x="8348270" y="1339801"/>
          <a:ext cx="2647202" cy="1001855"/>
        </a:xfrm>
        <a:prstGeom prst="rect">
          <a:avLst/>
        </a:prstGeom>
        <a:solidFill>
          <a:srgbClr val="CFC493">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buFont typeface="Arial" panose="020B0604020202020204" pitchFamily="34" charset="0"/>
            <a:buNone/>
          </a:pPr>
          <a:r>
            <a:rPr lang="en-US" sz="2200" b="1" i="0" u="none" kern="1200" dirty="0">
              <a:effectLst>
                <a:outerShdw blurRad="38100" dist="38100" dir="2700000" algn="tl">
                  <a:srgbClr val="000000">
                    <a:alpha val="43137"/>
                  </a:srgbClr>
                </a:outerShdw>
              </a:effectLst>
            </a:rPr>
            <a:t>Is the respiratory rate ≥30?</a:t>
          </a:r>
          <a:endParaRPr lang="en-US" sz="2200" b="1" kern="1200" dirty="0">
            <a:effectLst>
              <a:outerShdw blurRad="38100" dist="38100" dir="2700000" algn="tl">
                <a:srgbClr val="000000">
                  <a:alpha val="43137"/>
                </a:srgbClr>
              </a:outerShdw>
            </a:effectLst>
          </a:endParaRPr>
        </a:p>
      </dsp:txBody>
      <dsp:txXfrm>
        <a:off x="8348270" y="1339801"/>
        <a:ext cx="2647202" cy="1001855"/>
      </dsp:txXfrm>
    </dsp:sp>
    <dsp:sp modelId="{097CDDC8-0030-4438-8A7D-E061C1718233}">
      <dsp:nvSpPr>
        <dsp:cNvPr id="0" name=""/>
        <dsp:cNvSpPr/>
      </dsp:nvSpPr>
      <dsp:spPr>
        <a:xfrm>
          <a:off x="8362672" y="2414702"/>
          <a:ext cx="2622055" cy="1097283"/>
        </a:xfrm>
        <a:prstGeom prst="rect">
          <a:avLst/>
        </a:prstGeom>
        <a:solidFill>
          <a:srgbClr val="F2EFE2">
            <a:alpha val="89804"/>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Arial" panose="020B0604020202020204" pitchFamily="34" charset="0"/>
            <a:buChar char="••"/>
          </a:pPr>
          <a:r>
            <a:rPr lang="en-US" sz="2200" b="0" kern="1200" dirty="0">
              <a:solidFill>
                <a:schemeClr val="tx2"/>
              </a:solidFill>
            </a:rPr>
            <a:t>If yes, a</a:t>
          </a:r>
          <a:r>
            <a:rPr lang="en-US" sz="2200" b="0" i="0" u="none" kern="1200" dirty="0">
              <a:solidFill>
                <a:schemeClr val="tx2"/>
              </a:solidFill>
            </a:rPr>
            <a:t>lert the provider and hold discharge</a:t>
          </a:r>
          <a:endParaRPr lang="en-US" sz="2200" b="0" kern="1200" dirty="0">
            <a:solidFill>
              <a:schemeClr val="tx2"/>
            </a:solidFill>
          </a:endParaRPr>
        </a:p>
      </dsp:txBody>
      <dsp:txXfrm>
        <a:off x="8362672" y="2414702"/>
        <a:ext cx="2622055" cy="109728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0.11048</cdr:y>
    </cdr:from>
    <cdr:to>
      <cdr:x>0.0677</cdr:x>
      <cdr:y>0.1649</cdr:y>
    </cdr:to>
    <cdr:sp macro="" textlink="">
      <cdr:nvSpPr>
        <cdr:cNvPr id="2" name="TextBox 1"/>
        <cdr:cNvSpPr txBox="1"/>
      </cdr:nvSpPr>
      <cdr:spPr>
        <a:xfrm xmlns:a="http://schemas.openxmlformats.org/drawingml/2006/main">
          <a:off x="0" y="578682"/>
          <a:ext cx="691949" cy="2850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a:t>All</a:t>
          </a:r>
        </a:p>
      </cdr:txBody>
    </cdr:sp>
  </cdr:relSizeAnchor>
  <cdr:relSizeAnchor xmlns:cdr="http://schemas.openxmlformats.org/drawingml/2006/chartDrawing">
    <cdr:from>
      <cdr:x>0.19487</cdr:x>
      <cdr:y>0.09293</cdr:y>
    </cdr:from>
    <cdr:to>
      <cdr:x>0.19487</cdr:x>
      <cdr:y>0.83912</cdr:y>
    </cdr:to>
    <cdr:cxnSp macro="">
      <cdr:nvCxnSpPr>
        <cdr:cNvPr id="4" name="Straight Connector 3">
          <a:extLst xmlns:a="http://schemas.openxmlformats.org/drawingml/2006/main">
            <a:ext uri="{FF2B5EF4-FFF2-40B4-BE49-F238E27FC236}">
              <a16:creationId xmlns:a16="http://schemas.microsoft.com/office/drawing/2014/main" id="{BFD85E7E-A319-D3B0-6FF1-5B323A873D0C}"/>
            </a:ext>
          </a:extLst>
        </cdr:cNvPr>
        <cdr:cNvCxnSpPr/>
      </cdr:nvCxnSpPr>
      <cdr:spPr>
        <a:xfrm xmlns:a="http://schemas.openxmlformats.org/drawingml/2006/main" flipV="1">
          <a:off x="1991831" y="486802"/>
          <a:ext cx="0" cy="3908612"/>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0.75002</cdr:x>
      <cdr:y>0.40204</cdr:y>
    </cdr:from>
    <cdr:to>
      <cdr:x>0.90366</cdr:x>
      <cdr:y>0.46738</cdr:y>
    </cdr:to>
    <cdr:sp macro="" textlink="">
      <cdr:nvSpPr>
        <cdr:cNvPr id="2" name="TextBox 1"/>
        <cdr:cNvSpPr txBox="1"/>
      </cdr:nvSpPr>
      <cdr:spPr>
        <a:xfrm xmlns:a="http://schemas.openxmlformats.org/drawingml/2006/main">
          <a:off x="9144236" y="2250298"/>
          <a:ext cx="1873178" cy="365760"/>
        </a:xfrm>
        <a:prstGeom xmlns:a="http://schemas.openxmlformats.org/drawingml/2006/main" prst="rect">
          <a:avLst/>
        </a:prstGeom>
        <a:solidFill xmlns:a="http://schemas.openxmlformats.org/drawingml/2006/main">
          <a:schemeClr val="bg1"/>
        </a:solidFill>
        <a:ln xmlns:a="http://schemas.openxmlformats.org/drawingml/2006/main">
          <a:solidFill>
            <a:schemeClr val="tx2"/>
          </a:solidFill>
        </a:ln>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t>Preventability</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3FA602-C245-4F3C-A7CD-BF9EC04A8476}" type="datetimeFigureOut">
              <a:rPr lang="en-US" smtClean="0"/>
              <a:t>11/6/2022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441189-BCC6-404A-83C6-29505E7C42B3}" type="slidenum">
              <a:rPr lang="en-US" smtClean="0"/>
              <a:t>‹#›</a:t>
            </a:fld>
            <a:endParaRPr lang="en-US"/>
          </a:p>
        </p:txBody>
      </p:sp>
    </p:spTree>
    <p:extLst>
      <p:ext uri="{BB962C8B-B14F-4D97-AF65-F5344CB8AC3E}">
        <p14:creationId xmlns:p14="http://schemas.microsoft.com/office/powerpoint/2010/main" val="2644041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B7EA4-2E17-42C3-91BA-B9E0976F6E79}" type="datetimeFigureOut">
              <a:rPr lang="en-US" smtClean="0"/>
              <a:t>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EED1A0-66BD-4F1F-A0A9-A5A89052D3E6}" type="slidenum">
              <a:rPr lang="en-US" smtClean="0"/>
              <a:t>‹#›</a:t>
            </a:fld>
            <a:endParaRPr lang="en-US"/>
          </a:p>
        </p:txBody>
      </p:sp>
    </p:spTree>
    <p:extLst>
      <p:ext uri="{BB962C8B-B14F-4D97-AF65-F5344CB8AC3E}">
        <p14:creationId xmlns:p14="http://schemas.microsoft.com/office/powerpoint/2010/main" val="1200711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journals.lww.com/greenjournal/Fulltext/2018/01000/Timing_and_Risk_Factors_of_Postpartum_Stroke.10.asp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95FEE-6075-4A9E-9EF2-68CBDFE65B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0738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EED1A0-66BD-4F1F-A0A9-A5A89052D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338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EED1A0-66BD-4F1F-A0A9-A5A89052D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40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EED1A0-66BD-4F1F-A0A9-A5A89052D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548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31863">
              <a:defRPr sz="3200">
                <a:solidFill>
                  <a:schemeClr val="tx1"/>
                </a:solidFill>
                <a:latin typeface="Arial" panose="020B0604020202020204" pitchFamily="34" charset="0"/>
              </a:defRPr>
            </a:lvl1pPr>
            <a:lvl2pPr marL="742950" indent="-285750" defTabSz="931863">
              <a:defRPr sz="3200">
                <a:solidFill>
                  <a:schemeClr val="tx1"/>
                </a:solidFill>
                <a:latin typeface="Arial" panose="020B0604020202020204" pitchFamily="34" charset="0"/>
              </a:defRPr>
            </a:lvl2pPr>
            <a:lvl3pPr marL="1143000" indent="-228600" defTabSz="931863">
              <a:defRPr sz="3200">
                <a:solidFill>
                  <a:schemeClr val="tx1"/>
                </a:solidFill>
                <a:latin typeface="Arial" panose="020B0604020202020204" pitchFamily="34" charset="0"/>
              </a:defRPr>
            </a:lvl3pPr>
            <a:lvl4pPr marL="1600200" indent="-228600" defTabSz="931863">
              <a:defRPr sz="3200">
                <a:solidFill>
                  <a:schemeClr val="tx1"/>
                </a:solidFill>
                <a:latin typeface="Arial" panose="020B0604020202020204" pitchFamily="34" charset="0"/>
              </a:defRPr>
            </a:lvl4pPr>
            <a:lvl5pPr marL="2057400" indent="-228600" defTabSz="931863">
              <a:defRPr sz="32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3200">
                <a:solidFill>
                  <a:schemeClr val="tx1"/>
                </a:solidFill>
                <a:latin typeface="Arial" panose="020B0604020202020204" pitchFamily="34" charset="0"/>
              </a:defRPr>
            </a:lvl9pPr>
          </a:lstStyle>
          <a:p>
            <a:fld id="{16A7C581-C09F-48DB-9884-B21AB3A5A91B}" type="slidenum">
              <a:rPr lang="en-US" altLang="en-US" sz="1200"/>
              <a:pPr/>
              <a:t>5</a:t>
            </a:fld>
            <a:endParaRPr lang="en-US" altLang="en-US"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4276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orange line is</a:t>
            </a:r>
            <a:r>
              <a:rPr lang="en-US" baseline="0" dirty="0" smtClean="0"/>
              <a:t> the overall pregnancy-related mortality rate.  The bottom green line is pregnancy-related deaths after the mother was discharged home from delivery hospitalizations.  The percentages in the gray arrows are the estimated percentage of all pregnancy-related deaths that occurred after the mother was discharged from the hospital.  </a:t>
            </a:r>
            <a:endParaRPr lang="en-US" dirty="0"/>
          </a:p>
        </p:txBody>
      </p:sp>
      <p:sp>
        <p:nvSpPr>
          <p:cNvPr id="4" name="Slide Number Placeholder 3"/>
          <p:cNvSpPr>
            <a:spLocks noGrp="1"/>
          </p:cNvSpPr>
          <p:nvPr>
            <p:ph type="sldNum" sz="quarter" idx="10"/>
          </p:nvPr>
        </p:nvSpPr>
        <p:spPr/>
        <p:txBody>
          <a:bodyPr/>
          <a:lstStyle/>
          <a:p>
            <a:fld id="{C3EED1A0-66BD-4F1F-A0A9-A5A89052D3E6}" type="slidenum">
              <a:rPr lang="en-US" smtClean="0"/>
              <a:t>6</a:t>
            </a:fld>
            <a:endParaRPr lang="en-US"/>
          </a:p>
        </p:txBody>
      </p:sp>
    </p:spTree>
    <p:extLst>
      <p:ext uri="{BB962C8B-B14F-4D97-AF65-F5344CB8AC3E}">
        <p14:creationId xmlns:p14="http://schemas.microsoft.com/office/powerpoint/2010/main" val="414625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Pregnancy-Associated Mortality Ratios by Cause of Death excluding pregnancy-related mortality.  Drug-related deaths are the leading cause of death by far and increasing over time especially in 2020.  There are more drug-related deaths each year in Florida than all of those death due to pregnancy complications.  Most notably, more than 75% of these mothers die after being discharged after delivery.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57B06-4878-490C-BA6A-FDC2B32D8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753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Suzanne to add citations</a:t>
            </a:r>
          </a:p>
          <a:p>
            <a:r>
              <a:rPr lang="en-US" dirty="0" err="1"/>
              <a:t>Stuebe</a:t>
            </a:r>
            <a:r>
              <a:rPr lang="en-US" dirty="0"/>
              <a:t> AM, et. al. Prevalence and risk factors for early, undesired weaning attributed to lactation dysfunction. J </a:t>
            </a:r>
            <a:r>
              <a:rPr lang="en-US" dirty="0" err="1"/>
              <a:t>Womens</a:t>
            </a:r>
            <a:r>
              <a:rPr lang="en-US" dirty="0"/>
              <a:t> Health (</a:t>
            </a:r>
            <a:r>
              <a:rPr lang="en-US" dirty="0" err="1"/>
              <a:t>Larchmt</a:t>
            </a:r>
            <a:r>
              <a:rPr lang="en-US" dirty="0"/>
              <a:t>) 2014;23:404–12. </a:t>
            </a:r>
          </a:p>
          <a:p>
            <a:r>
              <a:rPr lang="en-US" dirty="0"/>
              <a:t>Martin A, et. al. Views of women and clinicians on postpartum preparation and recovery. </a:t>
            </a:r>
            <a:r>
              <a:rPr lang="en-US" dirty="0" err="1"/>
              <a:t>Matern</a:t>
            </a:r>
            <a:r>
              <a:rPr lang="en-US" dirty="0"/>
              <a:t> Child Health J 2014;18:707–13. 5. </a:t>
            </a:r>
          </a:p>
          <a:p>
            <a:r>
              <a:rPr lang="en-US" dirty="0"/>
              <a:t>Tully KP, et. al. The fourth trimester: a critical transition period with unmet maternal health needs. Am J </a:t>
            </a:r>
            <a:r>
              <a:rPr lang="en-US" dirty="0" err="1"/>
              <a:t>Obstet</a:t>
            </a:r>
            <a:r>
              <a:rPr lang="en-US" dirty="0"/>
              <a:t> </a:t>
            </a:r>
            <a:r>
              <a:rPr lang="en-US" dirty="0" err="1"/>
              <a:t>Gynecol</a:t>
            </a:r>
            <a:r>
              <a:rPr lang="en-US" dirty="0"/>
              <a:t> 2017;217:37–41.</a:t>
            </a:r>
          </a:p>
          <a:p>
            <a:r>
              <a:rPr lang="en-US" dirty="0"/>
              <a:t>Optimizing postpartum care. ACOG Committee Opinion No. 736. American College of Obstetricians and Gynecologists. </a:t>
            </a:r>
            <a:r>
              <a:rPr lang="en-US" dirty="0" err="1"/>
              <a:t>Obstet</a:t>
            </a:r>
            <a:r>
              <a:rPr lang="en-US" dirty="0"/>
              <a:t> </a:t>
            </a:r>
            <a:r>
              <a:rPr lang="en-US" dirty="0" err="1"/>
              <a:t>Gynecol</a:t>
            </a:r>
            <a:r>
              <a:rPr lang="en-US" dirty="0"/>
              <a:t> 2018;131:e140–50.</a:t>
            </a:r>
          </a:p>
          <a:p>
            <a:r>
              <a:rPr lang="en-US" dirty="0"/>
              <a:t>. Illinois Maternal Morbidity and Mortality Report. Illinois Department of Public Health. (October 2018)</a:t>
            </a:r>
          </a:p>
          <a:p>
            <a:r>
              <a:rPr lang="en-US" sz="1200" b="0" i="0" kern="1200" dirty="0">
                <a:solidFill>
                  <a:schemeClr val="tx1"/>
                </a:solidFill>
                <a:effectLst/>
                <a:latin typeface="+mn-lt"/>
                <a:ea typeface="MS PGothic" pitchFamily="34" charset="-128"/>
                <a:cs typeface="MS PGothic" charset="0"/>
              </a:rPr>
              <a:t>Too G , Went T , Boehme AK , Miller EC , </a:t>
            </a:r>
            <a:r>
              <a:rPr lang="en-US" sz="1200" b="0" i="0" kern="1200" dirty="0" err="1">
                <a:solidFill>
                  <a:schemeClr val="tx1"/>
                </a:solidFill>
                <a:effectLst/>
                <a:latin typeface="+mn-lt"/>
                <a:ea typeface="MS PGothic" pitchFamily="34" charset="-128"/>
                <a:cs typeface="MS PGothic" charset="0"/>
              </a:rPr>
              <a:t>Leffert</a:t>
            </a:r>
            <a:r>
              <a:rPr lang="en-US" sz="1200" b="0" i="0" kern="1200" dirty="0">
                <a:solidFill>
                  <a:schemeClr val="tx1"/>
                </a:solidFill>
                <a:effectLst/>
                <a:latin typeface="+mn-lt"/>
                <a:ea typeface="MS PGothic" pitchFamily="34" charset="-128"/>
                <a:cs typeface="MS PGothic" charset="0"/>
              </a:rPr>
              <a:t> LR , </a:t>
            </a:r>
            <a:r>
              <a:rPr lang="en-US" sz="1200" b="0" i="0" kern="1200" dirty="0" err="1">
                <a:solidFill>
                  <a:schemeClr val="tx1"/>
                </a:solidFill>
                <a:effectLst/>
                <a:latin typeface="+mn-lt"/>
                <a:ea typeface="MS PGothic" pitchFamily="34" charset="-128"/>
                <a:cs typeface="MS PGothic" charset="0"/>
              </a:rPr>
              <a:t>Attenello</a:t>
            </a:r>
            <a:r>
              <a:rPr lang="en-US" sz="1200" b="0" i="0" kern="1200" dirty="0">
                <a:solidFill>
                  <a:schemeClr val="tx1"/>
                </a:solidFill>
                <a:effectLst/>
                <a:latin typeface="+mn-lt"/>
                <a:ea typeface="MS PGothic" pitchFamily="34" charset="-128"/>
                <a:cs typeface="MS PGothic" charset="0"/>
              </a:rPr>
              <a:t> FJ , et al. Timing and Risk Factors of Postpartum Stroke . </a:t>
            </a:r>
            <a:r>
              <a:rPr lang="en-US" sz="1200" b="0" i="0" u="none" strike="noStrike" kern="1200" dirty="0" err="1">
                <a:solidFill>
                  <a:schemeClr val="tx1"/>
                </a:solidFill>
                <a:effectLst/>
                <a:latin typeface="+mn-lt"/>
                <a:ea typeface="MS PGothic" pitchFamily="34" charset="-128"/>
                <a:cs typeface="MS PGothic" charset="0"/>
                <a:hlinkClick r:id="rId3"/>
              </a:rPr>
              <a:t>Obstet</a:t>
            </a:r>
            <a:r>
              <a:rPr lang="en-US" sz="1200" b="0" i="0" u="none" strike="noStrike" kern="1200" dirty="0">
                <a:solidFill>
                  <a:schemeClr val="tx1"/>
                </a:solidFill>
                <a:effectLst/>
                <a:latin typeface="+mn-lt"/>
                <a:ea typeface="MS PGothic" pitchFamily="34" charset="-128"/>
                <a:cs typeface="MS PGothic" charset="0"/>
                <a:hlinkClick r:id="rId3"/>
              </a:rPr>
              <a:t> </a:t>
            </a:r>
            <a:r>
              <a:rPr lang="en-US" sz="1200" b="0" i="0" u="none" strike="noStrike" kern="1200" dirty="0" err="1">
                <a:solidFill>
                  <a:schemeClr val="tx1"/>
                </a:solidFill>
                <a:effectLst/>
                <a:latin typeface="+mn-lt"/>
                <a:ea typeface="MS PGothic" pitchFamily="34" charset="-128"/>
                <a:cs typeface="MS PGothic" charset="0"/>
                <a:hlinkClick r:id="rId3"/>
              </a:rPr>
              <a:t>Gynecol</a:t>
            </a:r>
            <a:r>
              <a:rPr lang="en-US" sz="1200" b="0" i="0" kern="1200" dirty="0">
                <a:solidFill>
                  <a:schemeClr val="tx1"/>
                </a:solidFill>
                <a:effectLst/>
                <a:latin typeface="+mn-lt"/>
                <a:ea typeface="MS PGothic" pitchFamily="34" charset="-128"/>
                <a:cs typeface="MS PGothic" charset="0"/>
              </a:rPr>
              <a:t> 2018</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89165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23926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789234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EED1A0-66BD-4F1F-A0A9-A5A89052D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093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EED1A0-66BD-4F1F-A0A9-A5A89052D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7015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20205" y="1122363"/>
            <a:ext cx="10113852" cy="2387600"/>
          </a:xfrm>
        </p:spPr>
        <p:txBody>
          <a:bodyPr anchor="b"/>
          <a:lstStyle>
            <a:lvl1pPr algn="l">
              <a:defRPr sz="6000"/>
            </a:lvl1pPr>
          </a:lstStyle>
          <a:p>
            <a:r>
              <a:rPr lang="en-US" dirty="0"/>
              <a:t>Click to edit title</a:t>
            </a:r>
          </a:p>
        </p:txBody>
      </p:sp>
      <p:sp>
        <p:nvSpPr>
          <p:cNvPr id="3" name="Subtitle 2"/>
          <p:cNvSpPr>
            <a:spLocks noGrp="1"/>
          </p:cNvSpPr>
          <p:nvPr>
            <p:ph type="subTitle" idx="1" hasCustomPrompt="1"/>
          </p:nvPr>
        </p:nvSpPr>
        <p:spPr>
          <a:xfrm>
            <a:off x="1120205" y="3748686"/>
            <a:ext cx="10113852"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Rectangle 10">
            <a:extLst>
              <a:ext uri="{FF2B5EF4-FFF2-40B4-BE49-F238E27FC236}">
                <a16:creationId xmlns:a16="http://schemas.microsoft.com/office/drawing/2014/main" id="{854930D1-E2DC-47A5-A9FA-77714AF5F5C3}"/>
              </a:ext>
            </a:extLst>
          </p:cNvPr>
          <p:cNvSpPr/>
          <p:nvPr userDrawn="1"/>
        </p:nvSpPr>
        <p:spPr>
          <a:xfrm>
            <a:off x="11937442" y="5735637"/>
            <a:ext cx="254558" cy="112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5C2D7699-85F7-4DED-9E0E-49CBD7644A2E}"/>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6111381"/>
            <a:ext cx="9837335" cy="559005"/>
          </a:xfrm>
          <a:prstGeom prst="rect">
            <a:avLst/>
          </a:prstGeom>
        </p:spPr>
      </p:pic>
      <p:pic>
        <p:nvPicPr>
          <p:cNvPr id="8" name="Graphic 7">
            <a:extLst>
              <a:ext uri="{FF2B5EF4-FFF2-40B4-BE49-F238E27FC236}">
                <a16:creationId xmlns:a16="http://schemas.microsoft.com/office/drawing/2014/main" id="{0F246682-EDB2-4388-A838-0F8E801BF88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93318" t="-86863" b="-1"/>
          <a:stretch/>
        </p:blipFill>
        <p:spPr>
          <a:xfrm rot="10800000">
            <a:off x="11482197" y="6111381"/>
            <a:ext cx="701711" cy="1049392"/>
          </a:xfrm>
          <a:prstGeom prst="rect">
            <a:avLst/>
          </a:prstGeom>
        </p:spPr>
      </p:pic>
      <p:pic>
        <p:nvPicPr>
          <p:cNvPr id="5" name="Picture 4" descr="A close up of a sign&#10;&#10;Description automatically generated">
            <a:extLst>
              <a:ext uri="{FF2B5EF4-FFF2-40B4-BE49-F238E27FC236}">
                <a16:creationId xmlns:a16="http://schemas.microsoft.com/office/drawing/2014/main" id="{8B981269-9F5D-4EC8-A441-59F0BC2DCF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63169" y="5941084"/>
            <a:ext cx="1500283" cy="995838"/>
          </a:xfrm>
          <a:prstGeom prst="rect">
            <a:avLst/>
          </a:prstGeom>
        </p:spPr>
      </p:pic>
    </p:spTree>
    <p:extLst>
      <p:ext uri="{BB962C8B-B14F-4D97-AF65-F5344CB8AC3E}">
        <p14:creationId xmlns:p14="http://schemas.microsoft.com/office/powerpoint/2010/main" val="304554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no logo">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6C6481-51DB-41E9-ADD6-8F08BFE9B2C4}" type="datetime4">
              <a:rPr lang="en-US" smtClean="0"/>
              <a:t>November 6, 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894228054"/>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95CE44-4066-4C92-A39E-41AEB27EB520}" type="datetime4">
              <a:rPr lang="en-US" smtClean="0"/>
              <a:t>November 6, 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184408" y="6395114"/>
            <a:ext cx="888520" cy="286169"/>
          </a:xfrm>
        </p:spPr>
        <p:txBody>
          <a:bodyPr/>
          <a:lstStyle>
            <a:lvl1pPr>
              <a:defRPr sz="1600" b="1">
                <a:effectLst>
                  <a:outerShdw blurRad="38100" dist="38100" dir="2700000" algn="tl">
                    <a:srgbClr val="000000">
                      <a:alpha val="43137"/>
                    </a:srgbClr>
                  </a:outerShdw>
                </a:effectLst>
              </a:defRPr>
            </a:lvl1pPr>
          </a:lstStyle>
          <a:p>
            <a:fld id="{E25C0C21-B7CE-4F0B-81CD-4269BE354346}" type="slidenum">
              <a:rPr lang="en-US" smtClean="0"/>
              <a:pPr/>
              <a:t>‹#›</a:t>
            </a:fld>
            <a:endParaRPr lang="en-US"/>
          </a:p>
        </p:txBody>
      </p:sp>
    </p:spTree>
    <p:extLst>
      <p:ext uri="{BB962C8B-B14F-4D97-AF65-F5344CB8AC3E}">
        <p14:creationId xmlns:p14="http://schemas.microsoft.com/office/powerpoint/2010/main" val="24814506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lank with log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FCA1-D4F3-477E-B945-80FEF29F5C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9009C9-D22A-4588-88D9-C3B5602ACA72}"/>
              </a:ext>
            </a:extLst>
          </p:cNvPr>
          <p:cNvSpPr>
            <a:spLocks noGrp="1"/>
          </p:cNvSpPr>
          <p:nvPr>
            <p:ph type="dt" sz="half" idx="10"/>
          </p:nvPr>
        </p:nvSpPr>
        <p:spPr/>
        <p:txBody>
          <a:bodyPr/>
          <a:lstStyle/>
          <a:p>
            <a:fld id="{00C85CE3-1222-4635-96C1-1CFB2403203C}" type="datetime4">
              <a:rPr lang="en-US" smtClean="0"/>
              <a:t>November 6, 2022</a:t>
            </a:fld>
            <a:endParaRPr lang="en-US"/>
          </a:p>
        </p:txBody>
      </p:sp>
      <p:sp>
        <p:nvSpPr>
          <p:cNvPr id="4" name="Footer Placeholder 3">
            <a:extLst>
              <a:ext uri="{FF2B5EF4-FFF2-40B4-BE49-F238E27FC236}">
                <a16:creationId xmlns:a16="http://schemas.microsoft.com/office/drawing/2014/main" id="{4AE0FB6E-239B-4065-AE65-29EF4D395F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15D9D93-9CED-4551-8524-E66DFEEF3BF5}"/>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pic>
        <p:nvPicPr>
          <p:cNvPr id="7" name="Picture 6">
            <a:extLst>
              <a:ext uri="{FF2B5EF4-FFF2-40B4-BE49-F238E27FC236}">
                <a16:creationId xmlns:a16="http://schemas.microsoft.com/office/drawing/2014/main" id="{67DF294E-C019-4C8F-A7F6-FA4F57D1B4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2555" y="6079253"/>
            <a:ext cx="959446" cy="778747"/>
          </a:xfrm>
          <a:prstGeom prst="rect">
            <a:avLst/>
          </a:prstGeom>
        </p:spPr>
      </p:pic>
    </p:spTree>
    <p:extLst>
      <p:ext uri="{BB962C8B-B14F-4D97-AF65-F5344CB8AC3E}">
        <p14:creationId xmlns:p14="http://schemas.microsoft.com/office/powerpoint/2010/main" val="362834890"/>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Blank no logo">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6C6481-51DB-41E9-ADD6-8F08BFE9B2C4}" type="datetime4">
              <a:rPr lang="en-US" smtClean="0"/>
              <a:t>November 6, 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2372985525"/>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75116" y="365125"/>
            <a:ext cx="988027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75115" y="1768415"/>
            <a:ext cx="4802726" cy="6383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75115" y="2505075"/>
            <a:ext cx="480272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43236" y="1768415"/>
            <a:ext cx="4826378" cy="6383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43236" y="2505075"/>
            <a:ext cx="482637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C9A60D-2023-404C-8F27-743A0D44EF45}" type="datetime4">
              <a:rPr lang="en-US" smtClean="0"/>
              <a:t>November 6, 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36028441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475115" y="457200"/>
            <a:ext cx="3916394" cy="1600200"/>
          </a:xfrm>
        </p:spPr>
        <p:txBody>
          <a:bodyPr anchor="ct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15796" y="813917"/>
            <a:ext cx="5739592" cy="50471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1475115" y="2057400"/>
            <a:ext cx="391639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5551994C-2E22-454B-B6FC-BD206DCF0CBE}" type="datetime4">
              <a:rPr lang="en-US" smtClean="0"/>
              <a:t>November 6,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28111839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115" y="457200"/>
            <a:ext cx="3830130" cy="160020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538158" y="864158"/>
            <a:ext cx="5817230" cy="49968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75115" y="2057400"/>
            <a:ext cx="383013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6C14AC47-BC9B-4208-8F01-26C5B8590F64}" type="datetime4">
              <a:rPr lang="en-US" smtClean="0"/>
              <a:t>November 6,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17739853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610530-C120-42F5-BC5C-50D8C27DBA1D}"/>
              </a:ext>
            </a:extLst>
          </p:cNvPr>
          <p:cNvSpPr/>
          <p:nvPr userDrawn="1"/>
        </p:nvSpPr>
        <p:spPr>
          <a:xfrm>
            <a:off x="0" y="813447"/>
            <a:ext cx="12192000" cy="3830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54954B-B384-49AA-A711-7F3F9C2A029D}"/>
              </a:ext>
            </a:extLst>
          </p:cNvPr>
          <p:cNvSpPr/>
          <p:nvPr userDrawn="1"/>
        </p:nvSpPr>
        <p:spPr>
          <a:xfrm>
            <a:off x="0" y="989441"/>
            <a:ext cx="12192000" cy="3489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59833" y="309892"/>
            <a:ext cx="9889586" cy="2744597"/>
          </a:xfrm>
        </p:spPr>
        <p:txBody>
          <a:bodyPr anchor="b">
            <a:normAutofit/>
          </a:bodyPr>
          <a:lstStyle>
            <a:lvl1pPr algn="ctr">
              <a:defRPr sz="4800" b="1">
                <a:solidFill>
                  <a:schemeClr val="bg1"/>
                </a:solidFill>
              </a:defRPr>
            </a:lvl1pPr>
          </a:lstStyle>
          <a:p>
            <a:r>
              <a:rPr lang="en-US" dirty="0"/>
              <a:t>Thank you</a:t>
            </a:r>
          </a:p>
        </p:txBody>
      </p:sp>
      <p:cxnSp>
        <p:nvCxnSpPr>
          <p:cNvPr id="11" name="Straight Connector 10">
            <a:extLst>
              <a:ext uri="{FF2B5EF4-FFF2-40B4-BE49-F238E27FC236}">
                <a16:creationId xmlns:a16="http://schemas.microsoft.com/office/drawing/2014/main" id="{732C7634-0492-40B1-8525-F74FD5E500FD}"/>
              </a:ext>
            </a:extLst>
          </p:cNvPr>
          <p:cNvCxnSpPr>
            <a:cxnSpLocks/>
          </p:cNvCxnSpPr>
          <p:nvPr userDrawn="1"/>
        </p:nvCxnSpPr>
        <p:spPr>
          <a:xfrm>
            <a:off x="1164564" y="3072668"/>
            <a:ext cx="988958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B8A0DA13-57CC-4C3B-9D44-56EACA00A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5400" y="5082358"/>
            <a:ext cx="2187661" cy="1775642"/>
          </a:xfrm>
          <a:prstGeom prst="rect">
            <a:avLst/>
          </a:prstGeom>
        </p:spPr>
      </p:pic>
      <p:sp>
        <p:nvSpPr>
          <p:cNvPr id="13" name="Title 1">
            <a:extLst>
              <a:ext uri="{FF2B5EF4-FFF2-40B4-BE49-F238E27FC236}">
                <a16:creationId xmlns:a16="http://schemas.microsoft.com/office/drawing/2014/main" id="{FBB7243D-01C7-40E4-B0AC-AD1B89923EC5}"/>
              </a:ext>
            </a:extLst>
          </p:cNvPr>
          <p:cNvSpPr txBox="1">
            <a:spLocks/>
          </p:cNvSpPr>
          <p:nvPr userDrawn="1"/>
        </p:nvSpPr>
        <p:spPr>
          <a:xfrm>
            <a:off x="5573485" y="5155896"/>
            <a:ext cx="5608235" cy="139220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algn="l"/>
            <a:r>
              <a:rPr lang="en-US" sz="3200" dirty="0">
                <a:solidFill>
                  <a:schemeClr val="tx1"/>
                </a:solidFill>
                <a:latin typeface="+mj-lt"/>
              </a:rPr>
              <a:t>Florida Perinatal</a:t>
            </a:r>
          </a:p>
          <a:p>
            <a:pPr algn="l"/>
            <a:r>
              <a:rPr lang="en-US" sz="3200" dirty="0">
                <a:solidFill>
                  <a:schemeClr val="tx1"/>
                </a:solidFill>
                <a:latin typeface="+mj-lt"/>
              </a:rPr>
              <a:t>Quality Collaborative</a:t>
            </a:r>
          </a:p>
        </p:txBody>
      </p:sp>
    </p:spTree>
    <p:extLst>
      <p:ext uri="{BB962C8B-B14F-4D97-AF65-F5344CB8AC3E}">
        <p14:creationId xmlns:p14="http://schemas.microsoft.com/office/powerpoint/2010/main" val="11093157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ACC6D1-8B64-40C8-89D3-29351091D9EE}" type="datetime4">
              <a:rPr lang="en-US" smtClean="0"/>
              <a:t>November 6,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3556770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F6D6AD7-E03F-46E4-919E-DEB05584ABC8}"/>
              </a:ext>
            </a:extLst>
          </p:cNvPr>
          <p:cNvSpPr>
            <a:spLocks noGrp="1"/>
          </p:cNvSpPr>
          <p:nvPr>
            <p:ph type="dt" sz="half" idx="10"/>
          </p:nvPr>
        </p:nvSpPr>
        <p:spPr/>
        <p:txBody>
          <a:bodyPr/>
          <a:lstStyle/>
          <a:p>
            <a:fld id="{149CCECC-3159-4DB4-BFE5-1E0A48FF1418}" type="datetime4">
              <a:rPr lang="en-US" smtClean="0"/>
              <a:t>November 6, 2022</a:t>
            </a:fld>
            <a:endParaRPr lang="en-US"/>
          </a:p>
        </p:txBody>
      </p:sp>
      <p:sp>
        <p:nvSpPr>
          <p:cNvPr id="8" name="Footer Placeholder 7">
            <a:extLst>
              <a:ext uri="{FF2B5EF4-FFF2-40B4-BE49-F238E27FC236}">
                <a16:creationId xmlns:a16="http://schemas.microsoft.com/office/drawing/2014/main" id="{E0DF1D96-9B48-4DDE-A7D2-9AFAFA02CD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9331C5-FE2F-4E6A-B2E9-D698BF234300}"/>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Tree>
    <p:extLst>
      <p:ext uri="{BB962C8B-B14F-4D97-AF65-F5344CB8AC3E}">
        <p14:creationId xmlns:p14="http://schemas.microsoft.com/office/powerpoint/2010/main" val="20451931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22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75116" y="365125"/>
            <a:ext cx="988027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75115" y="1768415"/>
            <a:ext cx="4802726" cy="6383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75115" y="2505075"/>
            <a:ext cx="480272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43236" y="1768415"/>
            <a:ext cx="4826378" cy="6383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43236" y="2505075"/>
            <a:ext cx="482637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C9A60D-2023-404C-8F27-743A0D44EF45}" type="datetime4">
              <a:rPr lang="en-US" smtClean="0"/>
              <a:t>November 6, 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147491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475115" y="457200"/>
            <a:ext cx="3916394" cy="1600200"/>
          </a:xfrm>
        </p:spPr>
        <p:txBody>
          <a:bodyPr anchor="ct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15796" y="813917"/>
            <a:ext cx="5739592" cy="50471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1475115" y="2057400"/>
            <a:ext cx="391639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5551994C-2E22-454B-B6FC-BD206DCF0CBE}" type="datetime4">
              <a:rPr lang="en-US" smtClean="0"/>
              <a:t>November 6,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28429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115" y="457200"/>
            <a:ext cx="3830130" cy="160020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538158" y="864158"/>
            <a:ext cx="5817230" cy="49968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75115" y="2057400"/>
            <a:ext cx="383013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6C14AC47-BC9B-4208-8F01-26C5B8590F64}" type="datetime4">
              <a:rPr lang="en-US" smtClean="0"/>
              <a:t>November 6,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2399088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610530-C120-42F5-BC5C-50D8C27DBA1D}"/>
              </a:ext>
            </a:extLst>
          </p:cNvPr>
          <p:cNvSpPr/>
          <p:nvPr userDrawn="1"/>
        </p:nvSpPr>
        <p:spPr>
          <a:xfrm>
            <a:off x="0" y="813447"/>
            <a:ext cx="12192000" cy="3830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54954B-B384-49AA-A711-7F3F9C2A029D}"/>
              </a:ext>
            </a:extLst>
          </p:cNvPr>
          <p:cNvSpPr/>
          <p:nvPr userDrawn="1"/>
        </p:nvSpPr>
        <p:spPr>
          <a:xfrm>
            <a:off x="0" y="989441"/>
            <a:ext cx="12192000" cy="3489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59833" y="309892"/>
            <a:ext cx="9889586" cy="2744597"/>
          </a:xfrm>
        </p:spPr>
        <p:txBody>
          <a:bodyPr anchor="b">
            <a:normAutofit/>
          </a:bodyPr>
          <a:lstStyle>
            <a:lvl1pPr algn="ctr">
              <a:defRPr sz="4800" b="1">
                <a:solidFill>
                  <a:schemeClr val="bg1"/>
                </a:solidFill>
              </a:defRPr>
            </a:lvl1pPr>
          </a:lstStyle>
          <a:p>
            <a:r>
              <a:rPr lang="en-US" dirty="0"/>
              <a:t>Thank you</a:t>
            </a:r>
          </a:p>
        </p:txBody>
      </p:sp>
      <p:cxnSp>
        <p:nvCxnSpPr>
          <p:cNvPr id="11" name="Straight Connector 10">
            <a:extLst>
              <a:ext uri="{FF2B5EF4-FFF2-40B4-BE49-F238E27FC236}">
                <a16:creationId xmlns:a16="http://schemas.microsoft.com/office/drawing/2014/main" id="{732C7634-0492-40B1-8525-F74FD5E500FD}"/>
              </a:ext>
            </a:extLst>
          </p:cNvPr>
          <p:cNvCxnSpPr>
            <a:cxnSpLocks/>
          </p:cNvCxnSpPr>
          <p:nvPr userDrawn="1"/>
        </p:nvCxnSpPr>
        <p:spPr>
          <a:xfrm>
            <a:off x="1164564" y="3072668"/>
            <a:ext cx="988958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B8A0DA13-57CC-4C3B-9D44-56EACA00A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5400" y="5082358"/>
            <a:ext cx="2187661" cy="1775642"/>
          </a:xfrm>
          <a:prstGeom prst="rect">
            <a:avLst/>
          </a:prstGeom>
        </p:spPr>
      </p:pic>
      <p:sp>
        <p:nvSpPr>
          <p:cNvPr id="13" name="Title 1">
            <a:extLst>
              <a:ext uri="{FF2B5EF4-FFF2-40B4-BE49-F238E27FC236}">
                <a16:creationId xmlns:a16="http://schemas.microsoft.com/office/drawing/2014/main" id="{FBB7243D-01C7-40E4-B0AC-AD1B89923EC5}"/>
              </a:ext>
            </a:extLst>
          </p:cNvPr>
          <p:cNvSpPr txBox="1">
            <a:spLocks/>
          </p:cNvSpPr>
          <p:nvPr userDrawn="1"/>
        </p:nvSpPr>
        <p:spPr>
          <a:xfrm>
            <a:off x="5573485" y="5155896"/>
            <a:ext cx="5608235" cy="139220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algn="l"/>
            <a:r>
              <a:rPr lang="en-US" sz="3200" dirty="0">
                <a:solidFill>
                  <a:schemeClr val="tx1"/>
                </a:solidFill>
                <a:latin typeface="+mj-lt"/>
              </a:rPr>
              <a:t>Florida Perinatal</a:t>
            </a:r>
          </a:p>
          <a:p>
            <a:pPr algn="l"/>
            <a:r>
              <a:rPr lang="en-US" sz="3200" dirty="0">
                <a:solidFill>
                  <a:schemeClr val="tx1"/>
                </a:solidFill>
                <a:latin typeface="+mj-lt"/>
              </a:rPr>
              <a:t>Quality Collaborative</a:t>
            </a:r>
          </a:p>
        </p:txBody>
      </p:sp>
    </p:spTree>
    <p:extLst>
      <p:ext uri="{BB962C8B-B14F-4D97-AF65-F5344CB8AC3E}">
        <p14:creationId xmlns:p14="http://schemas.microsoft.com/office/powerpoint/2010/main" val="2676951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ACC6D1-8B64-40C8-89D3-29351091D9EE}" type="datetime4">
              <a:rPr lang="en-US" smtClean="0"/>
              <a:t>November 6,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3442331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F6D6AD7-E03F-46E4-919E-DEB05584ABC8}"/>
              </a:ext>
            </a:extLst>
          </p:cNvPr>
          <p:cNvSpPr>
            <a:spLocks noGrp="1"/>
          </p:cNvSpPr>
          <p:nvPr>
            <p:ph type="dt" sz="half" idx="10"/>
          </p:nvPr>
        </p:nvSpPr>
        <p:spPr/>
        <p:txBody>
          <a:bodyPr/>
          <a:lstStyle/>
          <a:p>
            <a:fld id="{149CCECC-3159-4DB4-BFE5-1E0A48FF1418}" type="datetime4">
              <a:rPr lang="en-US" smtClean="0"/>
              <a:t>November 6, 2022</a:t>
            </a:fld>
            <a:endParaRPr lang="en-US"/>
          </a:p>
        </p:txBody>
      </p:sp>
      <p:sp>
        <p:nvSpPr>
          <p:cNvPr id="8" name="Footer Placeholder 7">
            <a:extLst>
              <a:ext uri="{FF2B5EF4-FFF2-40B4-BE49-F238E27FC236}">
                <a16:creationId xmlns:a16="http://schemas.microsoft.com/office/drawing/2014/main" id="{E0DF1D96-9B48-4DDE-A7D2-9AFAFA02CD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9331C5-FE2F-4E6A-B2E9-D698BF234300}"/>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Tree>
    <p:extLst>
      <p:ext uri="{BB962C8B-B14F-4D97-AF65-F5344CB8AC3E}">
        <p14:creationId xmlns:p14="http://schemas.microsoft.com/office/powerpoint/2010/main" val="3802182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8152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20206" y="1122363"/>
            <a:ext cx="10113852" cy="2387600"/>
          </a:xfrm>
        </p:spPr>
        <p:txBody>
          <a:bodyPr anchor="b"/>
          <a:lstStyle>
            <a:lvl1pPr algn="l">
              <a:defRPr sz="4500"/>
            </a:lvl1pPr>
          </a:lstStyle>
          <a:p>
            <a:r>
              <a:rPr lang="en-US" dirty="0"/>
              <a:t>Click to edit title</a:t>
            </a:r>
          </a:p>
        </p:txBody>
      </p:sp>
      <p:sp>
        <p:nvSpPr>
          <p:cNvPr id="3" name="Subtitle 2"/>
          <p:cNvSpPr>
            <a:spLocks noGrp="1"/>
          </p:cNvSpPr>
          <p:nvPr>
            <p:ph type="subTitle" idx="1" hasCustomPrompt="1"/>
          </p:nvPr>
        </p:nvSpPr>
        <p:spPr>
          <a:xfrm>
            <a:off x="1120206" y="3748686"/>
            <a:ext cx="10113852" cy="1655762"/>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11" name="Rectangle 10">
            <a:extLst>
              <a:ext uri="{FF2B5EF4-FFF2-40B4-BE49-F238E27FC236}">
                <a16:creationId xmlns:a16="http://schemas.microsoft.com/office/drawing/2014/main" id="{854930D1-E2DC-47A5-A9FA-77714AF5F5C3}"/>
              </a:ext>
            </a:extLst>
          </p:cNvPr>
          <p:cNvSpPr/>
          <p:nvPr userDrawn="1"/>
        </p:nvSpPr>
        <p:spPr>
          <a:xfrm>
            <a:off x="11937442" y="5735639"/>
            <a:ext cx="254559" cy="112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Graphic 5">
            <a:extLst>
              <a:ext uri="{FF2B5EF4-FFF2-40B4-BE49-F238E27FC236}">
                <a16:creationId xmlns:a16="http://schemas.microsoft.com/office/drawing/2014/main" id="{5C2D7699-85F7-4DED-9E0E-49CBD7644A2E}"/>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3" y="6111383"/>
            <a:ext cx="10296605" cy="559005"/>
          </a:xfrm>
          <a:prstGeom prst="rect">
            <a:avLst/>
          </a:prstGeom>
        </p:spPr>
      </p:pic>
      <p:pic>
        <p:nvPicPr>
          <p:cNvPr id="8" name="Graphic 7">
            <a:extLst>
              <a:ext uri="{FF2B5EF4-FFF2-40B4-BE49-F238E27FC236}">
                <a16:creationId xmlns:a16="http://schemas.microsoft.com/office/drawing/2014/main" id="{0F246682-EDB2-4388-A838-0F8E801BF88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93318" t="-86863" b="-1"/>
          <a:stretch/>
        </p:blipFill>
        <p:spPr>
          <a:xfrm rot="10800000">
            <a:off x="11388132" y="6111381"/>
            <a:ext cx="807277" cy="1049392"/>
          </a:xfrm>
          <a:prstGeom prst="rect">
            <a:avLst/>
          </a:prstGeom>
        </p:spPr>
      </p:pic>
      <p:pic>
        <p:nvPicPr>
          <p:cNvPr id="10" name="Picture 9" descr="A close up of a logo&#10;&#10;Description automatically generated">
            <a:extLst>
              <a:ext uri="{FF2B5EF4-FFF2-40B4-BE49-F238E27FC236}">
                <a16:creationId xmlns:a16="http://schemas.microsoft.com/office/drawing/2014/main" id="{B637F22A-7D42-4E11-949C-7E5B6AE1C23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3607" y="6065985"/>
            <a:ext cx="1190272" cy="730183"/>
          </a:xfrm>
          <a:prstGeom prst="rect">
            <a:avLst/>
          </a:prstGeom>
        </p:spPr>
      </p:pic>
    </p:spTree>
    <p:extLst>
      <p:ext uri="{BB962C8B-B14F-4D97-AF65-F5344CB8AC3E}">
        <p14:creationId xmlns:p14="http://schemas.microsoft.com/office/powerpoint/2010/main" val="3722077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Transition">
    <p:spTree>
      <p:nvGrpSpPr>
        <p:cNvPr id="1" name=""/>
        <p:cNvGrpSpPr/>
        <p:nvPr/>
      </p:nvGrpSpPr>
      <p:grpSpPr>
        <a:xfrm>
          <a:off x="0" y="0"/>
          <a:ext cx="0" cy="0"/>
          <a:chOff x="0" y="0"/>
          <a:chExt cx="0" cy="0"/>
        </a:xfrm>
      </p:grpSpPr>
      <p:sp>
        <p:nvSpPr>
          <p:cNvPr id="21" name="Flowchart: Off-page Connector 20">
            <a:extLst>
              <a:ext uri="{FF2B5EF4-FFF2-40B4-BE49-F238E27FC236}">
                <a16:creationId xmlns:a16="http://schemas.microsoft.com/office/drawing/2014/main" id="{CDFA2D1E-8CC3-4A8A-ACBC-ADE3D7507028}"/>
              </a:ext>
            </a:extLst>
          </p:cNvPr>
          <p:cNvSpPr/>
          <p:nvPr userDrawn="1"/>
        </p:nvSpPr>
        <p:spPr>
          <a:xfrm rot="16200000">
            <a:off x="2171579" y="1131567"/>
            <a:ext cx="6868045" cy="4604912"/>
          </a:xfrm>
          <a:prstGeom prst="flowChartOffpageConnector">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Isosceles Triangle 10">
            <a:extLst>
              <a:ext uri="{FF2B5EF4-FFF2-40B4-BE49-F238E27FC236}">
                <a16:creationId xmlns:a16="http://schemas.microsoft.com/office/drawing/2014/main" id="{0BD5DFED-EA4A-43F0-BE94-B26B6F6DA67A}"/>
              </a:ext>
            </a:extLst>
          </p:cNvPr>
          <p:cNvSpPr/>
          <p:nvPr userDrawn="1"/>
        </p:nvSpPr>
        <p:spPr>
          <a:xfrm rot="5400000">
            <a:off x="3804161" y="2966635"/>
            <a:ext cx="6858001" cy="92473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BB75A8E6-AAC3-415E-B4F3-FCAFA5B6AA93}"/>
              </a:ext>
            </a:extLst>
          </p:cNvPr>
          <p:cNvSpPr/>
          <p:nvPr userDrawn="1"/>
        </p:nvSpPr>
        <p:spPr>
          <a:xfrm>
            <a:off x="1" y="0"/>
            <a:ext cx="677079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 Placeholder 2">
            <a:extLst>
              <a:ext uri="{FF2B5EF4-FFF2-40B4-BE49-F238E27FC236}">
                <a16:creationId xmlns:a16="http://schemas.microsoft.com/office/drawing/2014/main" id="{89C0C49A-E3F4-4827-AA73-8A61B482693C}"/>
              </a:ext>
            </a:extLst>
          </p:cNvPr>
          <p:cNvSpPr>
            <a:spLocks noGrp="1"/>
          </p:cNvSpPr>
          <p:nvPr>
            <p:ph type="body" idx="1" hasCustomPrompt="1"/>
          </p:nvPr>
        </p:nvSpPr>
        <p:spPr>
          <a:xfrm>
            <a:off x="370936" y="3968369"/>
            <a:ext cx="5796949" cy="1500187"/>
          </a:xfrm>
        </p:spPr>
        <p:txBody>
          <a:bodyPr>
            <a:normAutofit/>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a:t>
            </a:r>
          </a:p>
        </p:txBody>
      </p:sp>
      <p:cxnSp>
        <p:nvCxnSpPr>
          <p:cNvPr id="8" name="Straight Connector 7">
            <a:extLst>
              <a:ext uri="{FF2B5EF4-FFF2-40B4-BE49-F238E27FC236}">
                <a16:creationId xmlns:a16="http://schemas.microsoft.com/office/drawing/2014/main" id="{157A4762-8EAA-4F57-A866-DB6CAB1366E5}"/>
              </a:ext>
            </a:extLst>
          </p:cNvPr>
          <p:cNvCxnSpPr/>
          <p:nvPr userDrawn="1"/>
        </p:nvCxnSpPr>
        <p:spPr>
          <a:xfrm>
            <a:off x="370936" y="3777471"/>
            <a:ext cx="42552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CAB69222-5E7F-4221-8B25-FAA565CE82D4}"/>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185586" y="6102465"/>
            <a:ext cx="1125628" cy="694953"/>
          </a:xfrm>
          <a:prstGeom prst="rect">
            <a:avLst/>
          </a:prstGeom>
        </p:spPr>
      </p:pic>
      <p:sp>
        <p:nvSpPr>
          <p:cNvPr id="27" name="Picture Placeholder 26">
            <a:extLst>
              <a:ext uri="{FF2B5EF4-FFF2-40B4-BE49-F238E27FC236}">
                <a16:creationId xmlns:a16="http://schemas.microsoft.com/office/drawing/2014/main" id="{9CCC78DE-9A3A-4138-83A8-1AF56BC2E791}"/>
              </a:ext>
            </a:extLst>
          </p:cNvPr>
          <p:cNvSpPr>
            <a:spLocks noGrp="1"/>
          </p:cNvSpPr>
          <p:nvPr>
            <p:ph type="pic" sz="quarter" idx="10" hasCustomPrompt="1"/>
          </p:nvPr>
        </p:nvSpPr>
        <p:spPr>
          <a:xfrm>
            <a:off x="6972827" y="-10048"/>
            <a:ext cx="5219767" cy="6868048"/>
          </a:xfrm>
          <a:custGeom>
            <a:avLst/>
            <a:gdLst>
              <a:gd name="connsiteX0" fmla="*/ 0 w 5229225"/>
              <a:gd name="connsiteY0" fmla="*/ 0 h 6858000"/>
              <a:gd name="connsiteX1" fmla="*/ 4282631 w 5229225"/>
              <a:gd name="connsiteY1" fmla="*/ 0 h 6858000"/>
              <a:gd name="connsiteX2" fmla="*/ 5229225 w 5229225"/>
              <a:gd name="connsiteY2" fmla="*/ 3429000 h 6858000"/>
              <a:gd name="connsiteX3" fmla="*/ 4282631 w 5229225"/>
              <a:gd name="connsiteY3" fmla="*/ 6858000 h 6858000"/>
              <a:gd name="connsiteX4" fmla="*/ 0 w 5229225"/>
              <a:gd name="connsiteY4" fmla="*/ 6858000 h 6858000"/>
              <a:gd name="connsiteX5" fmla="*/ 946594 w 5229225"/>
              <a:gd name="connsiteY5" fmla="*/ 3429000 h 6858000"/>
              <a:gd name="connsiteX6" fmla="*/ 0 w 5229225"/>
              <a:gd name="connsiteY6" fmla="*/ 0 h 6858000"/>
              <a:gd name="connsiteX0" fmla="*/ 0 w 5237225"/>
              <a:gd name="connsiteY0" fmla="*/ 0 h 6858000"/>
              <a:gd name="connsiteX1" fmla="*/ 5237225 w 5237225"/>
              <a:gd name="connsiteY1" fmla="*/ 0 h 6858000"/>
              <a:gd name="connsiteX2" fmla="*/ 5229225 w 5237225"/>
              <a:gd name="connsiteY2" fmla="*/ 3429000 h 6858000"/>
              <a:gd name="connsiteX3" fmla="*/ 4282631 w 5237225"/>
              <a:gd name="connsiteY3" fmla="*/ 6858000 h 6858000"/>
              <a:gd name="connsiteX4" fmla="*/ 0 w 5237225"/>
              <a:gd name="connsiteY4" fmla="*/ 6858000 h 6858000"/>
              <a:gd name="connsiteX5" fmla="*/ 946594 w 5237225"/>
              <a:gd name="connsiteY5" fmla="*/ 3429000 h 6858000"/>
              <a:gd name="connsiteX6" fmla="*/ 0 w 5237225"/>
              <a:gd name="connsiteY6" fmla="*/ 0 h 6858000"/>
              <a:gd name="connsiteX0" fmla="*/ 0 w 5237225"/>
              <a:gd name="connsiteY0" fmla="*/ 0 h 6868048"/>
              <a:gd name="connsiteX1" fmla="*/ 5237225 w 5237225"/>
              <a:gd name="connsiteY1" fmla="*/ 0 h 6868048"/>
              <a:gd name="connsiteX2" fmla="*/ 5229225 w 5237225"/>
              <a:gd name="connsiteY2" fmla="*/ 3429000 h 6868048"/>
              <a:gd name="connsiteX3" fmla="*/ 5237225 w 5237225"/>
              <a:gd name="connsiteY3" fmla="*/ 6868048 h 6868048"/>
              <a:gd name="connsiteX4" fmla="*/ 0 w 5237225"/>
              <a:gd name="connsiteY4" fmla="*/ 6858000 h 6868048"/>
              <a:gd name="connsiteX5" fmla="*/ 946594 w 5237225"/>
              <a:gd name="connsiteY5" fmla="*/ 3429000 h 6868048"/>
              <a:gd name="connsiteX6" fmla="*/ 0 w 5237225"/>
              <a:gd name="connsiteY6" fmla="*/ 0 h 6868048"/>
              <a:gd name="connsiteX0" fmla="*/ 30145 w 5237225"/>
              <a:gd name="connsiteY0" fmla="*/ 10049 h 6868048"/>
              <a:gd name="connsiteX1" fmla="*/ 5237225 w 5237225"/>
              <a:gd name="connsiteY1" fmla="*/ 0 h 6868048"/>
              <a:gd name="connsiteX2" fmla="*/ 5229225 w 5237225"/>
              <a:gd name="connsiteY2" fmla="*/ 3429000 h 6868048"/>
              <a:gd name="connsiteX3" fmla="*/ 5237225 w 5237225"/>
              <a:gd name="connsiteY3" fmla="*/ 6868048 h 6868048"/>
              <a:gd name="connsiteX4" fmla="*/ 0 w 5237225"/>
              <a:gd name="connsiteY4" fmla="*/ 6858000 h 6868048"/>
              <a:gd name="connsiteX5" fmla="*/ 946594 w 5237225"/>
              <a:gd name="connsiteY5" fmla="*/ 3429000 h 6868048"/>
              <a:gd name="connsiteX6" fmla="*/ 30145 w 5237225"/>
              <a:gd name="connsiteY6" fmla="*/ 10049 h 6868048"/>
              <a:gd name="connsiteX0" fmla="*/ 20096 w 5227176"/>
              <a:gd name="connsiteY0" fmla="*/ 10049 h 6868048"/>
              <a:gd name="connsiteX1" fmla="*/ 5227176 w 5227176"/>
              <a:gd name="connsiteY1" fmla="*/ 0 h 6868048"/>
              <a:gd name="connsiteX2" fmla="*/ 5219176 w 5227176"/>
              <a:gd name="connsiteY2" fmla="*/ 3429000 h 6868048"/>
              <a:gd name="connsiteX3" fmla="*/ 5227176 w 5227176"/>
              <a:gd name="connsiteY3" fmla="*/ 6868048 h 6868048"/>
              <a:gd name="connsiteX4" fmla="*/ 0 w 5227176"/>
              <a:gd name="connsiteY4" fmla="*/ 6858000 h 6868048"/>
              <a:gd name="connsiteX5" fmla="*/ 936545 w 5227176"/>
              <a:gd name="connsiteY5" fmla="*/ 3429000 h 6868048"/>
              <a:gd name="connsiteX6" fmla="*/ 20096 w 5227176"/>
              <a:gd name="connsiteY6" fmla="*/ 10049 h 6868048"/>
              <a:gd name="connsiteX0" fmla="*/ 10047 w 5217127"/>
              <a:gd name="connsiteY0" fmla="*/ 10049 h 6868048"/>
              <a:gd name="connsiteX1" fmla="*/ 5217127 w 5217127"/>
              <a:gd name="connsiteY1" fmla="*/ 0 h 6868048"/>
              <a:gd name="connsiteX2" fmla="*/ 5209127 w 5217127"/>
              <a:gd name="connsiteY2" fmla="*/ 3429000 h 6868048"/>
              <a:gd name="connsiteX3" fmla="*/ 5217127 w 5217127"/>
              <a:gd name="connsiteY3" fmla="*/ 6868048 h 6868048"/>
              <a:gd name="connsiteX4" fmla="*/ 0 w 5217127"/>
              <a:gd name="connsiteY4" fmla="*/ 6868048 h 6868048"/>
              <a:gd name="connsiteX5" fmla="*/ 926496 w 5217127"/>
              <a:gd name="connsiteY5" fmla="*/ 3429000 h 6868048"/>
              <a:gd name="connsiteX6" fmla="*/ 10047 w 5217127"/>
              <a:gd name="connsiteY6" fmla="*/ 10049 h 6868048"/>
              <a:gd name="connsiteX0" fmla="*/ 10047 w 5219766"/>
              <a:gd name="connsiteY0" fmla="*/ 10049 h 6868048"/>
              <a:gd name="connsiteX1" fmla="*/ 5217127 w 5219766"/>
              <a:gd name="connsiteY1" fmla="*/ 0 h 6868048"/>
              <a:gd name="connsiteX2" fmla="*/ 5219176 w 5219766"/>
              <a:gd name="connsiteY2" fmla="*/ 3449097 h 6868048"/>
              <a:gd name="connsiteX3" fmla="*/ 5217127 w 5219766"/>
              <a:gd name="connsiteY3" fmla="*/ 6868048 h 6868048"/>
              <a:gd name="connsiteX4" fmla="*/ 0 w 5219766"/>
              <a:gd name="connsiteY4" fmla="*/ 6868048 h 6868048"/>
              <a:gd name="connsiteX5" fmla="*/ 926496 w 5219766"/>
              <a:gd name="connsiteY5" fmla="*/ 3429000 h 6868048"/>
              <a:gd name="connsiteX6" fmla="*/ 10047 w 5219766"/>
              <a:gd name="connsiteY6" fmla="*/ 10049 h 68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766" h="6868048">
                <a:moveTo>
                  <a:pt x="10047" y="10049"/>
                </a:moveTo>
                <a:lnTo>
                  <a:pt x="5217127" y="0"/>
                </a:lnTo>
                <a:cubicBezTo>
                  <a:pt x="5214460" y="1143000"/>
                  <a:pt x="5221843" y="2306097"/>
                  <a:pt x="5219176" y="3449097"/>
                </a:cubicBezTo>
                <a:cubicBezTo>
                  <a:pt x="5221843" y="4595446"/>
                  <a:pt x="5214460" y="5721699"/>
                  <a:pt x="5217127" y="6868048"/>
                </a:cubicBezTo>
                <a:lnTo>
                  <a:pt x="0" y="6868048"/>
                </a:lnTo>
                <a:lnTo>
                  <a:pt x="926496" y="3429000"/>
                </a:lnTo>
                <a:lnTo>
                  <a:pt x="10047" y="10049"/>
                </a:lnTo>
                <a:close/>
              </a:path>
            </a:pathLst>
          </a:custGeom>
        </p:spPr>
        <p:txBody>
          <a:bodyPr anchor="ctr"/>
          <a:lstStyle>
            <a:lvl1pPr marL="0" indent="0" algn="r">
              <a:buNone/>
              <a:defRPr/>
            </a:lvl1pPr>
          </a:lstStyle>
          <a:p>
            <a:r>
              <a:rPr lang="en-US" dirty="0"/>
              <a:t>Insert picture or delete</a:t>
            </a:r>
          </a:p>
        </p:txBody>
      </p:sp>
      <p:sp>
        <p:nvSpPr>
          <p:cNvPr id="33" name="Title 1">
            <a:extLst>
              <a:ext uri="{FF2B5EF4-FFF2-40B4-BE49-F238E27FC236}">
                <a16:creationId xmlns:a16="http://schemas.microsoft.com/office/drawing/2014/main" id="{F0D4F941-B98D-49EE-8437-FF61927CB2E7}"/>
              </a:ext>
            </a:extLst>
          </p:cNvPr>
          <p:cNvSpPr>
            <a:spLocks noGrp="1"/>
          </p:cNvSpPr>
          <p:nvPr>
            <p:ph type="title" hasCustomPrompt="1"/>
          </p:nvPr>
        </p:nvSpPr>
        <p:spPr>
          <a:xfrm>
            <a:off x="370936" y="841981"/>
            <a:ext cx="5796949" cy="2744597"/>
          </a:xfrm>
        </p:spPr>
        <p:txBody>
          <a:bodyPr anchor="b">
            <a:normAutofit/>
          </a:bodyPr>
          <a:lstStyle>
            <a:lvl1pPr algn="l">
              <a:defRPr sz="3600" b="1">
                <a:solidFill>
                  <a:schemeClr val="bg1"/>
                </a:solidFill>
              </a:defRPr>
            </a:lvl1pPr>
          </a:lstStyle>
          <a:p>
            <a:r>
              <a:rPr lang="en-US" dirty="0"/>
              <a:t>Slide title</a:t>
            </a:r>
          </a:p>
        </p:txBody>
      </p:sp>
    </p:spTree>
    <p:extLst>
      <p:ext uri="{BB962C8B-B14F-4D97-AF65-F5344CB8AC3E}">
        <p14:creationId xmlns:p14="http://schemas.microsoft.com/office/powerpoint/2010/main" val="1552489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Transition">
    <p:spTree>
      <p:nvGrpSpPr>
        <p:cNvPr id="1" name=""/>
        <p:cNvGrpSpPr/>
        <p:nvPr/>
      </p:nvGrpSpPr>
      <p:grpSpPr>
        <a:xfrm>
          <a:off x="0" y="0"/>
          <a:ext cx="0" cy="0"/>
          <a:chOff x="0" y="0"/>
          <a:chExt cx="0" cy="0"/>
        </a:xfrm>
      </p:grpSpPr>
      <p:sp>
        <p:nvSpPr>
          <p:cNvPr id="21" name="Flowchart: Off-page Connector 20">
            <a:extLst>
              <a:ext uri="{FF2B5EF4-FFF2-40B4-BE49-F238E27FC236}">
                <a16:creationId xmlns:a16="http://schemas.microsoft.com/office/drawing/2014/main" id="{CDFA2D1E-8CC3-4A8A-ACBC-ADE3D7507028}"/>
              </a:ext>
            </a:extLst>
          </p:cNvPr>
          <p:cNvSpPr/>
          <p:nvPr userDrawn="1"/>
        </p:nvSpPr>
        <p:spPr>
          <a:xfrm rot="16200000">
            <a:off x="2171578" y="1131567"/>
            <a:ext cx="6868045" cy="4604912"/>
          </a:xfrm>
          <a:prstGeom prst="flowChartOffpageConnector">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0BD5DFED-EA4A-43F0-BE94-B26B6F6DA67A}"/>
              </a:ext>
            </a:extLst>
          </p:cNvPr>
          <p:cNvSpPr/>
          <p:nvPr userDrawn="1"/>
        </p:nvSpPr>
        <p:spPr>
          <a:xfrm rot="5400000">
            <a:off x="3804159" y="2966634"/>
            <a:ext cx="6858001" cy="92473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75A8E6-AAC3-415E-B4F3-FCAFA5B6AA93}"/>
              </a:ext>
            </a:extLst>
          </p:cNvPr>
          <p:cNvSpPr/>
          <p:nvPr userDrawn="1"/>
        </p:nvSpPr>
        <p:spPr>
          <a:xfrm>
            <a:off x="0" y="0"/>
            <a:ext cx="677079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9C0C49A-E3F4-4827-AA73-8A61B482693C}"/>
              </a:ext>
            </a:extLst>
          </p:cNvPr>
          <p:cNvSpPr>
            <a:spLocks noGrp="1"/>
          </p:cNvSpPr>
          <p:nvPr>
            <p:ph type="body" idx="1" hasCustomPrompt="1"/>
          </p:nvPr>
        </p:nvSpPr>
        <p:spPr>
          <a:xfrm>
            <a:off x="370936" y="3968367"/>
            <a:ext cx="5796949"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cxnSp>
        <p:nvCxnSpPr>
          <p:cNvPr id="8" name="Straight Connector 7">
            <a:extLst>
              <a:ext uri="{FF2B5EF4-FFF2-40B4-BE49-F238E27FC236}">
                <a16:creationId xmlns:a16="http://schemas.microsoft.com/office/drawing/2014/main" id="{157A4762-8EAA-4F57-A866-DB6CAB1366E5}"/>
              </a:ext>
            </a:extLst>
          </p:cNvPr>
          <p:cNvCxnSpPr/>
          <p:nvPr userDrawn="1"/>
        </p:nvCxnSpPr>
        <p:spPr>
          <a:xfrm>
            <a:off x="370936" y="3777471"/>
            <a:ext cx="425528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CAB69222-5E7F-4221-8B25-FAA565CE82D4}"/>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300600" y="6008618"/>
            <a:ext cx="971829" cy="788797"/>
          </a:xfrm>
          <a:prstGeom prst="rect">
            <a:avLst/>
          </a:prstGeom>
        </p:spPr>
      </p:pic>
      <p:sp>
        <p:nvSpPr>
          <p:cNvPr id="27" name="Picture Placeholder 26">
            <a:extLst>
              <a:ext uri="{FF2B5EF4-FFF2-40B4-BE49-F238E27FC236}">
                <a16:creationId xmlns:a16="http://schemas.microsoft.com/office/drawing/2014/main" id="{9CCC78DE-9A3A-4138-83A8-1AF56BC2E791}"/>
              </a:ext>
            </a:extLst>
          </p:cNvPr>
          <p:cNvSpPr>
            <a:spLocks noGrp="1"/>
          </p:cNvSpPr>
          <p:nvPr>
            <p:ph type="pic" sz="quarter" idx="10" hasCustomPrompt="1"/>
          </p:nvPr>
        </p:nvSpPr>
        <p:spPr>
          <a:xfrm>
            <a:off x="6972827" y="-10048"/>
            <a:ext cx="5219766" cy="6868048"/>
          </a:xfrm>
          <a:custGeom>
            <a:avLst/>
            <a:gdLst>
              <a:gd name="connsiteX0" fmla="*/ 0 w 5229225"/>
              <a:gd name="connsiteY0" fmla="*/ 0 h 6858000"/>
              <a:gd name="connsiteX1" fmla="*/ 4282631 w 5229225"/>
              <a:gd name="connsiteY1" fmla="*/ 0 h 6858000"/>
              <a:gd name="connsiteX2" fmla="*/ 5229225 w 5229225"/>
              <a:gd name="connsiteY2" fmla="*/ 3429000 h 6858000"/>
              <a:gd name="connsiteX3" fmla="*/ 4282631 w 5229225"/>
              <a:gd name="connsiteY3" fmla="*/ 6858000 h 6858000"/>
              <a:gd name="connsiteX4" fmla="*/ 0 w 5229225"/>
              <a:gd name="connsiteY4" fmla="*/ 6858000 h 6858000"/>
              <a:gd name="connsiteX5" fmla="*/ 946594 w 5229225"/>
              <a:gd name="connsiteY5" fmla="*/ 3429000 h 6858000"/>
              <a:gd name="connsiteX6" fmla="*/ 0 w 5229225"/>
              <a:gd name="connsiteY6" fmla="*/ 0 h 6858000"/>
              <a:gd name="connsiteX0" fmla="*/ 0 w 5237225"/>
              <a:gd name="connsiteY0" fmla="*/ 0 h 6858000"/>
              <a:gd name="connsiteX1" fmla="*/ 5237225 w 5237225"/>
              <a:gd name="connsiteY1" fmla="*/ 0 h 6858000"/>
              <a:gd name="connsiteX2" fmla="*/ 5229225 w 5237225"/>
              <a:gd name="connsiteY2" fmla="*/ 3429000 h 6858000"/>
              <a:gd name="connsiteX3" fmla="*/ 4282631 w 5237225"/>
              <a:gd name="connsiteY3" fmla="*/ 6858000 h 6858000"/>
              <a:gd name="connsiteX4" fmla="*/ 0 w 5237225"/>
              <a:gd name="connsiteY4" fmla="*/ 6858000 h 6858000"/>
              <a:gd name="connsiteX5" fmla="*/ 946594 w 5237225"/>
              <a:gd name="connsiteY5" fmla="*/ 3429000 h 6858000"/>
              <a:gd name="connsiteX6" fmla="*/ 0 w 5237225"/>
              <a:gd name="connsiteY6" fmla="*/ 0 h 6858000"/>
              <a:gd name="connsiteX0" fmla="*/ 0 w 5237225"/>
              <a:gd name="connsiteY0" fmla="*/ 0 h 6868048"/>
              <a:gd name="connsiteX1" fmla="*/ 5237225 w 5237225"/>
              <a:gd name="connsiteY1" fmla="*/ 0 h 6868048"/>
              <a:gd name="connsiteX2" fmla="*/ 5229225 w 5237225"/>
              <a:gd name="connsiteY2" fmla="*/ 3429000 h 6868048"/>
              <a:gd name="connsiteX3" fmla="*/ 5237225 w 5237225"/>
              <a:gd name="connsiteY3" fmla="*/ 6868048 h 6868048"/>
              <a:gd name="connsiteX4" fmla="*/ 0 w 5237225"/>
              <a:gd name="connsiteY4" fmla="*/ 6858000 h 6868048"/>
              <a:gd name="connsiteX5" fmla="*/ 946594 w 5237225"/>
              <a:gd name="connsiteY5" fmla="*/ 3429000 h 6868048"/>
              <a:gd name="connsiteX6" fmla="*/ 0 w 5237225"/>
              <a:gd name="connsiteY6" fmla="*/ 0 h 6868048"/>
              <a:gd name="connsiteX0" fmla="*/ 30145 w 5237225"/>
              <a:gd name="connsiteY0" fmla="*/ 10049 h 6868048"/>
              <a:gd name="connsiteX1" fmla="*/ 5237225 w 5237225"/>
              <a:gd name="connsiteY1" fmla="*/ 0 h 6868048"/>
              <a:gd name="connsiteX2" fmla="*/ 5229225 w 5237225"/>
              <a:gd name="connsiteY2" fmla="*/ 3429000 h 6868048"/>
              <a:gd name="connsiteX3" fmla="*/ 5237225 w 5237225"/>
              <a:gd name="connsiteY3" fmla="*/ 6868048 h 6868048"/>
              <a:gd name="connsiteX4" fmla="*/ 0 w 5237225"/>
              <a:gd name="connsiteY4" fmla="*/ 6858000 h 6868048"/>
              <a:gd name="connsiteX5" fmla="*/ 946594 w 5237225"/>
              <a:gd name="connsiteY5" fmla="*/ 3429000 h 6868048"/>
              <a:gd name="connsiteX6" fmla="*/ 30145 w 5237225"/>
              <a:gd name="connsiteY6" fmla="*/ 10049 h 6868048"/>
              <a:gd name="connsiteX0" fmla="*/ 20096 w 5227176"/>
              <a:gd name="connsiteY0" fmla="*/ 10049 h 6868048"/>
              <a:gd name="connsiteX1" fmla="*/ 5227176 w 5227176"/>
              <a:gd name="connsiteY1" fmla="*/ 0 h 6868048"/>
              <a:gd name="connsiteX2" fmla="*/ 5219176 w 5227176"/>
              <a:gd name="connsiteY2" fmla="*/ 3429000 h 6868048"/>
              <a:gd name="connsiteX3" fmla="*/ 5227176 w 5227176"/>
              <a:gd name="connsiteY3" fmla="*/ 6868048 h 6868048"/>
              <a:gd name="connsiteX4" fmla="*/ 0 w 5227176"/>
              <a:gd name="connsiteY4" fmla="*/ 6858000 h 6868048"/>
              <a:gd name="connsiteX5" fmla="*/ 936545 w 5227176"/>
              <a:gd name="connsiteY5" fmla="*/ 3429000 h 6868048"/>
              <a:gd name="connsiteX6" fmla="*/ 20096 w 5227176"/>
              <a:gd name="connsiteY6" fmla="*/ 10049 h 6868048"/>
              <a:gd name="connsiteX0" fmla="*/ 10047 w 5217127"/>
              <a:gd name="connsiteY0" fmla="*/ 10049 h 6868048"/>
              <a:gd name="connsiteX1" fmla="*/ 5217127 w 5217127"/>
              <a:gd name="connsiteY1" fmla="*/ 0 h 6868048"/>
              <a:gd name="connsiteX2" fmla="*/ 5209127 w 5217127"/>
              <a:gd name="connsiteY2" fmla="*/ 3429000 h 6868048"/>
              <a:gd name="connsiteX3" fmla="*/ 5217127 w 5217127"/>
              <a:gd name="connsiteY3" fmla="*/ 6868048 h 6868048"/>
              <a:gd name="connsiteX4" fmla="*/ 0 w 5217127"/>
              <a:gd name="connsiteY4" fmla="*/ 6868048 h 6868048"/>
              <a:gd name="connsiteX5" fmla="*/ 926496 w 5217127"/>
              <a:gd name="connsiteY5" fmla="*/ 3429000 h 6868048"/>
              <a:gd name="connsiteX6" fmla="*/ 10047 w 5217127"/>
              <a:gd name="connsiteY6" fmla="*/ 10049 h 6868048"/>
              <a:gd name="connsiteX0" fmla="*/ 10047 w 5219766"/>
              <a:gd name="connsiteY0" fmla="*/ 10049 h 6868048"/>
              <a:gd name="connsiteX1" fmla="*/ 5217127 w 5219766"/>
              <a:gd name="connsiteY1" fmla="*/ 0 h 6868048"/>
              <a:gd name="connsiteX2" fmla="*/ 5219176 w 5219766"/>
              <a:gd name="connsiteY2" fmla="*/ 3449097 h 6868048"/>
              <a:gd name="connsiteX3" fmla="*/ 5217127 w 5219766"/>
              <a:gd name="connsiteY3" fmla="*/ 6868048 h 6868048"/>
              <a:gd name="connsiteX4" fmla="*/ 0 w 5219766"/>
              <a:gd name="connsiteY4" fmla="*/ 6868048 h 6868048"/>
              <a:gd name="connsiteX5" fmla="*/ 926496 w 5219766"/>
              <a:gd name="connsiteY5" fmla="*/ 3429000 h 6868048"/>
              <a:gd name="connsiteX6" fmla="*/ 10047 w 5219766"/>
              <a:gd name="connsiteY6" fmla="*/ 10049 h 68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766" h="6868048">
                <a:moveTo>
                  <a:pt x="10047" y="10049"/>
                </a:moveTo>
                <a:lnTo>
                  <a:pt x="5217127" y="0"/>
                </a:lnTo>
                <a:cubicBezTo>
                  <a:pt x="5214460" y="1143000"/>
                  <a:pt x="5221843" y="2306097"/>
                  <a:pt x="5219176" y="3449097"/>
                </a:cubicBezTo>
                <a:cubicBezTo>
                  <a:pt x="5221843" y="4595446"/>
                  <a:pt x="5214460" y="5721699"/>
                  <a:pt x="5217127" y="6868048"/>
                </a:cubicBezTo>
                <a:lnTo>
                  <a:pt x="0" y="6868048"/>
                </a:lnTo>
                <a:lnTo>
                  <a:pt x="926496" y="3429000"/>
                </a:lnTo>
                <a:lnTo>
                  <a:pt x="10047" y="10049"/>
                </a:lnTo>
                <a:close/>
              </a:path>
            </a:pathLst>
          </a:custGeom>
        </p:spPr>
        <p:txBody>
          <a:bodyPr anchor="ctr"/>
          <a:lstStyle>
            <a:lvl1pPr marL="0" indent="0" algn="r">
              <a:buNone/>
              <a:defRPr/>
            </a:lvl1pPr>
          </a:lstStyle>
          <a:p>
            <a:r>
              <a:rPr lang="en-US" dirty="0"/>
              <a:t>Insert picture or delete</a:t>
            </a:r>
          </a:p>
        </p:txBody>
      </p:sp>
      <p:sp>
        <p:nvSpPr>
          <p:cNvPr id="33" name="Title 1">
            <a:extLst>
              <a:ext uri="{FF2B5EF4-FFF2-40B4-BE49-F238E27FC236}">
                <a16:creationId xmlns:a16="http://schemas.microsoft.com/office/drawing/2014/main" id="{F0D4F941-B98D-49EE-8437-FF61927CB2E7}"/>
              </a:ext>
            </a:extLst>
          </p:cNvPr>
          <p:cNvSpPr>
            <a:spLocks noGrp="1"/>
          </p:cNvSpPr>
          <p:nvPr>
            <p:ph type="title" hasCustomPrompt="1"/>
          </p:nvPr>
        </p:nvSpPr>
        <p:spPr>
          <a:xfrm>
            <a:off x="370936" y="841979"/>
            <a:ext cx="5796949" cy="2744597"/>
          </a:xfrm>
        </p:spPr>
        <p:txBody>
          <a:bodyPr anchor="b">
            <a:normAutofit/>
          </a:bodyPr>
          <a:lstStyle>
            <a:lvl1pPr algn="l">
              <a:defRPr sz="4800" b="1">
                <a:solidFill>
                  <a:schemeClr val="bg1"/>
                </a:solidFill>
              </a:defRPr>
            </a:lvl1pPr>
          </a:lstStyle>
          <a:p>
            <a:r>
              <a:rPr lang="en-US" dirty="0"/>
              <a:t>Slide title</a:t>
            </a:r>
          </a:p>
        </p:txBody>
      </p:sp>
    </p:spTree>
    <p:extLst>
      <p:ext uri="{BB962C8B-B14F-4D97-AF65-F5344CB8AC3E}">
        <p14:creationId xmlns:p14="http://schemas.microsoft.com/office/powerpoint/2010/main" val="3014948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610530-C120-42F5-BC5C-50D8C27DBA1D}"/>
              </a:ext>
            </a:extLst>
          </p:cNvPr>
          <p:cNvSpPr/>
          <p:nvPr userDrawn="1"/>
        </p:nvSpPr>
        <p:spPr>
          <a:xfrm>
            <a:off x="0" y="1526876"/>
            <a:ext cx="12192000" cy="3830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054954B-B384-49AA-A711-7F3F9C2A029D}"/>
              </a:ext>
            </a:extLst>
          </p:cNvPr>
          <p:cNvSpPr/>
          <p:nvPr userDrawn="1"/>
        </p:nvSpPr>
        <p:spPr>
          <a:xfrm>
            <a:off x="0" y="1692828"/>
            <a:ext cx="12192000" cy="3489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1159833" y="973084"/>
            <a:ext cx="9889587" cy="2744597"/>
          </a:xfrm>
        </p:spPr>
        <p:txBody>
          <a:bodyPr anchor="b">
            <a:normAutofit/>
          </a:bodyPr>
          <a:lstStyle>
            <a:lvl1pPr algn="ctr">
              <a:defRPr sz="3600" b="1">
                <a:solidFill>
                  <a:schemeClr val="bg1"/>
                </a:solidFill>
              </a:defRPr>
            </a:lvl1pPr>
          </a:lstStyle>
          <a:p>
            <a:r>
              <a:rPr lang="en-US" dirty="0"/>
              <a:t>Transition slide title</a:t>
            </a:r>
          </a:p>
        </p:txBody>
      </p:sp>
      <p:sp>
        <p:nvSpPr>
          <p:cNvPr id="7" name="Date Placeholder 6">
            <a:extLst>
              <a:ext uri="{FF2B5EF4-FFF2-40B4-BE49-F238E27FC236}">
                <a16:creationId xmlns:a16="http://schemas.microsoft.com/office/drawing/2014/main" id="{1FA8781A-4EC7-4D14-BBE0-80F3D6F9254E}"/>
              </a:ext>
            </a:extLst>
          </p:cNvPr>
          <p:cNvSpPr>
            <a:spLocks noGrp="1"/>
          </p:cNvSpPr>
          <p:nvPr>
            <p:ph type="dt" sz="half" idx="10"/>
          </p:nvPr>
        </p:nvSpPr>
        <p:spPr>
          <a:xfrm>
            <a:off x="7094136" y="6405164"/>
            <a:ext cx="1940859" cy="286169"/>
          </a:xfrm>
        </p:spPr>
        <p:txBody>
          <a:bodyPr/>
          <a:lstStyle>
            <a:lvl1pPr>
              <a:defRPr>
                <a:solidFill>
                  <a:schemeClr val="accent2"/>
                </a:solidFill>
              </a:defRPr>
            </a:lvl1pPr>
          </a:lstStyle>
          <a:p>
            <a:fld id="{80F52B98-905F-4C08-81F3-D8428E9BDF36}" type="datetime4">
              <a:rPr lang="en-US" smtClean="0"/>
              <a:t>November 6, 2022</a:t>
            </a:fld>
            <a:endParaRPr lang="en-US"/>
          </a:p>
        </p:txBody>
      </p:sp>
      <p:sp>
        <p:nvSpPr>
          <p:cNvPr id="8" name="Footer Placeholder 7">
            <a:extLst>
              <a:ext uri="{FF2B5EF4-FFF2-40B4-BE49-F238E27FC236}">
                <a16:creationId xmlns:a16="http://schemas.microsoft.com/office/drawing/2014/main" id="{C142DB4B-4017-4FC8-8755-DBE13FC809ED}"/>
              </a:ext>
            </a:extLst>
          </p:cNvPr>
          <p:cNvSpPr>
            <a:spLocks noGrp="1"/>
          </p:cNvSpPr>
          <p:nvPr>
            <p:ph type="ftr" sz="quarter" idx="11"/>
          </p:nvPr>
        </p:nvSpPr>
        <p:spPr>
          <a:xfrm>
            <a:off x="2029768" y="6405164"/>
            <a:ext cx="4926259" cy="286169"/>
          </a:xfrm>
        </p:spPr>
        <p:txBody>
          <a:bodyPr/>
          <a:lstStyle>
            <a:lvl1pPr>
              <a:defRPr>
                <a:solidFill>
                  <a:schemeClr val="accent2"/>
                </a:solidFill>
              </a:defRPr>
            </a:lvl1pPr>
          </a:lstStyle>
          <a:p>
            <a:endParaRPr lang="en-US" dirty="0"/>
          </a:p>
        </p:txBody>
      </p:sp>
      <p:sp>
        <p:nvSpPr>
          <p:cNvPr id="9" name="Slide Number Placeholder 8">
            <a:extLst>
              <a:ext uri="{FF2B5EF4-FFF2-40B4-BE49-F238E27FC236}">
                <a16:creationId xmlns:a16="http://schemas.microsoft.com/office/drawing/2014/main" id="{539129F5-5BAB-4E6D-A7AA-0F614AAFEB74}"/>
              </a:ext>
            </a:extLst>
          </p:cNvPr>
          <p:cNvSpPr>
            <a:spLocks noGrp="1"/>
          </p:cNvSpPr>
          <p:nvPr>
            <p:ph type="sldNum" sz="quarter" idx="12"/>
          </p:nvPr>
        </p:nvSpPr>
        <p:spPr>
          <a:xfrm>
            <a:off x="9135375" y="6405164"/>
            <a:ext cx="888520" cy="286169"/>
          </a:xfrm>
        </p:spPr>
        <p:txBody>
          <a:bodyPr/>
          <a:lstStyle>
            <a:lvl1pPr>
              <a:defRPr>
                <a:solidFill>
                  <a:schemeClr val="accent2"/>
                </a:solidFill>
              </a:defRPr>
            </a:lvl1pPr>
          </a:lstStyle>
          <a:p>
            <a:r>
              <a:rPr lang="en-US"/>
              <a:t>|  </a:t>
            </a:r>
            <a:fld id="{E25C0C21-B7CE-4F0B-81CD-4269BE354346}" type="slidenum">
              <a:rPr lang="en-US" smtClean="0"/>
              <a:pPr/>
              <a:t>‹#›</a:t>
            </a:fld>
            <a:endParaRPr lang="en-US" dirty="0"/>
          </a:p>
        </p:txBody>
      </p:sp>
      <p:cxnSp>
        <p:nvCxnSpPr>
          <p:cNvPr id="11" name="Straight Connector 10">
            <a:extLst>
              <a:ext uri="{FF2B5EF4-FFF2-40B4-BE49-F238E27FC236}">
                <a16:creationId xmlns:a16="http://schemas.microsoft.com/office/drawing/2014/main" id="{732C7634-0492-40B1-8525-F74FD5E500FD}"/>
              </a:ext>
            </a:extLst>
          </p:cNvPr>
          <p:cNvCxnSpPr>
            <a:cxnSpLocks/>
          </p:cNvCxnSpPr>
          <p:nvPr userDrawn="1"/>
        </p:nvCxnSpPr>
        <p:spPr>
          <a:xfrm>
            <a:off x="1164564" y="3786097"/>
            <a:ext cx="988958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B8A0DA13-57CC-4C3B-9D44-56EACA00A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6883" y="6185140"/>
            <a:ext cx="1036796" cy="667914"/>
          </a:xfrm>
          <a:prstGeom prst="rect">
            <a:avLst/>
          </a:prstGeom>
        </p:spPr>
      </p:pic>
    </p:spTree>
    <p:extLst>
      <p:ext uri="{BB962C8B-B14F-4D97-AF65-F5344CB8AC3E}">
        <p14:creationId xmlns:p14="http://schemas.microsoft.com/office/powerpoint/2010/main" val="1137031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sic Slide (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p:txBody>
          <a:bodyPr/>
          <a:lstStyle>
            <a:lvl1pPr>
              <a:defRPr/>
            </a:lvl1pPr>
          </a:lstStyle>
          <a:p>
            <a:r>
              <a:rPr lang="en-US" dirty="0"/>
              <a:t>Click to edit header</a:t>
            </a:r>
          </a:p>
        </p:txBody>
      </p:sp>
      <p:sp>
        <p:nvSpPr>
          <p:cNvPr id="2" name="Date Placeholder 1">
            <a:extLst>
              <a:ext uri="{FF2B5EF4-FFF2-40B4-BE49-F238E27FC236}">
                <a16:creationId xmlns:a16="http://schemas.microsoft.com/office/drawing/2014/main" id="{39CCFA91-B5AF-4D41-87D6-E5484BE7FC44}"/>
              </a:ext>
            </a:extLst>
          </p:cNvPr>
          <p:cNvSpPr>
            <a:spLocks noGrp="1"/>
          </p:cNvSpPr>
          <p:nvPr>
            <p:ph type="dt" sz="half" idx="10"/>
          </p:nvPr>
        </p:nvSpPr>
        <p:spPr/>
        <p:txBody>
          <a:bodyPr/>
          <a:lstStyle/>
          <a:p>
            <a:fld id="{3AFB1B7A-45F6-4C24-8DA2-A86AE73AC7F3}" type="datetime4">
              <a:rPr lang="en-US" smtClean="0"/>
              <a:t>November 6, 2022</a:t>
            </a:fld>
            <a:endParaRPr lang="en-US"/>
          </a:p>
        </p:txBody>
      </p:sp>
      <p:sp>
        <p:nvSpPr>
          <p:cNvPr id="4" name="Footer Placeholder 3">
            <a:extLst>
              <a:ext uri="{FF2B5EF4-FFF2-40B4-BE49-F238E27FC236}">
                <a16:creationId xmlns:a16="http://schemas.microsoft.com/office/drawing/2014/main" id="{D39E1626-AABC-4FFD-9B5E-40C878F1F6B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ECDD6B-9730-417B-AAD3-9D6F37FF8B83}"/>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Tree>
    <p:extLst>
      <p:ext uri="{BB962C8B-B14F-4D97-AF65-F5344CB8AC3E}">
        <p14:creationId xmlns:p14="http://schemas.microsoft.com/office/powerpoint/2010/main" val="242936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op Stripe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752789" y="1256045"/>
            <a:ext cx="10601011" cy="47985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39CCFA91-B5AF-4D41-87D6-E5484BE7FC44}"/>
              </a:ext>
            </a:extLst>
          </p:cNvPr>
          <p:cNvSpPr>
            <a:spLocks noGrp="1"/>
          </p:cNvSpPr>
          <p:nvPr>
            <p:ph type="dt" sz="half" idx="10"/>
          </p:nvPr>
        </p:nvSpPr>
        <p:spPr/>
        <p:txBody>
          <a:bodyPr/>
          <a:lstStyle>
            <a:lvl1pPr>
              <a:defRPr>
                <a:solidFill>
                  <a:schemeClr val="tx1"/>
                </a:solidFill>
              </a:defRPr>
            </a:lvl1pPr>
          </a:lstStyle>
          <a:p>
            <a:fld id="{43543BC8-1136-4286-845D-F5E10B3F146C}" type="datetime4">
              <a:rPr lang="en-US" smtClean="0"/>
              <a:t>November 6, 2022</a:t>
            </a:fld>
            <a:endParaRPr lang="en-US"/>
          </a:p>
        </p:txBody>
      </p:sp>
      <p:sp>
        <p:nvSpPr>
          <p:cNvPr id="4" name="Footer Placeholder 3">
            <a:extLst>
              <a:ext uri="{FF2B5EF4-FFF2-40B4-BE49-F238E27FC236}">
                <a16:creationId xmlns:a16="http://schemas.microsoft.com/office/drawing/2014/main" id="{D39E1626-AABC-4FFD-9B5E-40C878F1F6BF}"/>
              </a:ext>
            </a:extLst>
          </p:cNvPr>
          <p:cNvSpPr>
            <a:spLocks noGrp="1"/>
          </p:cNvSpPr>
          <p:nvPr>
            <p:ph type="ftr" sz="quarter" idx="11"/>
          </p:nvPr>
        </p:nvSpPr>
        <p:spPr>
          <a:xfrm>
            <a:off x="1657979" y="6395116"/>
            <a:ext cx="5378432" cy="286169"/>
          </a:xfrm>
        </p:spPr>
        <p:txBody>
          <a:bodyPr/>
          <a:lstStyle>
            <a:lvl1pPr>
              <a:defRPr>
                <a:solidFill>
                  <a:schemeClr val="tx1"/>
                </a:solidFill>
              </a:defRPr>
            </a:lvl1pPr>
          </a:lstStyle>
          <a:p>
            <a:endParaRPr lang="en-US" dirty="0"/>
          </a:p>
        </p:txBody>
      </p:sp>
      <p:sp>
        <p:nvSpPr>
          <p:cNvPr id="5" name="Slide Number Placeholder 4">
            <a:extLst>
              <a:ext uri="{FF2B5EF4-FFF2-40B4-BE49-F238E27FC236}">
                <a16:creationId xmlns:a16="http://schemas.microsoft.com/office/drawing/2014/main" id="{08ECDD6B-9730-417B-AAD3-9D6F37FF8B83}"/>
              </a:ext>
            </a:extLst>
          </p:cNvPr>
          <p:cNvSpPr>
            <a:spLocks noGrp="1"/>
          </p:cNvSpPr>
          <p:nvPr>
            <p:ph type="sldNum" sz="quarter" idx="12"/>
          </p:nvPr>
        </p:nvSpPr>
        <p:spPr/>
        <p:txBody>
          <a:bodyPr/>
          <a:lstStyle>
            <a:lvl1pPr>
              <a:defRPr>
                <a:solidFill>
                  <a:schemeClr val="tx1"/>
                </a:solidFill>
              </a:defRPr>
            </a:lvl1pPr>
          </a:lstStyle>
          <a:p>
            <a:r>
              <a:rPr lang="en-US"/>
              <a:t>|  </a:t>
            </a:r>
            <a:fld id="{E25C0C21-B7CE-4F0B-81CD-4269BE354346}" type="slidenum">
              <a:rPr lang="en-US" smtClean="0"/>
              <a:pPr/>
              <a:t>‹#›</a:t>
            </a:fld>
            <a:endParaRPr lang="en-US" dirty="0"/>
          </a:p>
        </p:txBody>
      </p:sp>
      <p:pic>
        <p:nvPicPr>
          <p:cNvPr id="8" name="Graphic 7">
            <a:extLst>
              <a:ext uri="{FF2B5EF4-FFF2-40B4-BE49-F238E27FC236}">
                <a16:creationId xmlns:a16="http://schemas.microsoft.com/office/drawing/2014/main" id="{D1DF39C0-40C4-4330-9542-3C2512BFE73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373" r="2491" b="-1"/>
          <a:stretch/>
        </p:blipFill>
        <p:spPr>
          <a:xfrm rot="10800000">
            <a:off x="-1" y="301769"/>
            <a:ext cx="12192000" cy="642777"/>
          </a:xfrm>
          <a:prstGeom prst="rect">
            <a:avLst/>
          </a:prstGeom>
        </p:spPr>
      </p:pic>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a:xfrm>
            <a:off x="752788" y="291720"/>
            <a:ext cx="10601011" cy="623840"/>
          </a:xfrm>
        </p:spPr>
        <p:txBody>
          <a:bodyPr/>
          <a:lstStyle>
            <a:lvl1pPr>
              <a:defRPr>
                <a:solidFill>
                  <a:schemeClr val="bg1"/>
                </a:solidFill>
              </a:defRPr>
            </a:lvl1pPr>
          </a:lstStyle>
          <a:p>
            <a:r>
              <a:rPr lang="en-US" dirty="0"/>
              <a:t>Click to edit header</a:t>
            </a:r>
          </a:p>
        </p:txBody>
      </p:sp>
      <p:pic>
        <p:nvPicPr>
          <p:cNvPr id="9" name="Picture 8" descr="A close up of a logo&#10;&#10;Description automatically generated">
            <a:extLst>
              <a:ext uri="{FF2B5EF4-FFF2-40B4-BE49-F238E27FC236}">
                <a16:creationId xmlns:a16="http://schemas.microsoft.com/office/drawing/2014/main" id="{C06351D5-E002-442A-BB97-A2456CD297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61299" y="6166966"/>
            <a:ext cx="1230700" cy="721178"/>
          </a:xfrm>
          <a:prstGeom prst="rect">
            <a:avLst/>
          </a:prstGeom>
        </p:spPr>
      </p:pic>
    </p:spTree>
    <p:extLst>
      <p:ext uri="{BB962C8B-B14F-4D97-AF65-F5344CB8AC3E}">
        <p14:creationId xmlns:p14="http://schemas.microsoft.com/office/powerpoint/2010/main" val="2718171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52790" y="1637117"/>
            <a:ext cx="4869615" cy="4442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4186" y="1637117"/>
            <a:ext cx="4869615" cy="4442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8837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wo Column Top Strip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1DF39C0-40C4-4330-9542-3C2512BFE73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373" r="2491" b="-1"/>
          <a:stretch/>
        </p:blipFill>
        <p:spPr>
          <a:xfrm rot="10800000">
            <a:off x="-1" y="310394"/>
            <a:ext cx="12192000" cy="632730"/>
          </a:xfrm>
          <a:prstGeom prst="rect">
            <a:avLst/>
          </a:prstGeom>
        </p:spPr>
      </p:pic>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a:xfrm>
            <a:off x="752788" y="274468"/>
            <a:ext cx="10601011" cy="642779"/>
          </a:xfrm>
        </p:spPr>
        <p:txBody>
          <a:bodyPr/>
          <a:lstStyle>
            <a:lvl1pPr>
              <a:defRPr>
                <a:solidFill>
                  <a:schemeClr val="bg1"/>
                </a:solidFill>
              </a:defRPr>
            </a:lvl1pPr>
          </a:lstStyle>
          <a:p>
            <a:r>
              <a:rPr lang="en-US" dirty="0"/>
              <a:t>Click to edit header</a:t>
            </a:r>
          </a:p>
        </p:txBody>
      </p:sp>
      <p:pic>
        <p:nvPicPr>
          <p:cNvPr id="9" name="Picture 8" descr="A close up of a logo&#10;&#10;Description automatically generated">
            <a:extLst>
              <a:ext uri="{FF2B5EF4-FFF2-40B4-BE49-F238E27FC236}">
                <a16:creationId xmlns:a16="http://schemas.microsoft.com/office/drawing/2014/main" id="{C06351D5-E002-442A-BB97-A2456CD297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32604" y="6245366"/>
            <a:ext cx="1059395" cy="642779"/>
          </a:xfrm>
          <a:prstGeom prst="rect">
            <a:avLst/>
          </a:prstGeom>
        </p:spPr>
      </p:pic>
      <p:sp>
        <p:nvSpPr>
          <p:cNvPr id="11" name="Content Placeholder 2">
            <a:extLst>
              <a:ext uri="{FF2B5EF4-FFF2-40B4-BE49-F238E27FC236}">
                <a16:creationId xmlns:a16="http://schemas.microsoft.com/office/drawing/2014/main" id="{ADC823AF-08FC-4B75-A0B7-AE5286A96F55}"/>
              </a:ext>
            </a:extLst>
          </p:cNvPr>
          <p:cNvSpPr>
            <a:spLocks noGrp="1"/>
          </p:cNvSpPr>
          <p:nvPr>
            <p:ph sz="half" idx="1"/>
          </p:nvPr>
        </p:nvSpPr>
        <p:spPr>
          <a:xfrm>
            <a:off x="752790" y="1164567"/>
            <a:ext cx="4869615" cy="49151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F774BC80-8D75-46FF-A25A-C7BE7071B9A7}"/>
              </a:ext>
            </a:extLst>
          </p:cNvPr>
          <p:cNvSpPr>
            <a:spLocks noGrp="1"/>
          </p:cNvSpPr>
          <p:nvPr>
            <p:ph sz="half" idx="2"/>
          </p:nvPr>
        </p:nvSpPr>
        <p:spPr>
          <a:xfrm>
            <a:off x="6484186" y="1164567"/>
            <a:ext cx="4869615" cy="49151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3288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C45FF7-8C63-4AF0-8122-692B54E32491}" type="datetime4">
              <a:rPr lang="en-US" smtClean="0"/>
              <a:t>November 6, 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190863" y="6395116"/>
            <a:ext cx="888520" cy="286169"/>
          </a:xfrm>
        </p:spPr>
        <p:txBody>
          <a:bodyPr/>
          <a:lstStyle>
            <a:lvl1pPr>
              <a:defRPr sz="1600" b="1">
                <a:effectLst>
                  <a:outerShdw blurRad="38100" dist="38100" dir="2700000" algn="tl">
                    <a:srgbClr val="000000">
                      <a:alpha val="43137"/>
                    </a:srgbClr>
                  </a:outerShdw>
                </a:effectLst>
              </a:defRPr>
            </a:lvl1pPr>
          </a:lstStyle>
          <a:p>
            <a:fld id="{E25C0C21-B7CE-4F0B-81CD-4269BE354346}" type="slidenum">
              <a:rPr lang="en-US" smtClean="0"/>
              <a:pPr/>
              <a:t>‹#›</a:t>
            </a:fld>
            <a:endParaRPr lang="en-US"/>
          </a:p>
        </p:txBody>
      </p:sp>
    </p:spTree>
    <p:extLst>
      <p:ext uri="{BB962C8B-B14F-4D97-AF65-F5344CB8AC3E}">
        <p14:creationId xmlns:p14="http://schemas.microsoft.com/office/powerpoint/2010/main" val="2499206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with log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FCA1-D4F3-477E-B945-80FEF29F5C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9009C9-D22A-4588-88D9-C3B5602ACA72}"/>
              </a:ext>
            </a:extLst>
          </p:cNvPr>
          <p:cNvSpPr>
            <a:spLocks noGrp="1"/>
          </p:cNvSpPr>
          <p:nvPr>
            <p:ph type="dt" sz="half" idx="10"/>
          </p:nvPr>
        </p:nvSpPr>
        <p:spPr/>
        <p:txBody>
          <a:bodyPr/>
          <a:lstStyle/>
          <a:p>
            <a:fld id="{CFB6FE5C-FA4F-4EA5-AD84-F5C3455B3CDE}" type="datetime4">
              <a:rPr lang="en-US" smtClean="0"/>
              <a:t>November 6, 2022</a:t>
            </a:fld>
            <a:endParaRPr lang="en-US"/>
          </a:p>
        </p:txBody>
      </p:sp>
      <p:sp>
        <p:nvSpPr>
          <p:cNvPr id="4" name="Footer Placeholder 3">
            <a:extLst>
              <a:ext uri="{FF2B5EF4-FFF2-40B4-BE49-F238E27FC236}">
                <a16:creationId xmlns:a16="http://schemas.microsoft.com/office/drawing/2014/main" id="{4AE0FB6E-239B-4065-AE65-29EF4D395F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15D9D93-9CED-4551-8524-E66DFEEF3BF5}"/>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pic>
        <p:nvPicPr>
          <p:cNvPr id="7" name="Picture 6">
            <a:extLst>
              <a:ext uri="{FF2B5EF4-FFF2-40B4-BE49-F238E27FC236}">
                <a16:creationId xmlns:a16="http://schemas.microsoft.com/office/drawing/2014/main" id="{67DF294E-C019-4C8F-A7F6-FA4F57D1B4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9321" y="6219419"/>
            <a:ext cx="1092680" cy="638582"/>
          </a:xfrm>
          <a:prstGeom prst="rect">
            <a:avLst/>
          </a:prstGeom>
        </p:spPr>
      </p:pic>
    </p:spTree>
    <p:extLst>
      <p:ext uri="{BB962C8B-B14F-4D97-AF65-F5344CB8AC3E}">
        <p14:creationId xmlns:p14="http://schemas.microsoft.com/office/powerpoint/2010/main" val="75470008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no logo">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BCE43-B976-49F6-B923-14ED9C52710B}" type="datetime4">
              <a:rPr lang="en-US" smtClean="0"/>
              <a:t>November 6, 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169906125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75116" y="365127"/>
            <a:ext cx="9880272" cy="10151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75115" y="1526882"/>
            <a:ext cx="4802727" cy="63835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475115" y="2311893"/>
            <a:ext cx="4802727" cy="38777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43236" y="1526882"/>
            <a:ext cx="4826379" cy="63835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543236" y="2311893"/>
            <a:ext cx="4826379" cy="38777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C0FD00-CBAE-4C14-9A5E-335948A0B6C7}" type="datetime4">
              <a:rPr lang="en-US" smtClean="0"/>
              <a:t>November 6, 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965706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475115" y="457200"/>
            <a:ext cx="3916395" cy="1600200"/>
          </a:xfrm>
        </p:spPr>
        <p:txBody>
          <a:bodyPr anchor="ct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15796" y="813917"/>
            <a:ext cx="5739592" cy="504713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hasCustomPrompt="1"/>
          </p:nvPr>
        </p:nvSpPr>
        <p:spPr>
          <a:xfrm>
            <a:off x="1475115" y="2057400"/>
            <a:ext cx="391639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95B7F35F-3E03-48EF-8406-1A85DFEEFD8F}" type="datetime4">
              <a:rPr lang="en-US" smtClean="0"/>
              <a:t>November 6,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64707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610530-C120-42F5-BC5C-50D8C27DBA1D}"/>
              </a:ext>
            </a:extLst>
          </p:cNvPr>
          <p:cNvSpPr/>
          <p:nvPr userDrawn="1"/>
        </p:nvSpPr>
        <p:spPr>
          <a:xfrm>
            <a:off x="0" y="1526876"/>
            <a:ext cx="12192000" cy="3830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54954B-B384-49AA-A711-7F3F9C2A029D}"/>
              </a:ext>
            </a:extLst>
          </p:cNvPr>
          <p:cNvSpPr/>
          <p:nvPr userDrawn="1"/>
        </p:nvSpPr>
        <p:spPr>
          <a:xfrm>
            <a:off x="0" y="1692828"/>
            <a:ext cx="12192000" cy="3489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59833" y="973082"/>
            <a:ext cx="9889586" cy="2744597"/>
          </a:xfrm>
        </p:spPr>
        <p:txBody>
          <a:bodyPr anchor="b">
            <a:normAutofit/>
          </a:bodyPr>
          <a:lstStyle>
            <a:lvl1pPr algn="ctr">
              <a:defRPr sz="4800" b="1">
                <a:solidFill>
                  <a:schemeClr val="bg1"/>
                </a:solidFill>
              </a:defRPr>
            </a:lvl1pPr>
          </a:lstStyle>
          <a:p>
            <a:r>
              <a:rPr lang="en-US" dirty="0"/>
              <a:t>Transition slide title</a:t>
            </a:r>
          </a:p>
        </p:txBody>
      </p:sp>
      <p:sp>
        <p:nvSpPr>
          <p:cNvPr id="7" name="Date Placeholder 6">
            <a:extLst>
              <a:ext uri="{FF2B5EF4-FFF2-40B4-BE49-F238E27FC236}">
                <a16:creationId xmlns:a16="http://schemas.microsoft.com/office/drawing/2014/main" id="{1FA8781A-4EC7-4D14-BBE0-80F3D6F9254E}"/>
              </a:ext>
            </a:extLst>
          </p:cNvPr>
          <p:cNvSpPr>
            <a:spLocks noGrp="1"/>
          </p:cNvSpPr>
          <p:nvPr>
            <p:ph type="dt" sz="half" idx="10"/>
          </p:nvPr>
        </p:nvSpPr>
        <p:spPr>
          <a:xfrm>
            <a:off x="7094136" y="6405162"/>
            <a:ext cx="1940858" cy="286169"/>
          </a:xfrm>
        </p:spPr>
        <p:txBody>
          <a:bodyPr/>
          <a:lstStyle>
            <a:lvl1pPr>
              <a:defRPr>
                <a:solidFill>
                  <a:schemeClr val="accent2"/>
                </a:solidFill>
              </a:defRPr>
            </a:lvl1pPr>
          </a:lstStyle>
          <a:p>
            <a:fld id="{701E4A2C-B8D6-4464-B54F-13C6DAA679F7}" type="datetime4">
              <a:rPr lang="en-US" smtClean="0"/>
              <a:t>November 6, 2022</a:t>
            </a:fld>
            <a:endParaRPr lang="en-US"/>
          </a:p>
        </p:txBody>
      </p:sp>
      <p:sp>
        <p:nvSpPr>
          <p:cNvPr id="8" name="Footer Placeholder 7">
            <a:extLst>
              <a:ext uri="{FF2B5EF4-FFF2-40B4-BE49-F238E27FC236}">
                <a16:creationId xmlns:a16="http://schemas.microsoft.com/office/drawing/2014/main" id="{C142DB4B-4017-4FC8-8755-DBE13FC809ED}"/>
              </a:ext>
            </a:extLst>
          </p:cNvPr>
          <p:cNvSpPr>
            <a:spLocks noGrp="1"/>
          </p:cNvSpPr>
          <p:nvPr>
            <p:ph type="ftr" sz="quarter" idx="11"/>
          </p:nvPr>
        </p:nvSpPr>
        <p:spPr>
          <a:xfrm>
            <a:off x="2029767" y="6405162"/>
            <a:ext cx="4926259" cy="286169"/>
          </a:xfrm>
        </p:spPr>
        <p:txBody>
          <a:bodyPr/>
          <a:lstStyle>
            <a:lvl1pPr>
              <a:defRPr>
                <a:solidFill>
                  <a:schemeClr val="accent2"/>
                </a:solidFill>
              </a:defRPr>
            </a:lvl1pPr>
          </a:lstStyle>
          <a:p>
            <a:endParaRPr lang="en-US" dirty="0"/>
          </a:p>
        </p:txBody>
      </p:sp>
      <p:sp>
        <p:nvSpPr>
          <p:cNvPr id="9" name="Slide Number Placeholder 8">
            <a:extLst>
              <a:ext uri="{FF2B5EF4-FFF2-40B4-BE49-F238E27FC236}">
                <a16:creationId xmlns:a16="http://schemas.microsoft.com/office/drawing/2014/main" id="{539129F5-5BAB-4E6D-A7AA-0F614AAFEB74}"/>
              </a:ext>
            </a:extLst>
          </p:cNvPr>
          <p:cNvSpPr>
            <a:spLocks noGrp="1"/>
          </p:cNvSpPr>
          <p:nvPr>
            <p:ph type="sldNum" sz="quarter" idx="12"/>
          </p:nvPr>
        </p:nvSpPr>
        <p:spPr>
          <a:xfrm>
            <a:off x="9135374" y="6405162"/>
            <a:ext cx="888520" cy="286169"/>
          </a:xfrm>
        </p:spPr>
        <p:txBody>
          <a:bodyPr/>
          <a:lstStyle>
            <a:lvl1pPr>
              <a:defRPr>
                <a:solidFill>
                  <a:schemeClr val="accent2"/>
                </a:solidFill>
              </a:defRPr>
            </a:lvl1pPr>
          </a:lstStyle>
          <a:p>
            <a:r>
              <a:rPr lang="en-US"/>
              <a:t>|  </a:t>
            </a:r>
            <a:fld id="{E25C0C21-B7CE-4F0B-81CD-4269BE354346}" type="slidenum">
              <a:rPr lang="en-US" smtClean="0"/>
              <a:pPr/>
              <a:t>‹#›</a:t>
            </a:fld>
            <a:endParaRPr lang="en-US" dirty="0"/>
          </a:p>
        </p:txBody>
      </p:sp>
      <p:cxnSp>
        <p:nvCxnSpPr>
          <p:cNvPr id="11" name="Straight Connector 10">
            <a:extLst>
              <a:ext uri="{FF2B5EF4-FFF2-40B4-BE49-F238E27FC236}">
                <a16:creationId xmlns:a16="http://schemas.microsoft.com/office/drawing/2014/main" id="{732C7634-0492-40B1-8525-F74FD5E500FD}"/>
              </a:ext>
            </a:extLst>
          </p:cNvPr>
          <p:cNvCxnSpPr>
            <a:cxnSpLocks/>
          </p:cNvCxnSpPr>
          <p:nvPr userDrawn="1"/>
        </p:nvCxnSpPr>
        <p:spPr>
          <a:xfrm>
            <a:off x="1164564" y="3786097"/>
            <a:ext cx="988958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B8A0DA13-57CC-4C3B-9D44-56EACA00A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6884" y="6261834"/>
            <a:ext cx="855937" cy="694732"/>
          </a:xfrm>
          <a:prstGeom prst="rect">
            <a:avLst/>
          </a:prstGeom>
        </p:spPr>
      </p:pic>
    </p:spTree>
    <p:extLst>
      <p:ext uri="{BB962C8B-B14F-4D97-AF65-F5344CB8AC3E}">
        <p14:creationId xmlns:p14="http://schemas.microsoft.com/office/powerpoint/2010/main" val="11325017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114" y="457200"/>
            <a:ext cx="3830131" cy="1600200"/>
          </a:xfrm>
        </p:spPr>
        <p:txBody>
          <a:bodyPr anchor="ctr"/>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538158" y="864158"/>
            <a:ext cx="5817231" cy="499689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75114" y="2057400"/>
            <a:ext cx="3830131"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782E11E7-BD7B-49A9-AD67-C3CC94DDFA97}" type="datetime4">
              <a:rPr lang="en-US" smtClean="0"/>
              <a:t>November 6,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4250836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610530-C120-42F5-BC5C-50D8C27DBA1D}"/>
              </a:ext>
            </a:extLst>
          </p:cNvPr>
          <p:cNvSpPr/>
          <p:nvPr userDrawn="1"/>
        </p:nvSpPr>
        <p:spPr>
          <a:xfrm>
            <a:off x="0" y="813447"/>
            <a:ext cx="12192000" cy="3830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054954B-B384-49AA-A711-7F3F9C2A029D}"/>
              </a:ext>
            </a:extLst>
          </p:cNvPr>
          <p:cNvSpPr/>
          <p:nvPr userDrawn="1"/>
        </p:nvSpPr>
        <p:spPr>
          <a:xfrm>
            <a:off x="0" y="989441"/>
            <a:ext cx="12192000" cy="3489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1159833" y="309894"/>
            <a:ext cx="9889587" cy="2744597"/>
          </a:xfrm>
        </p:spPr>
        <p:txBody>
          <a:bodyPr anchor="b">
            <a:normAutofit/>
          </a:bodyPr>
          <a:lstStyle>
            <a:lvl1pPr algn="ctr">
              <a:defRPr sz="3600" b="1">
                <a:solidFill>
                  <a:schemeClr val="bg1"/>
                </a:solidFill>
              </a:defRPr>
            </a:lvl1pPr>
          </a:lstStyle>
          <a:p>
            <a:r>
              <a:rPr lang="en-US" dirty="0"/>
              <a:t>Thank you</a:t>
            </a:r>
          </a:p>
        </p:txBody>
      </p:sp>
      <p:cxnSp>
        <p:nvCxnSpPr>
          <p:cNvPr id="11" name="Straight Connector 10">
            <a:extLst>
              <a:ext uri="{FF2B5EF4-FFF2-40B4-BE49-F238E27FC236}">
                <a16:creationId xmlns:a16="http://schemas.microsoft.com/office/drawing/2014/main" id="{732C7634-0492-40B1-8525-F74FD5E500FD}"/>
              </a:ext>
            </a:extLst>
          </p:cNvPr>
          <p:cNvCxnSpPr>
            <a:cxnSpLocks/>
          </p:cNvCxnSpPr>
          <p:nvPr userDrawn="1"/>
        </p:nvCxnSpPr>
        <p:spPr>
          <a:xfrm>
            <a:off x="1164564" y="3072668"/>
            <a:ext cx="988958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B8A0DA13-57CC-4C3B-9D44-56EACA00A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5400" y="5267390"/>
            <a:ext cx="2187661" cy="1392207"/>
          </a:xfrm>
          <a:prstGeom prst="rect">
            <a:avLst/>
          </a:prstGeom>
        </p:spPr>
      </p:pic>
      <p:sp>
        <p:nvSpPr>
          <p:cNvPr id="13" name="Title 1">
            <a:extLst>
              <a:ext uri="{FF2B5EF4-FFF2-40B4-BE49-F238E27FC236}">
                <a16:creationId xmlns:a16="http://schemas.microsoft.com/office/drawing/2014/main" id="{FBB7243D-01C7-40E4-B0AC-AD1B89923EC5}"/>
              </a:ext>
            </a:extLst>
          </p:cNvPr>
          <p:cNvSpPr txBox="1">
            <a:spLocks/>
          </p:cNvSpPr>
          <p:nvPr userDrawn="1"/>
        </p:nvSpPr>
        <p:spPr>
          <a:xfrm>
            <a:off x="5573485" y="5155898"/>
            <a:ext cx="5608235" cy="1392207"/>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algn="l"/>
            <a:r>
              <a:rPr lang="en-US" sz="2400" dirty="0">
                <a:solidFill>
                  <a:schemeClr val="tx1"/>
                </a:solidFill>
                <a:latin typeface="+mj-lt"/>
              </a:rPr>
              <a:t>Florida Perinatal</a:t>
            </a:r>
          </a:p>
          <a:p>
            <a:pPr algn="l"/>
            <a:r>
              <a:rPr lang="en-US" sz="2400" dirty="0">
                <a:solidFill>
                  <a:schemeClr val="tx1"/>
                </a:solidFill>
                <a:latin typeface="+mj-lt"/>
              </a:rPr>
              <a:t>Quality Collaborative</a:t>
            </a:r>
          </a:p>
        </p:txBody>
      </p:sp>
    </p:spTree>
    <p:extLst>
      <p:ext uri="{BB962C8B-B14F-4D97-AF65-F5344CB8AC3E}">
        <p14:creationId xmlns:p14="http://schemas.microsoft.com/office/powerpoint/2010/main" val="711411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E3BD2C-03CC-4DEB-891A-6F8D152AEFA3}" type="datetime4">
              <a:rPr lang="en-US" smtClean="0"/>
              <a:t>November 6,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659260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F6D6AD7-E03F-46E4-919E-DEB05584ABC8}"/>
              </a:ext>
            </a:extLst>
          </p:cNvPr>
          <p:cNvSpPr>
            <a:spLocks noGrp="1"/>
          </p:cNvSpPr>
          <p:nvPr>
            <p:ph type="dt" sz="half" idx="10"/>
          </p:nvPr>
        </p:nvSpPr>
        <p:spPr/>
        <p:txBody>
          <a:bodyPr/>
          <a:lstStyle/>
          <a:p>
            <a:fld id="{0AE45C43-341E-42BF-9CEB-CFABE92EC68E}" type="datetime4">
              <a:rPr lang="en-US" smtClean="0"/>
              <a:t>November 6, 2022</a:t>
            </a:fld>
            <a:endParaRPr lang="en-US"/>
          </a:p>
        </p:txBody>
      </p:sp>
      <p:sp>
        <p:nvSpPr>
          <p:cNvPr id="8" name="Footer Placeholder 7">
            <a:extLst>
              <a:ext uri="{FF2B5EF4-FFF2-40B4-BE49-F238E27FC236}">
                <a16:creationId xmlns:a16="http://schemas.microsoft.com/office/drawing/2014/main" id="{E0DF1D96-9B48-4DDE-A7D2-9AFAFA02CD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9331C5-FE2F-4E6A-B2E9-D698BF234300}"/>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Tree>
    <p:extLst>
      <p:ext uri="{BB962C8B-B14F-4D97-AF65-F5344CB8AC3E}">
        <p14:creationId xmlns:p14="http://schemas.microsoft.com/office/powerpoint/2010/main" val="209766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Basic Slide (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p:txBody>
          <a:bodyPr/>
          <a:lstStyle>
            <a:lvl1pPr>
              <a:defRPr/>
            </a:lvl1pPr>
          </a:lstStyle>
          <a:p>
            <a:r>
              <a:rPr lang="en-US" dirty="0"/>
              <a:t>Click to edit header</a:t>
            </a:r>
          </a:p>
        </p:txBody>
      </p:sp>
      <p:sp>
        <p:nvSpPr>
          <p:cNvPr id="2" name="Date Placeholder 1">
            <a:extLst>
              <a:ext uri="{FF2B5EF4-FFF2-40B4-BE49-F238E27FC236}">
                <a16:creationId xmlns:a16="http://schemas.microsoft.com/office/drawing/2014/main" id="{39CCFA91-B5AF-4D41-87D6-E5484BE7FC44}"/>
              </a:ext>
            </a:extLst>
          </p:cNvPr>
          <p:cNvSpPr>
            <a:spLocks noGrp="1"/>
          </p:cNvSpPr>
          <p:nvPr>
            <p:ph type="dt" sz="half" idx="10"/>
          </p:nvPr>
        </p:nvSpPr>
        <p:spPr/>
        <p:txBody>
          <a:bodyPr/>
          <a:lstStyle/>
          <a:p>
            <a:fld id="{5753B7D4-BA1B-48E1-9DFE-F8D51AA0EAAA}" type="datetime4">
              <a:rPr lang="en-US" smtClean="0"/>
              <a:t>November 6, 2022</a:t>
            </a:fld>
            <a:endParaRPr lang="en-US"/>
          </a:p>
        </p:txBody>
      </p:sp>
      <p:sp>
        <p:nvSpPr>
          <p:cNvPr id="4" name="Footer Placeholder 3">
            <a:extLst>
              <a:ext uri="{FF2B5EF4-FFF2-40B4-BE49-F238E27FC236}">
                <a16:creationId xmlns:a16="http://schemas.microsoft.com/office/drawing/2014/main" id="{D39E1626-AABC-4FFD-9B5E-40C878F1F6B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ECDD6B-9730-417B-AAD3-9D6F37FF8B83}"/>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Tree>
    <p:extLst>
      <p:ext uri="{BB962C8B-B14F-4D97-AF65-F5344CB8AC3E}">
        <p14:creationId xmlns:p14="http://schemas.microsoft.com/office/powerpoint/2010/main" val="3111325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op Stripe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752789" y="1256045"/>
            <a:ext cx="10601011" cy="47985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39CCFA91-B5AF-4D41-87D6-E5484BE7FC44}"/>
              </a:ext>
            </a:extLst>
          </p:cNvPr>
          <p:cNvSpPr>
            <a:spLocks noGrp="1"/>
          </p:cNvSpPr>
          <p:nvPr>
            <p:ph type="dt" sz="half" idx="10"/>
          </p:nvPr>
        </p:nvSpPr>
        <p:spPr/>
        <p:txBody>
          <a:bodyPr/>
          <a:lstStyle>
            <a:lvl1pPr>
              <a:defRPr>
                <a:solidFill>
                  <a:schemeClr val="tx1"/>
                </a:solidFill>
              </a:defRPr>
            </a:lvl1pPr>
          </a:lstStyle>
          <a:p>
            <a:fld id="{2694BFC8-BC76-4B51-B65F-04D84456204A}" type="datetime4">
              <a:rPr lang="en-US" smtClean="0"/>
              <a:t>November 6, 2022</a:t>
            </a:fld>
            <a:endParaRPr lang="en-US"/>
          </a:p>
        </p:txBody>
      </p:sp>
      <p:sp>
        <p:nvSpPr>
          <p:cNvPr id="4" name="Footer Placeholder 3">
            <a:extLst>
              <a:ext uri="{FF2B5EF4-FFF2-40B4-BE49-F238E27FC236}">
                <a16:creationId xmlns:a16="http://schemas.microsoft.com/office/drawing/2014/main" id="{D39E1626-AABC-4FFD-9B5E-40C878F1F6BF}"/>
              </a:ext>
            </a:extLst>
          </p:cNvPr>
          <p:cNvSpPr>
            <a:spLocks noGrp="1"/>
          </p:cNvSpPr>
          <p:nvPr>
            <p:ph type="ftr" sz="quarter" idx="11"/>
          </p:nvPr>
        </p:nvSpPr>
        <p:spPr>
          <a:xfrm>
            <a:off x="1657979" y="6395118"/>
            <a:ext cx="5378432" cy="286169"/>
          </a:xfrm>
        </p:spPr>
        <p:txBody>
          <a:bodyPr/>
          <a:lstStyle>
            <a:lvl1pPr>
              <a:defRPr>
                <a:solidFill>
                  <a:schemeClr val="tx1"/>
                </a:solidFill>
              </a:defRPr>
            </a:lvl1pPr>
          </a:lstStyle>
          <a:p>
            <a:endParaRPr lang="en-US" dirty="0"/>
          </a:p>
        </p:txBody>
      </p:sp>
      <p:sp>
        <p:nvSpPr>
          <p:cNvPr id="5" name="Slide Number Placeholder 4">
            <a:extLst>
              <a:ext uri="{FF2B5EF4-FFF2-40B4-BE49-F238E27FC236}">
                <a16:creationId xmlns:a16="http://schemas.microsoft.com/office/drawing/2014/main" id="{08ECDD6B-9730-417B-AAD3-9D6F37FF8B83}"/>
              </a:ext>
            </a:extLst>
          </p:cNvPr>
          <p:cNvSpPr>
            <a:spLocks noGrp="1"/>
          </p:cNvSpPr>
          <p:nvPr>
            <p:ph type="sldNum" sz="quarter" idx="12"/>
          </p:nvPr>
        </p:nvSpPr>
        <p:spPr/>
        <p:txBody>
          <a:bodyPr/>
          <a:lstStyle>
            <a:lvl1pPr>
              <a:defRPr>
                <a:solidFill>
                  <a:schemeClr val="tx1"/>
                </a:solidFill>
              </a:defRPr>
            </a:lvl1pPr>
          </a:lstStyle>
          <a:p>
            <a:r>
              <a:rPr lang="en-US"/>
              <a:t>|  </a:t>
            </a:r>
            <a:fld id="{E25C0C21-B7CE-4F0B-81CD-4269BE354346}" type="slidenum">
              <a:rPr lang="en-US" smtClean="0"/>
              <a:pPr/>
              <a:t>‹#›</a:t>
            </a:fld>
            <a:endParaRPr lang="en-US" dirty="0"/>
          </a:p>
        </p:txBody>
      </p:sp>
      <p:pic>
        <p:nvPicPr>
          <p:cNvPr id="8" name="Graphic 7">
            <a:extLst>
              <a:ext uri="{FF2B5EF4-FFF2-40B4-BE49-F238E27FC236}">
                <a16:creationId xmlns:a16="http://schemas.microsoft.com/office/drawing/2014/main" id="{D1DF39C0-40C4-4330-9542-3C2512BFE73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373" r="2491" b="-1"/>
          <a:stretch/>
        </p:blipFill>
        <p:spPr>
          <a:xfrm rot="10800000">
            <a:off x="-1" y="301771"/>
            <a:ext cx="12192000" cy="642777"/>
          </a:xfrm>
          <a:prstGeom prst="rect">
            <a:avLst/>
          </a:prstGeom>
        </p:spPr>
      </p:pic>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a:xfrm>
            <a:off x="752789" y="291722"/>
            <a:ext cx="10601011" cy="642779"/>
          </a:xfrm>
        </p:spPr>
        <p:txBody>
          <a:bodyPr/>
          <a:lstStyle>
            <a:lvl1pPr>
              <a:defRPr>
                <a:solidFill>
                  <a:schemeClr val="bg1"/>
                </a:solidFill>
              </a:defRPr>
            </a:lvl1pPr>
          </a:lstStyle>
          <a:p>
            <a:r>
              <a:rPr lang="en-US" dirty="0"/>
              <a:t>Click to edit header</a:t>
            </a:r>
          </a:p>
        </p:txBody>
      </p:sp>
      <p:pic>
        <p:nvPicPr>
          <p:cNvPr id="9" name="Picture 8" descr="A close up of a logo&#10;&#10;Description automatically generated">
            <a:extLst>
              <a:ext uri="{FF2B5EF4-FFF2-40B4-BE49-F238E27FC236}">
                <a16:creationId xmlns:a16="http://schemas.microsoft.com/office/drawing/2014/main" id="{C06351D5-E002-442A-BB97-A2456CD297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03479" y="6166966"/>
            <a:ext cx="888520" cy="721178"/>
          </a:xfrm>
          <a:prstGeom prst="rect">
            <a:avLst/>
          </a:prstGeom>
        </p:spPr>
      </p:pic>
    </p:spTree>
    <p:extLst>
      <p:ext uri="{BB962C8B-B14F-4D97-AF65-F5344CB8AC3E}">
        <p14:creationId xmlns:p14="http://schemas.microsoft.com/office/powerpoint/2010/main" val="3269284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Transition">
    <p:spTree>
      <p:nvGrpSpPr>
        <p:cNvPr id="1" name=""/>
        <p:cNvGrpSpPr/>
        <p:nvPr/>
      </p:nvGrpSpPr>
      <p:grpSpPr>
        <a:xfrm>
          <a:off x="0" y="0"/>
          <a:ext cx="0" cy="0"/>
          <a:chOff x="0" y="0"/>
          <a:chExt cx="0" cy="0"/>
        </a:xfrm>
      </p:grpSpPr>
      <p:sp>
        <p:nvSpPr>
          <p:cNvPr id="21" name="Flowchart: Off-page Connector 20">
            <a:extLst>
              <a:ext uri="{FF2B5EF4-FFF2-40B4-BE49-F238E27FC236}">
                <a16:creationId xmlns:a16="http://schemas.microsoft.com/office/drawing/2014/main" id="{CDFA2D1E-8CC3-4A8A-ACBC-ADE3D7507028}"/>
              </a:ext>
            </a:extLst>
          </p:cNvPr>
          <p:cNvSpPr/>
          <p:nvPr userDrawn="1"/>
        </p:nvSpPr>
        <p:spPr>
          <a:xfrm rot="16200000">
            <a:off x="2171580" y="1131567"/>
            <a:ext cx="6868045" cy="4604912"/>
          </a:xfrm>
          <a:prstGeom prst="flowChartOffpageConnector">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Isosceles Triangle 10">
            <a:extLst>
              <a:ext uri="{FF2B5EF4-FFF2-40B4-BE49-F238E27FC236}">
                <a16:creationId xmlns:a16="http://schemas.microsoft.com/office/drawing/2014/main" id="{0BD5DFED-EA4A-43F0-BE94-B26B6F6DA67A}"/>
              </a:ext>
            </a:extLst>
          </p:cNvPr>
          <p:cNvSpPr/>
          <p:nvPr userDrawn="1"/>
        </p:nvSpPr>
        <p:spPr>
          <a:xfrm rot="5400000">
            <a:off x="3804162" y="2966636"/>
            <a:ext cx="6858001" cy="92473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BB75A8E6-AAC3-415E-B4F3-FCAFA5B6AA93}"/>
              </a:ext>
            </a:extLst>
          </p:cNvPr>
          <p:cNvSpPr/>
          <p:nvPr userDrawn="1"/>
        </p:nvSpPr>
        <p:spPr>
          <a:xfrm>
            <a:off x="2" y="0"/>
            <a:ext cx="677079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 Placeholder 2">
            <a:extLst>
              <a:ext uri="{FF2B5EF4-FFF2-40B4-BE49-F238E27FC236}">
                <a16:creationId xmlns:a16="http://schemas.microsoft.com/office/drawing/2014/main" id="{89C0C49A-E3F4-4827-AA73-8A61B482693C}"/>
              </a:ext>
            </a:extLst>
          </p:cNvPr>
          <p:cNvSpPr>
            <a:spLocks noGrp="1"/>
          </p:cNvSpPr>
          <p:nvPr>
            <p:ph type="body" idx="1" hasCustomPrompt="1"/>
          </p:nvPr>
        </p:nvSpPr>
        <p:spPr>
          <a:xfrm>
            <a:off x="370936" y="3968371"/>
            <a:ext cx="5796949" cy="1500187"/>
          </a:xfrm>
        </p:spPr>
        <p:txBody>
          <a:bodyPr>
            <a:normAutofit/>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Subtitle</a:t>
            </a:r>
          </a:p>
        </p:txBody>
      </p:sp>
      <p:cxnSp>
        <p:nvCxnSpPr>
          <p:cNvPr id="8" name="Straight Connector 7">
            <a:extLst>
              <a:ext uri="{FF2B5EF4-FFF2-40B4-BE49-F238E27FC236}">
                <a16:creationId xmlns:a16="http://schemas.microsoft.com/office/drawing/2014/main" id="{157A4762-8EAA-4F57-A866-DB6CAB1366E5}"/>
              </a:ext>
            </a:extLst>
          </p:cNvPr>
          <p:cNvCxnSpPr/>
          <p:nvPr userDrawn="1"/>
        </p:nvCxnSpPr>
        <p:spPr>
          <a:xfrm>
            <a:off x="370937" y="3777471"/>
            <a:ext cx="42552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CAB69222-5E7F-4221-8B25-FAA565CE82D4}"/>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300600" y="6008622"/>
            <a:ext cx="971829" cy="788797"/>
          </a:xfrm>
          <a:prstGeom prst="rect">
            <a:avLst/>
          </a:prstGeom>
        </p:spPr>
      </p:pic>
      <p:sp>
        <p:nvSpPr>
          <p:cNvPr id="27" name="Picture Placeholder 26">
            <a:extLst>
              <a:ext uri="{FF2B5EF4-FFF2-40B4-BE49-F238E27FC236}">
                <a16:creationId xmlns:a16="http://schemas.microsoft.com/office/drawing/2014/main" id="{9CCC78DE-9A3A-4138-83A8-1AF56BC2E791}"/>
              </a:ext>
            </a:extLst>
          </p:cNvPr>
          <p:cNvSpPr>
            <a:spLocks noGrp="1"/>
          </p:cNvSpPr>
          <p:nvPr>
            <p:ph type="pic" sz="quarter" idx="10" hasCustomPrompt="1"/>
          </p:nvPr>
        </p:nvSpPr>
        <p:spPr>
          <a:xfrm>
            <a:off x="6972829" y="-10048"/>
            <a:ext cx="5219767" cy="6868048"/>
          </a:xfrm>
          <a:custGeom>
            <a:avLst/>
            <a:gdLst>
              <a:gd name="connsiteX0" fmla="*/ 0 w 5229225"/>
              <a:gd name="connsiteY0" fmla="*/ 0 h 6858000"/>
              <a:gd name="connsiteX1" fmla="*/ 4282631 w 5229225"/>
              <a:gd name="connsiteY1" fmla="*/ 0 h 6858000"/>
              <a:gd name="connsiteX2" fmla="*/ 5229225 w 5229225"/>
              <a:gd name="connsiteY2" fmla="*/ 3429000 h 6858000"/>
              <a:gd name="connsiteX3" fmla="*/ 4282631 w 5229225"/>
              <a:gd name="connsiteY3" fmla="*/ 6858000 h 6858000"/>
              <a:gd name="connsiteX4" fmla="*/ 0 w 5229225"/>
              <a:gd name="connsiteY4" fmla="*/ 6858000 h 6858000"/>
              <a:gd name="connsiteX5" fmla="*/ 946594 w 5229225"/>
              <a:gd name="connsiteY5" fmla="*/ 3429000 h 6858000"/>
              <a:gd name="connsiteX6" fmla="*/ 0 w 5229225"/>
              <a:gd name="connsiteY6" fmla="*/ 0 h 6858000"/>
              <a:gd name="connsiteX0" fmla="*/ 0 w 5237225"/>
              <a:gd name="connsiteY0" fmla="*/ 0 h 6858000"/>
              <a:gd name="connsiteX1" fmla="*/ 5237225 w 5237225"/>
              <a:gd name="connsiteY1" fmla="*/ 0 h 6858000"/>
              <a:gd name="connsiteX2" fmla="*/ 5229225 w 5237225"/>
              <a:gd name="connsiteY2" fmla="*/ 3429000 h 6858000"/>
              <a:gd name="connsiteX3" fmla="*/ 4282631 w 5237225"/>
              <a:gd name="connsiteY3" fmla="*/ 6858000 h 6858000"/>
              <a:gd name="connsiteX4" fmla="*/ 0 w 5237225"/>
              <a:gd name="connsiteY4" fmla="*/ 6858000 h 6858000"/>
              <a:gd name="connsiteX5" fmla="*/ 946594 w 5237225"/>
              <a:gd name="connsiteY5" fmla="*/ 3429000 h 6858000"/>
              <a:gd name="connsiteX6" fmla="*/ 0 w 5237225"/>
              <a:gd name="connsiteY6" fmla="*/ 0 h 6858000"/>
              <a:gd name="connsiteX0" fmla="*/ 0 w 5237225"/>
              <a:gd name="connsiteY0" fmla="*/ 0 h 6868048"/>
              <a:gd name="connsiteX1" fmla="*/ 5237225 w 5237225"/>
              <a:gd name="connsiteY1" fmla="*/ 0 h 6868048"/>
              <a:gd name="connsiteX2" fmla="*/ 5229225 w 5237225"/>
              <a:gd name="connsiteY2" fmla="*/ 3429000 h 6868048"/>
              <a:gd name="connsiteX3" fmla="*/ 5237225 w 5237225"/>
              <a:gd name="connsiteY3" fmla="*/ 6868048 h 6868048"/>
              <a:gd name="connsiteX4" fmla="*/ 0 w 5237225"/>
              <a:gd name="connsiteY4" fmla="*/ 6858000 h 6868048"/>
              <a:gd name="connsiteX5" fmla="*/ 946594 w 5237225"/>
              <a:gd name="connsiteY5" fmla="*/ 3429000 h 6868048"/>
              <a:gd name="connsiteX6" fmla="*/ 0 w 5237225"/>
              <a:gd name="connsiteY6" fmla="*/ 0 h 6868048"/>
              <a:gd name="connsiteX0" fmla="*/ 30145 w 5237225"/>
              <a:gd name="connsiteY0" fmla="*/ 10049 h 6868048"/>
              <a:gd name="connsiteX1" fmla="*/ 5237225 w 5237225"/>
              <a:gd name="connsiteY1" fmla="*/ 0 h 6868048"/>
              <a:gd name="connsiteX2" fmla="*/ 5229225 w 5237225"/>
              <a:gd name="connsiteY2" fmla="*/ 3429000 h 6868048"/>
              <a:gd name="connsiteX3" fmla="*/ 5237225 w 5237225"/>
              <a:gd name="connsiteY3" fmla="*/ 6868048 h 6868048"/>
              <a:gd name="connsiteX4" fmla="*/ 0 w 5237225"/>
              <a:gd name="connsiteY4" fmla="*/ 6858000 h 6868048"/>
              <a:gd name="connsiteX5" fmla="*/ 946594 w 5237225"/>
              <a:gd name="connsiteY5" fmla="*/ 3429000 h 6868048"/>
              <a:gd name="connsiteX6" fmla="*/ 30145 w 5237225"/>
              <a:gd name="connsiteY6" fmla="*/ 10049 h 6868048"/>
              <a:gd name="connsiteX0" fmla="*/ 20096 w 5227176"/>
              <a:gd name="connsiteY0" fmla="*/ 10049 h 6868048"/>
              <a:gd name="connsiteX1" fmla="*/ 5227176 w 5227176"/>
              <a:gd name="connsiteY1" fmla="*/ 0 h 6868048"/>
              <a:gd name="connsiteX2" fmla="*/ 5219176 w 5227176"/>
              <a:gd name="connsiteY2" fmla="*/ 3429000 h 6868048"/>
              <a:gd name="connsiteX3" fmla="*/ 5227176 w 5227176"/>
              <a:gd name="connsiteY3" fmla="*/ 6868048 h 6868048"/>
              <a:gd name="connsiteX4" fmla="*/ 0 w 5227176"/>
              <a:gd name="connsiteY4" fmla="*/ 6858000 h 6868048"/>
              <a:gd name="connsiteX5" fmla="*/ 936545 w 5227176"/>
              <a:gd name="connsiteY5" fmla="*/ 3429000 h 6868048"/>
              <a:gd name="connsiteX6" fmla="*/ 20096 w 5227176"/>
              <a:gd name="connsiteY6" fmla="*/ 10049 h 6868048"/>
              <a:gd name="connsiteX0" fmla="*/ 10047 w 5217127"/>
              <a:gd name="connsiteY0" fmla="*/ 10049 h 6868048"/>
              <a:gd name="connsiteX1" fmla="*/ 5217127 w 5217127"/>
              <a:gd name="connsiteY1" fmla="*/ 0 h 6868048"/>
              <a:gd name="connsiteX2" fmla="*/ 5209127 w 5217127"/>
              <a:gd name="connsiteY2" fmla="*/ 3429000 h 6868048"/>
              <a:gd name="connsiteX3" fmla="*/ 5217127 w 5217127"/>
              <a:gd name="connsiteY3" fmla="*/ 6868048 h 6868048"/>
              <a:gd name="connsiteX4" fmla="*/ 0 w 5217127"/>
              <a:gd name="connsiteY4" fmla="*/ 6868048 h 6868048"/>
              <a:gd name="connsiteX5" fmla="*/ 926496 w 5217127"/>
              <a:gd name="connsiteY5" fmla="*/ 3429000 h 6868048"/>
              <a:gd name="connsiteX6" fmla="*/ 10047 w 5217127"/>
              <a:gd name="connsiteY6" fmla="*/ 10049 h 6868048"/>
              <a:gd name="connsiteX0" fmla="*/ 10047 w 5219766"/>
              <a:gd name="connsiteY0" fmla="*/ 10049 h 6868048"/>
              <a:gd name="connsiteX1" fmla="*/ 5217127 w 5219766"/>
              <a:gd name="connsiteY1" fmla="*/ 0 h 6868048"/>
              <a:gd name="connsiteX2" fmla="*/ 5219176 w 5219766"/>
              <a:gd name="connsiteY2" fmla="*/ 3449097 h 6868048"/>
              <a:gd name="connsiteX3" fmla="*/ 5217127 w 5219766"/>
              <a:gd name="connsiteY3" fmla="*/ 6868048 h 6868048"/>
              <a:gd name="connsiteX4" fmla="*/ 0 w 5219766"/>
              <a:gd name="connsiteY4" fmla="*/ 6868048 h 6868048"/>
              <a:gd name="connsiteX5" fmla="*/ 926496 w 5219766"/>
              <a:gd name="connsiteY5" fmla="*/ 3429000 h 6868048"/>
              <a:gd name="connsiteX6" fmla="*/ 10047 w 5219766"/>
              <a:gd name="connsiteY6" fmla="*/ 10049 h 68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766" h="6868048">
                <a:moveTo>
                  <a:pt x="10047" y="10049"/>
                </a:moveTo>
                <a:lnTo>
                  <a:pt x="5217127" y="0"/>
                </a:lnTo>
                <a:cubicBezTo>
                  <a:pt x="5214460" y="1143000"/>
                  <a:pt x="5221843" y="2306097"/>
                  <a:pt x="5219176" y="3449097"/>
                </a:cubicBezTo>
                <a:cubicBezTo>
                  <a:pt x="5221843" y="4595446"/>
                  <a:pt x="5214460" y="5721699"/>
                  <a:pt x="5217127" y="6868048"/>
                </a:cubicBezTo>
                <a:lnTo>
                  <a:pt x="0" y="6868048"/>
                </a:lnTo>
                <a:lnTo>
                  <a:pt x="926496" y="3429000"/>
                </a:lnTo>
                <a:lnTo>
                  <a:pt x="10047" y="10049"/>
                </a:lnTo>
                <a:close/>
              </a:path>
            </a:pathLst>
          </a:custGeom>
        </p:spPr>
        <p:txBody>
          <a:bodyPr anchor="ctr"/>
          <a:lstStyle>
            <a:lvl1pPr marL="0" indent="0" algn="r">
              <a:buNone/>
              <a:defRPr/>
            </a:lvl1pPr>
          </a:lstStyle>
          <a:p>
            <a:r>
              <a:rPr lang="en-US" dirty="0"/>
              <a:t>Insert picture or delete</a:t>
            </a:r>
          </a:p>
        </p:txBody>
      </p:sp>
      <p:sp>
        <p:nvSpPr>
          <p:cNvPr id="33" name="Title 1">
            <a:extLst>
              <a:ext uri="{FF2B5EF4-FFF2-40B4-BE49-F238E27FC236}">
                <a16:creationId xmlns:a16="http://schemas.microsoft.com/office/drawing/2014/main" id="{F0D4F941-B98D-49EE-8437-FF61927CB2E7}"/>
              </a:ext>
            </a:extLst>
          </p:cNvPr>
          <p:cNvSpPr>
            <a:spLocks noGrp="1"/>
          </p:cNvSpPr>
          <p:nvPr>
            <p:ph type="title" hasCustomPrompt="1"/>
          </p:nvPr>
        </p:nvSpPr>
        <p:spPr>
          <a:xfrm>
            <a:off x="370936" y="841983"/>
            <a:ext cx="5796949" cy="2744597"/>
          </a:xfrm>
        </p:spPr>
        <p:txBody>
          <a:bodyPr anchor="b">
            <a:normAutofit/>
          </a:bodyPr>
          <a:lstStyle>
            <a:lvl1pPr algn="l">
              <a:defRPr sz="3600" b="1">
                <a:solidFill>
                  <a:schemeClr val="bg1"/>
                </a:solidFill>
              </a:defRPr>
            </a:lvl1pPr>
          </a:lstStyle>
          <a:p>
            <a:r>
              <a:rPr lang="en-US" dirty="0"/>
              <a:t>Slide title</a:t>
            </a:r>
          </a:p>
        </p:txBody>
      </p:sp>
    </p:spTree>
    <p:extLst>
      <p:ext uri="{BB962C8B-B14F-4D97-AF65-F5344CB8AC3E}">
        <p14:creationId xmlns:p14="http://schemas.microsoft.com/office/powerpoint/2010/main" val="1252171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ransitio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610530-C120-42F5-BC5C-50D8C27DBA1D}"/>
              </a:ext>
            </a:extLst>
          </p:cNvPr>
          <p:cNvSpPr/>
          <p:nvPr userDrawn="1"/>
        </p:nvSpPr>
        <p:spPr>
          <a:xfrm>
            <a:off x="0" y="1526876"/>
            <a:ext cx="12192000" cy="3830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054954B-B384-49AA-A711-7F3F9C2A029D}"/>
              </a:ext>
            </a:extLst>
          </p:cNvPr>
          <p:cNvSpPr/>
          <p:nvPr userDrawn="1"/>
        </p:nvSpPr>
        <p:spPr>
          <a:xfrm>
            <a:off x="0" y="1692828"/>
            <a:ext cx="12192000" cy="3489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1159833" y="973086"/>
            <a:ext cx="9889587" cy="2744597"/>
          </a:xfrm>
        </p:spPr>
        <p:txBody>
          <a:bodyPr anchor="b">
            <a:normAutofit/>
          </a:bodyPr>
          <a:lstStyle>
            <a:lvl1pPr algn="ctr">
              <a:defRPr sz="3600" b="1">
                <a:solidFill>
                  <a:schemeClr val="bg1"/>
                </a:solidFill>
              </a:defRPr>
            </a:lvl1pPr>
          </a:lstStyle>
          <a:p>
            <a:r>
              <a:rPr lang="en-US" dirty="0"/>
              <a:t>Transition slide title</a:t>
            </a:r>
          </a:p>
        </p:txBody>
      </p:sp>
      <p:sp>
        <p:nvSpPr>
          <p:cNvPr id="7" name="Date Placeholder 6">
            <a:extLst>
              <a:ext uri="{FF2B5EF4-FFF2-40B4-BE49-F238E27FC236}">
                <a16:creationId xmlns:a16="http://schemas.microsoft.com/office/drawing/2014/main" id="{1FA8781A-4EC7-4D14-BBE0-80F3D6F9254E}"/>
              </a:ext>
            </a:extLst>
          </p:cNvPr>
          <p:cNvSpPr>
            <a:spLocks noGrp="1"/>
          </p:cNvSpPr>
          <p:nvPr>
            <p:ph type="dt" sz="half" idx="10"/>
          </p:nvPr>
        </p:nvSpPr>
        <p:spPr>
          <a:xfrm>
            <a:off x="7094137" y="6405166"/>
            <a:ext cx="1940859" cy="286169"/>
          </a:xfrm>
        </p:spPr>
        <p:txBody>
          <a:bodyPr/>
          <a:lstStyle>
            <a:lvl1pPr>
              <a:defRPr>
                <a:solidFill>
                  <a:schemeClr val="accent2"/>
                </a:solidFill>
              </a:defRPr>
            </a:lvl1pPr>
          </a:lstStyle>
          <a:p>
            <a:fld id="{33E3DDA0-BC19-4981-AAF7-8D7ECC5692DD}" type="datetime4">
              <a:rPr lang="en-US" smtClean="0"/>
              <a:t>November 6, 2022</a:t>
            </a:fld>
            <a:endParaRPr lang="en-US"/>
          </a:p>
        </p:txBody>
      </p:sp>
      <p:sp>
        <p:nvSpPr>
          <p:cNvPr id="8" name="Footer Placeholder 7">
            <a:extLst>
              <a:ext uri="{FF2B5EF4-FFF2-40B4-BE49-F238E27FC236}">
                <a16:creationId xmlns:a16="http://schemas.microsoft.com/office/drawing/2014/main" id="{C142DB4B-4017-4FC8-8755-DBE13FC809ED}"/>
              </a:ext>
            </a:extLst>
          </p:cNvPr>
          <p:cNvSpPr>
            <a:spLocks noGrp="1"/>
          </p:cNvSpPr>
          <p:nvPr>
            <p:ph type="ftr" sz="quarter" idx="11"/>
          </p:nvPr>
        </p:nvSpPr>
        <p:spPr>
          <a:xfrm>
            <a:off x="2029769" y="6405166"/>
            <a:ext cx="4926259" cy="286169"/>
          </a:xfrm>
        </p:spPr>
        <p:txBody>
          <a:bodyPr/>
          <a:lstStyle>
            <a:lvl1pPr>
              <a:defRPr>
                <a:solidFill>
                  <a:schemeClr val="accent2"/>
                </a:solidFill>
              </a:defRPr>
            </a:lvl1pPr>
          </a:lstStyle>
          <a:p>
            <a:endParaRPr lang="en-US" dirty="0"/>
          </a:p>
        </p:txBody>
      </p:sp>
      <p:sp>
        <p:nvSpPr>
          <p:cNvPr id="9" name="Slide Number Placeholder 8">
            <a:extLst>
              <a:ext uri="{FF2B5EF4-FFF2-40B4-BE49-F238E27FC236}">
                <a16:creationId xmlns:a16="http://schemas.microsoft.com/office/drawing/2014/main" id="{539129F5-5BAB-4E6D-A7AA-0F614AAFEB74}"/>
              </a:ext>
            </a:extLst>
          </p:cNvPr>
          <p:cNvSpPr>
            <a:spLocks noGrp="1"/>
          </p:cNvSpPr>
          <p:nvPr>
            <p:ph type="sldNum" sz="quarter" idx="12"/>
          </p:nvPr>
        </p:nvSpPr>
        <p:spPr>
          <a:xfrm>
            <a:off x="9135375" y="6405166"/>
            <a:ext cx="888520" cy="286169"/>
          </a:xfrm>
        </p:spPr>
        <p:txBody>
          <a:bodyPr/>
          <a:lstStyle>
            <a:lvl1pPr>
              <a:defRPr>
                <a:solidFill>
                  <a:schemeClr val="accent2"/>
                </a:solidFill>
              </a:defRPr>
            </a:lvl1pPr>
          </a:lstStyle>
          <a:p>
            <a:r>
              <a:rPr lang="en-US"/>
              <a:t>|  </a:t>
            </a:r>
            <a:fld id="{E25C0C21-B7CE-4F0B-81CD-4269BE354346}" type="slidenum">
              <a:rPr lang="en-US" smtClean="0"/>
              <a:pPr/>
              <a:t>‹#›</a:t>
            </a:fld>
            <a:endParaRPr lang="en-US" dirty="0"/>
          </a:p>
        </p:txBody>
      </p:sp>
      <p:cxnSp>
        <p:nvCxnSpPr>
          <p:cNvPr id="11" name="Straight Connector 10">
            <a:extLst>
              <a:ext uri="{FF2B5EF4-FFF2-40B4-BE49-F238E27FC236}">
                <a16:creationId xmlns:a16="http://schemas.microsoft.com/office/drawing/2014/main" id="{732C7634-0492-40B1-8525-F74FD5E500FD}"/>
              </a:ext>
            </a:extLst>
          </p:cNvPr>
          <p:cNvCxnSpPr>
            <a:cxnSpLocks/>
          </p:cNvCxnSpPr>
          <p:nvPr userDrawn="1"/>
        </p:nvCxnSpPr>
        <p:spPr>
          <a:xfrm>
            <a:off x="1164565" y="3786097"/>
            <a:ext cx="988958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B8A0DA13-57CC-4C3B-9D44-56EACA00A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6886" y="6261834"/>
            <a:ext cx="855937" cy="694732"/>
          </a:xfrm>
          <a:prstGeom prst="rect">
            <a:avLst/>
          </a:prstGeom>
        </p:spPr>
      </p:pic>
    </p:spTree>
    <p:extLst>
      <p:ext uri="{BB962C8B-B14F-4D97-AF65-F5344CB8AC3E}">
        <p14:creationId xmlns:p14="http://schemas.microsoft.com/office/powerpoint/2010/main" val="190046262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Two Column Top Strip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1DF39C0-40C4-4330-9542-3C2512BFE73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373" r="2491" b="-1"/>
          <a:stretch/>
        </p:blipFill>
        <p:spPr>
          <a:xfrm rot="10800000">
            <a:off x="-1" y="301771"/>
            <a:ext cx="12192000" cy="642777"/>
          </a:xfrm>
          <a:prstGeom prst="rect">
            <a:avLst/>
          </a:prstGeom>
        </p:spPr>
      </p:pic>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a:xfrm>
            <a:off x="752789" y="291722"/>
            <a:ext cx="10601011" cy="642779"/>
          </a:xfrm>
        </p:spPr>
        <p:txBody>
          <a:bodyPr/>
          <a:lstStyle>
            <a:lvl1pPr>
              <a:defRPr>
                <a:solidFill>
                  <a:schemeClr val="bg1"/>
                </a:solidFill>
              </a:defRPr>
            </a:lvl1pPr>
          </a:lstStyle>
          <a:p>
            <a:r>
              <a:rPr lang="en-US" dirty="0"/>
              <a:t>Click to edit header</a:t>
            </a:r>
          </a:p>
        </p:txBody>
      </p:sp>
      <p:pic>
        <p:nvPicPr>
          <p:cNvPr id="9" name="Picture 8" descr="A close up of a logo&#10;&#10;Description automatically generated">
            <a:extLst>
              <a:ext uri="{FF2B5EF4-FFF2-40B4-BE49-F238E27FC236}">
                <a16:creationId xmlns:a16="http://schemas.microsoft.com/office/drawing/2014/main" id="{C06351D5-E002-442A-BB97-A2456CD297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03479" y="6166966"/>
            <a:ext cx="888520" cy="721178"/>
          </a:xfrm>
          <a:prstGeom prst="rect">
            <a:avLst/>
          </a:prstGeom>
        </p:spPr>
      </p:pic>
      <p:sp>
        <p:nvSpPr>
          <p:cNvPr id="11" name="Content Placeholder 2">
            <a:extLst>
              <a:ext uri="{FF2B5EF4-FFF2-40B4-BE49-F238E27FC236}">
                <a16:creationId xmlns:a16="http://schemas.microsoft.com/office/drawing/2014/main" id="{ADC823AF-08FC-4B75-A0B7-AE5286A96F55}"/>
              </a:ext>
            </a:extLst>
          </p:cNvPr>
          <p:cNvSpPr>
            <a:spLocks noGrp="1"/>
          </p:cNvSpPr>
          <p:nvPr>
            <p:ph sz="half" idx="1"/>
          </p:nvPr>
        </p:nvSpPr>
        <p:spPr>
          <a:xfrm>
            <a:off x="752791" y="1346479"/>
            <a:ext cx="4869615" cy="47332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F774BC80-8D75-46FF-A25A-C7BE7071B9A7}"/>
              </a:ext>
            </a:extLst>
          </p:cNvPr>
          <p:cNvSpPr>
            <a:spLocks noGrp="1"/>
          </p:cNvSpPr>
          <p:nvPr>
            <p:ph sz="half" idx="2"/>
          </p:nvPr>
        </p:nvSpPr>
        <p:spPr>
          <a:xfrm>
            <a:off x="6484187" y="1346479"/>
            <a:ext cx="4869615" cy="47332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8165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Blank with log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FCA1-D4F3-477E-B945-80FEF29F5C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9009C9-D22A-4588-88D9-C3B5602ACA72}"/>
              </a:ext>
            </a:extLst>
          </p:cNvPr>
          <p:cNvSpPr>
            <a:spLocks noGrp="1"/>
          </p:cNvSpPr>
          <p:nvPr>
            <p:ph type="dt" sz="half" idx="10"/>
          </p:nvPr>
        </p:nvSpPr>
        <p:spPr/>
        <p:txBody>
          <a:bodyPr/>
          <a:lstStyle/>
          <a:p>
            <a:fld id="{5269D8F8-4FFC-4A51-8444-D1D92F7D2508}" type="datetime4">
              <a:rPr lang="en-US" smtClean="0"/>
              <a:t>November 6, 2022</a:t>
            </a:fld>
            <a:endParaRPr lang="en-US"/>
          </a:p>
        </p:txBody>
      </p:sp>
      <p:sp>
        <p:nvSpPr>
          <p:cNvPr id="4" name="Footer Placeholder 3">
            <a:extLst>
              <a:ext uri="{FF2B5EF4-FFF2-40B4-BE49-F238E27FC236}">
                <a16:creationId xmlns:a16="http://schemas.microsoft.com/office/drawing/2014/main" id="{4AE0FB6E-239B-4065-AE65-29EF4D395F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15D9D93-9CED-4551-8524-E66DFEEF3BF5}"/>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pic>
        <p:nvPicPr>
          <p:cNvPr id="7" name="Picture 6">
            <a:extLst>
              <a:ext uri="{FF2B5EF4-FFF2-40B4-BE49-F238E27FC236}">
                <a16:creationId xmlns:a16="http://schemas.microsoft.com/office/drawing/2014/main" id="{67DF294E-C019-4C8F-A7F6-FA4F57D1B4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2557" y="6079257"/>
            <a:ext cx="959447" cy="778747"/>
          </a:xfrm>
          <a:prstGeom prst="rect">
            <a:avLst/>
          </a:prstGeom>
        </p:spPr>
      </p:pic>
    </p:spTree>
    <p:extLst>
      <p:ext uri="{BB962C8B-B14F-4D97-AF65-F5344CB8AC3E}">
        <p14:creationId xmlns:p14="http://schemas.microsoft.com/office/powerpoint/2010/main" val="161552118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Slide (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p:txBody>
          <a:bodyPr/>
          <a:lstStyle>
            <a:lvl1pPr>
              <a:defRPr/>
            </a:lvl1pPr>
          </a:lstStyle>
          <a:p>
            <a:r>
              <a:rPr lang="en-US" dirty="0"/>
              <a:t>Click to edit header</a:t>
            </a:r>
          </a:p>
        </p:txBody>
      </p:sp>
      <p:sp>
        <p:nvSpPr>
          <p:cNvPr id="5" name="Slide Number Placeholder 4">
            <a:extLst>
              <a:ext uri="{FF2B5EF4-FFF2-40B4-BE49-F238E27FC236}">
                <a16:creationId xmlns:a16="http://schemas.microsoft.com/office/drawing/2014/main" id="{08ECDD6B-9730-417B-AAD3-9D6F37FF8B83}"/>
              </a:ext>
            </a:extLst>
          </p:cNvPr>
          <p:cNvSpPr>
            <a:spLocks noGrp="1"/>
          </p:cNvSpPr>
          <p:nvPr>
            <p:ph type="sldNum" sz="quarter" idx="12"/>
          </p:nvPr>
        </p:nvSpPr>
        <p:spPr>
          <a:xfrm>
            <a:off x="11062486" y="6407783"/>
            <a:ext cx="888520" cy="286169"/>
          </a:xfrm>
        </p:spPr>
        <p:txBody>
          <a:bodyPr/>
          <a:lstStyle>
            <a:lvl1pPr>
              <a:defRPr sz="1600" b="1">
                <a:effectLst>
                  <a:outerShdw blurRad="38100" dist="38100" dir="2700000" algn="tl">
                    <a:srgbClr val="000000">
                      <a:alpha val="43137"/>
                    </a:srgbClr>
                  </a:outerShdw>
                </a:effectLst>
              </a:defRPr>
            </a:lvl1pPr>
          </a:lstStyle>
          <a:p>
            <a:r>
              <a:rPr lang="en-US" dirty="0"/>
              <a:t> </a:t>
            </a:r>
            <a:fld id="{E25C0C21-B7CE-4F0B-81CD-4269BE354346}" type="slidenum">
              <a:rPr lang="en-US" smtClean="0"/>
              <a:pPr/>
              <a:t>‹#›</a:t>
            </a:fld>
            <a:endParaRPr lang="en-US" dirty="0"/>
          </a:p>
        </p:txBody>
      </p:sp>
    </p:spTree>
    <p:extLst>
      <p:ext uri="{BB962C8B-B14F-4D97-AF65-F5344CB8AC3E}">
        <p14:creationId xmlns:p14="http://schemas.microsoft.com/office/powerpoint/2010/main" val="52403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610530-C120-42F5-BC5C-50D8C27DBA1D}"/>
              </a:ext>
            </a:extLst>
          </p:cNvPr>
          <p:cNvSpPr/>
          <p:nvPr userDrawn="1"/>
        </p:nvSpPr>
        <p:spPr>
          <a:xfrm>
            <a:off x="0" y="813447"/>
            <a:ext cx="12192000" cy="3830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054954B-B384-49AA-A711-7F3F9C2A029D}"/>
              </a:ext>
            </a:extLst>
          </p:cNvPr>
          <p:cNvSpPr/>
          <p:nvPr userDrawn="1"/>
        </p:nvSpPr>
        <p:spPr>
          <a:xfrm>
            <a:off x="0" y="989441"/>
            <a:ext cx="12192000" cy="3489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1159833" y="309896"/>
            <a:ext cx="9889587" cy="2744597"/>
          </a:xfrm>
        </p:spPr>
        <p:txBody>
          <a:bodyPr anchor="b">
            <a:normAutofit/>
          </a:bodyPr>
          <a:lstStyle>
            <a:lvl1pPr algn="ctr">
              <a:defRPr sz="3600" b="1">
                <a:solidFill>
                  <a:schemeClr val="bg1"/>
                </a:solidFill>
              </a:defRPr>
            </a:lvl1pPr>
          </a:lstStyle>
          <a:p>
            <a:r>
              <a:rPr lang="en-US" dirty="0"/>
              <a:t>Thank you</a:t>
            </a:r>
          </a:p>
        </p:txBody>
      </p:sp>
      <p:cxnSp>
        <p:nvCxnSpPr>
          <p:cNvPr id="11" name="Straight Connector 10">
            <a:extLst>
              <a:ext uri="{FF2B5EF4-FFF2-40B4-BE49-F238E27FC236}">
                <a16:creationId xmlns:a16="http://schemas.microsoft.com/office/drawing/2014/main" id="{732C7634-0492-40B1-8525-F74FD5E500FD}"/>
              </a:ext>
            </a:extLst>
          </p:cNvPr>
          <p:cNvCxnSpPr>
            <a:cxnSpLocks/>
          </p:cNvCxnSpPr>
          <p:nvPr userDrawn="1"/>
        </p:nvCxnSpPr>
        <p:spPr>
          <a:xfrm>
            <a:off x="1164565" y="3072668"/>
            <a:ext cx="988958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B8A0DA13-57CC-4C3B-9D44-56EACA00A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5400" y="5082358"/>
            <a:ext cx="2187661" cy="1775642"/>
          </a:xfrm>
          <a:prstGeom prst="rect">
            <a:avLst/>
          </a:prstGeom>
        </p:spPr>
      </p:pic>
      <p:sp>
        <p:nvSpPr>
          <p:cNvPr id="13" name="Title 1">
            <a:extLst>
              <a:ext uri="{FF2B5EF4-FFF2-40B4-BE49-F238E27FC236}">
                <a16:creationId xmlns:a16="http://schemas.microsoft.com/office/drawing/2014/main" id="{FBB7243D-01C7-40E4-B0AC-AD1B89923EC5}"/>
              </a:ext>
            </a:extLst>
          </p:cNvPr>
          <p:cNvSpPr txBox="1">
            <a:spLocks/>
          </p:cNvSpPr>
          <p:nvPr userDrawn="1"/>
        </p:nvSpPr>
        <p:spPr>
          <a:xfrm>
            <a:off x="5573485" y="5155900"/>
            <a:ext cx="5608235" cy="1392207"/>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algn="l"/>
            <a:r>
              <a:rPr lang="en-US" sz="2400" dirty="0">
                <a:solidFill>
                  <a:schemeClr val="tx1"/>
                </a:solidFill>
                <a:latin typeface="+mj-lt"/>
              </a:rPr>
              <a:t>Florida Perinatal</a:t>
            </a:r>
          </a:p>
          <a:p>
            <a:pPr algn="l"/>
            <a:r>
              <a:rPr lang="en-US" sz="2400" dirty="0">
                <a:solidFill>
                  <a:schemeClr val="tx1"/>
                </a:solidFill>
                <a:latin typeface="+mj-lt"/>
              </a:rPr>
              <a:t>Quality Collaborative</a:t>
            </a:r>
          </a:p>
        </p:txBody>
      </p:sp>
    </p:spTree>
    <p:extLst>
      <p:ext uri="{BB962C8B-B14F-4D97-AF65-F5344CB8AC3E}">
        <p14:creationId xmlns:p14="http://schemas.microsoft.com/office/powerpoint/2010/main" val="324581986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Tree>
    <p:extLst>
      <p:ext uri="{BB962C8B-B14F-4D97-AF65-F5344CB8AC3E}">
        <p14:creationId xmlns:p14="http://schemas.microsoft.com/office/powerpoint/2010/main" val="213798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205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FC7BADC-2B91-4415-91F2-A5D2B55B9A85}" type="datetime4">
              <a:rPr lang="en-US" smtClean="0"/>
              <a:t>November 6,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dirty="0"/>
          </a:p>
        </p:txBody>
      </p:sp>
    </p:spTree>
    <p:extLst>
      <p:ext uri="{BB962C8B-B14F-4D97-AF65-F5344CB8AC3E}">
        <p14:creationId xmlns:p14="http://schemas.microsoft.com/office/powerpoint/2010/main" val="15016677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E54A3E-6F52-481F-B913-CFB7FBF5FD99}" type="datetime4">
              <a:rPr lang="en-US" smtClean="0"/>
              <a:t>November 6,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dirty="0"/>
          </a:p>
        </p:txBody>
      </p:sp>
    </p:spTree>
    <p:extLst>
      <p:ext uri="{BB962C8B-B14F-4D97-AF65-F5344CB8AC3E}">
        <p14:creationId xmlns:p14="http://schemas.microsoft.com/office/powerpoint/2010/main" val="51935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90345F-21A2-4692-A67B-0CDEFB692D7F}" type="datetime4">
              <a:rPr lang="en-US" smtClean="0"/>
              <a:t>November 6,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dirty="0"/>
          </a:p>
        </p:txBody>
      </p:sp>
    </p:spTree>
    <p:extLst>
      <p:ext uri="{BB962C8B-B14F-4D97-AF65-F5344CB8AC3E}">
        <p14:creationId xmlns:p14="http://schemas.microsoft.com/office/powerpoint/2010/main" val="3069260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59C92-5D94-450C-8A0C-BE17738D2F76}" type="datetime4">
              <a:rPr lang="en-US" smtClean="0"/>
              <a:t>November 6,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2E7F25-5809-4642-B5BC-EDCCEB9D85FF}" type="slidenum">
              <a:rPr lang="en-US" smtClean="0"/>
              <a:t>‹#›</a:t>
            </a:fld>
            <a:endParaRPr lang="en-US" dirty="0"/>
          </a:p>
        </p:txBody>
      </p:sp>
    </p:spTree>
    <p:extLst>
      <p:ext uri="{BB962C8B-B14F-4D97-AF65-F5344CB8AC3E}">
        <p14:creationId xmlns:p14="http://schemas.microsoft.com/office/powerpoint/2010/main" val="3038203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6A3EB1-B25D-4CE5-A945-0559DB742994}" type="datetime4">
              <a:rPr lang="en-US" smtClean="0"/>
              <a:t>November 6, 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2E7F25-5809-4642-B5BC-EDCCEB9D85FF}" type="slidenum">
              <a:rPr lang="en-US" smtClean="0"/>
              <a:t>‹#›</a:t>
            </a:fld>
            <a:endParaRPr lang="en-US" dirty="0"/>
          </a:p>
        </p:txBody>
      </p:sp>
    </p:spTree>
    <p:extLst>
      <p:ext uri="{BB962C8B-B14F-4D97-AF65-F5344CB8AC3E}">
        <p14:creationId xmlns:p14="http://schemas.microsoft.com/office/powerpoint/2010/main" val="2493538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350C7C-69F6-43B0-B1AF-D1189E8A129A}" type="datetime4">
              <a:rPr lang="en-US" smtClean="0"/>
              <a:t>November 6, 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2E7F25-5809-4642-B5BC-EDCCEB9D85FF}" type="slidenum">
              <a:rPr lang="en-US" smtClean="0"/>
              <a:t>‹#›</a:t>
            </a:fld>
            <a:endParaRPr lang="en-US" dirty="0"/>
          </a:p>
        </p:txBody>
      </p:sp>
    </p:spTree>
    <p:extLst>
      <p:ext uri="{BB962C8B-B14F-4D97-AF65-F5344CB8AC3E}">
        <p14:creationId xmlns:p14="http://schemas.microsoft.com/office/powerpoint/2010/main" val="2702209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1FC5A2-68E5-47C9-A550-78DDFC916B2B}" type="datetime4">
              <a:rPr lang="en-US" smtClean="0"/>
              <a:t>November 6, 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2E7F25-5809-4642-B5BC-EDCCEB9D85FF}" type="slidenum">
              <a:rPr lang="en-US" smtClean="0"/>
              <a:t>‹#›</a:t>
            </a:fld>
            <a:endParaRPr lang="en-US" dirty="0"/>
          </a:p>
        </p:txBody>
      </p:sp>
    </p:spTree>
    <p:extLst>
      <p:ext uri="{BB962C8B-B14F-4D97-AF65-F5344CB8AC3E}">
        <p14:creationId xmlns:p14="http://schemas.microsoft.com/office/powerpoint/2010/main" val="2804030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op Stripe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752788" y="1256045"/>
            <a:ext cx="10601011" cy="47985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39CCFA91-B5AF-4D41-87D6-E5484BE7FC44}"/>
              </a:ext>
            </a:extLst>
          </p:cNvPr>
          <p:cNvSpPr>
            <a:spLocks noGrp="1"/>
          </p:cNvSpPr>
          <p:nvPr>
            <p:ph type="dt" sz="half" idx="10"/>
          </p:nvPr>
        </p:nvSpPr>
        <p:spPr/>
        <p:txBody>
          <a:bodyPr/>
          <a:lstStyle>
            <a:lvl1pPr>
              <a:defRPr>
                <a:solidFill>
                  <a:schemeClr val="tx1"/>
                </a:solidFill>
              </a:defRPr>
            </a:lvl1pPr>
          </a:lstStyle>
          <a:p>
            <a:fld id="{BC8414F5-9B1F-44E4-9689-4376FC8379B9}" type="datetime4">
              <a:rPr lang="en-US" smtClean="0"/>
              <a:t>November 6, 2022</a:t>
            </a:fld>
            <a:endParaRPr lang="en-US"/>
          </a:p>
        </p:txBody>
      </p:sp>
      <p:sp>
        <p:nvSpPr>
          <p:cNvPr id="4" name="Footer Placeholder 3">
            <a:extLst>
              <a:ext uri="{FF2B5EF4-FFF2-40B4-BE49-F238E27FC236}">
                <a16:creationId xmlns:a16="http://schemas.microsoft.com/office/drawing/2014/main" id="{D39E1626-AABC-4FFD-9B5E-40C878F1F6BF}"/>
              </a:ext>
            </a:extLst>
          </p:cNvPr>
          <p:cNvSpPr>
            <a:spLocks noGrp="1"/>
          </p:cNvSpPr>
          <p:nvPr>
            <p:ph type="ftr" sz="quarter" idx="11"/>
          </p:nvPr>
        </p:nvSpPr>
        <p:spPr>
          <a:xfrm>
            <a:off x="1657978" y="6395114"/>
            <a:ext cx="5378432" cy="286169"/>
          </a:xfrm>
        </p:spPr>
        <p:txBody>
          <a:bodyPr/>
          <a:lstStyle>
            <a:lvl1pPr>
              <a:defRPr>
                <a:solidFill>
                  <a:schemeClr val="tx1"/>
                </a:solidFill>
              </a:defRPr>
            </a:lvl1pPr>
          </a:lstStyle>
          <a:p>
            <a:endParaRPr lang="en-US" dirty="0"/>
          </a:p>
        </p:txBody>
      </p:sp>
      <p:sp>
        <p:nvSpPr>
          <p:cNvPr id="5" name="Slide Number Placeholder 4">
            <a:extLst>
              <a:ext uri="{FF2B5EF4-FFF2-40B4-BE49-F238E27FC236}">
                <a16:creationId xmlns:a16="http://schemas.microsoft.com/office/drawing/2014/main" id="{08ECDD6B-9730-417B-AAD3-9D6F37FF8B83}"/>
              </a:ext>
            </a:extLst>
          </p:cNvPr>
          <p:cNvSpPr>
            <a:spLocks noGrp="1"/>
          </p:cNvSpPr>
          <p:nvPr>
            <p:ph type="sldNum" sz="quarter" idx="12"/>
          </p:nvPr>
        </p:nvSpPr>
        <p:spPr>
          <a:xfrm>
            <a:off x="10465278" y="6395114"/>
            <a:ext cx="888520" cy="286169"/>
          </a:xfrm>
        </p:spPr>
        <p:txBody>
          <a:bodyPr/>
          <a:lstStyle>
            <a:lvl1pPr>
              <a:defRPr sz="1600" b="1">
                <a:solidFill>
                  <a:schemeClr val="tx1"/>
                </a:solidFill>
              </a:defRPr>
            </a:lvl1pPr>
          </a:lstStyle>
          <a:p>
            <a:fld id="{E25C0C21-B7CE-4F0B-81CD-4269BE354346}" type="slidenum">
              <a:rPr lang="en-US" smtClean="0"/>
              <a:pPr/>
              <a:t>‹#›</a:t>
            </a:fld>
            <a:endParaRPr lang="en-US" dirty="0"/>
          </a:p>
        </p:txBody>
      </p:sp>
      <p:pic>
        <p:nvPicPr>
          <p:cNvPr id="8" name="Graphic 7">
            <a:extLst>
              <a:ext uri="{FF2B5EF4-FFF2-40B4-BE49-F238E27FC236}">
                <a16:creationId xmlns:a16="http://schemas.microsoft.com/office/drawing/2014/main" id="{D1DF39C0-40C4-4330-9542-3C2512BFE73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373" r="2491" b="-1"/>
          <a:stretch/>
        </p:blipFill>
        <p:spPr>
          <a:xfrm rot="10800000">
            <a:off x="-1" y="301767"/>
            <a:ext cx="12192000" cy="642777"/>
          </a:xfrm>
          <a:prstGeom prst="rect">
            <a:avLst/>
          </a:prstGeom>
        </p:spPr>
      </p:pic>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a:xfrm>
            <a:off x="752787" y="291718"/>
            <a:ext cx="10601011" cy="642779"/>
          </a:xfrm>
        </p:spPr>
        <p:txBody>
          <a:bodyPr/>
          <a:lstStyle>
            <a:lvl1pPr>
              <a:defRPr>
                <a:solidFill>
                  <a:schemeClr val="bg1"/>
                </a:solidFill>
              </a:defRPr>
            </a:lvl1pPr>
          </a:lstStyle>
          <a:p>
            <a:r>
              <a:rPr lang="en-US" dirty="0"/>
              <a:t>Click to edit header</a:t>
            </a:r>
          </a:p>
        </p:txBody>
      </p:sp>
      <p:pic>
        <p:nvPicPr>
          <p:cNvPr id="9" name="Picture 8" descr="A close up of a logo&#10;&#10;Description automatically generated">
            <a:extLst>
              <a:ext uri="{FF2B5EF4-FFF2-40B4-BE49-F238E27FC236}">
                <a16:creationId xmlns:a16="http://schemas.microsoft.com/office/drawing/2014/main" id="{C06351D5-E002-442A-BB97-A2456CD297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03479" y="6166966"/>
            <a:ext cx="888520" cy="721178"/>
          </a:xfrm>
          <a:prstGeom prst="rect">
            <a:avLst/>
          </a:prstGeom>
        </p:spPr>
      </p:pic>
    </p:spTree>
    <p:extLst>
      <p:ext uri="{BB962C8B-B14F-4D97-AF65-F5344CB8AC3E}">
        <p14:creationId xmlns:p14="http://schemas.microsoft.com/office/powerpoint/2010/main" val="1770918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C820C1C-BD21-4FE1-8C52-C4AF393709EC}" type="datetime4">
              <a:rPr lang="en-US" smtClean="0"/>
              <a:t>November 6,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2E7F25-5809-4642-B5BC-EDCCEB9D85FF}" type="slidenum">
              <a:rPr lang="en-US" smtClean="0"/>
              <a:t>‹#›</a:t>
            </a:fld>
            <a:endParaRPr lang="en-US" dirty="0"/>
          </a:p>
        </p:txBody>
      </p:sp>
    </p:spTree>
    <p:extLst>
      <p:ext uri="{BB962C8B-B14F-4D97-AF65-F5344CB8AC3E}">
        <p14:creationId xmlns:p14="http://schemas.microsoft.com/office/powerpoint/2010/main" val="1774575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23BD2E2-461B-432C-983B-2DEC156A6589}" type="datetime4">
              <a:rPr lang="en-US" smtClean="0"/>
              <a:t>November 6,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2E7F25-5809-4642-B5BC-EDCCEB9D85FF}" type="slidenum">
              <a:rPr lang="en-US" smtClean="0"/>
              <a:t>‹#›</a:t>
            </a:fld>
            <a:endParaRPr lang="en-US" dirty="0"/>
          </a:p>
        </p:txBody>
      </p:sp>
    </p:spTree>
    <p:extLst>
      <p:ext uri="{BB962C8B-B14F-4D97-AF65-F5344CB8AC3E}">
        <p14:creationId xmlns:p14="http://schemas.microsoft.com/office/powerpoint/2010/main" val="2704680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0C6102-03DB-4B80-A2ED-2FA8C415B51D}" type="datetime4">
              <a:rPr lang="en-US" smtClean="0"/>
              <a:t>November 6,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dirty="0"/>
          </a:p>
        </p:txBody>
      </p:sp>
    </p:spTree>
    <p:extLst>
      <p:ext uri="{BB962C8B-B14F-4D97-AF65-F5344CB8AC3E}">
        <p14:creationId xmlns:p14="http://schemas.microsoft.com/office/powerpoint/2010/main" val="2912231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B6E725-8EB0-44AC-B882-FF8CE2D6AF9B}" type="datetime4">
              <a:rPr lang="en-US" smtClean="0"/>
              <a:t>November 6,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dirty="0"/>
          </a:p>
        </p:txBody>
      </p:sp>
    </p:spTree>
    <p:extLst>
      <p:ext uri="{BB962C8B-B14F-4D97-AF65-F5344CB8AC3E}">
        <p14:creationId xmlns:p14="http://schemas.microsoft.com/office/powerpoint/2010/main" val="859378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304800" y="0"/>
            <a:ext cx="1249680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solidFill>
                <a:prstClr val="white"/>
              </a:solidFill>
            </a:endParaRPr>
          </a:p>
        </p:txBody>
      </p:sp>
      <p:sp>
        <p:nvSpPr>
          <p:cNvPr id="10" name="Rectangle 9"/>
          <p:cNvSpPr/>
          <p:nvPr userDrawn="1"/>
        </p:nvSpPr>
        <p:spPr>
          <a:xfrm>
            <a:off x="39" y="1143000"/>
            <a:ext cx="1117600" cy="5715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solidFill>
                <a:prstClr val="white"/>
              </a:solidFill>
            </a:endParaRPr>
          </a:p>
        </p:txBody>
      </p:sp>
      <p:pic>
        <p:nvPicPr>
          <p:cNvPr id="11" name="Picture 10" descr="GUidelines image.jpg"/>
          <p:cNvPicPr>
            <a:picLocks noChangeAspect="1"/>
          </p:cNvPicPr>
          <p:nvPr userDrawn="1"/>
        </p:nvPicPr>
        <p:blipFill>
          <a:blip r:embed="rId2" cstate="print"/>
          <a:stretch>
            <a:fillRect/>
          </a:stretch>
        </p:blipFill>
        <p:spPr>
          <a:xfrm>
            <a:off x="39" y="152400"/>
            <a:ext cx="1117600" cy="940308"/>
          </a:xfrm>
          <a:prstGeom prst="rect">
            <a:avLst/>
          </a:prstGeom>
        </p:spPr>
      </p:pic>
    </p:spTree>
    <p:extLst>
      <p:ext uri="{BB962C8B-B14F-4D97-AF65-F5344CB8AC3E}">
        <p14:creationId xmlns:p14="http://schemas.microsoft.com/office/powerpoint/2010/main" val="953906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Title Slide With Imag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US" sz="1350"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3" y="3133725"/>
            <a:ext cx="4099187" cy="2078700"/>
          </a:xfrm>
        </p:spPr>
        <p:txBody>
          <a:bodyPr anchor="b"/>
          <a:lstStyle>
            <a:lvl1pPr algn="r">
              <a:lnSpc>
                <a:spcPts val="3750"/>
              </a:lnSpc>
              <a:defRPr sz="33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3" y="5428425"/>
            <a:ext cx="4099187" cy="1048939"/>
          </a:xfrm>
        </p:spPr>
        <p:txBody>
          <a:bodyPr/>
          <a:lstStyle>
            <a:lvl1pPr marL="0" indent="0" algn="r">
              <a:buNone/>
              <a:defRPr sz="15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3983279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9"/>
            <a:ext cx="3112535"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sz="1350" noProof="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5"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sz="1350" noProof="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3" cy="3804522"/>
          </a:xfrm>
          <a:prstGeom prst="ellipse">
            <a:avLst/>
          </a:prstGeom>
          <a:noFill/>
          <a:ln>
            <a:noFill/>
          </a:ln>
        </p:spPr>
        <p:txBody>
          <a:bodyPr vert="horz" lIns="0" tIns="0" rIns="0" bIns="0" rtlCol="0" anchor="ctr">
            <a:noAutofit/>
          </a:bodyPr>
          <a:lstStyle>
            <a:lvl1pPr marL="0" indent="0" algn="ctr">
              <a:buNone/>
              <a:defRPr lang="en-ZA" sz="1350" dirty="0">
                <a:solidFill>
                  <a:schemeClr val="bg1"/>
                </a:solidFill>
              </a:defRPr>
            </a:lvl1pPr>
          </a:lstStyle>
          <a:p>
            <a:pPr marL="200025" lvl="0" indent="-200025" algn="ctr"/>
            <a:r>
              <a:rPr lang="en-US"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9" cy="3120238"/>
          </a:xfrm>
          <a:prstGeom prst="ellipse">
            <a:avLst/>
          </a:prstGeom>
          <a:noFill/>
          <a:ln>
            <a:noFill/>
          </a:ln>
        </p:spPr>
        <p:txBody>
          <a:bodyPr vert="horz" lIns="0" tIns="0" rIns="0" bIns="0" rtlCol="0" anchor="ctr">
            <a:noAutofit/>
          </a:bodyPr>
          <a:lstStyle>
            <a:lvl1pPr marL="0" indent="0" algn="ctr">
              <a:buNone/>
              <a:defRPr lang="en-ZA" sz="1350" dirty="0">
                <a:solidFill>
                  <a:schemeClr val="bg1"/>
                </a:solidFill>
              </a:defRPr>
            </a:lvl1pPr>
          </a:lstStyle>
          <a:p>
            <a:pPr marL="200025" lvl="0" indent="-200025" algn="ctr"/>
            <a:r>
              <a:rPr lang="en-US"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60" y="1425983"/>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alpha val="87000"/>
            </a:schemeClr>
          </a:solidFill>
          <a:ln w="9525" cap="flat">
            <a:noFill/>
            <a:prstDash val="solid"/>
            <a:miter/>
          </a:ln>
        </p:spPr>
        <p:txBody>
          <a:bodyPr rtlCol="0" anchor="ctr"/>
          <a:lstStyle/>
          <a:p>
            <a:endParaRPr lang="en-US" sz="1350" noProof="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30" y="1593152"/>
            <a:ext cx="4348065" cy="4348065"/>
          </a:xfrm>
          <a:prstGeom prst="ellipse">
            <a:avLst/>
          </a:prstGeom>
          <a:noFill/>
          <a:ln>
            <a:noFill/>
          </a:ln>
        </p:spPr>
        <p:txBody>
          <a:bodyPr anchor="ctr"/>
          <a:lstStyle>
            <a:lvl1pPr marL="0" indent="0" algn="ctr">
              <a:buNone/>
              <a:defRPr sz="1350">
                <a:solidFill>
                  <a:schemeClr val="bg1"/>
                </a:solidFill>
                <a:latin typeface="+mn-lt"/>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205688"/>
            <a:ext cx="2811619" cy="1440000"/>
          </a:xfrm>
          <a:prstGeom prst="rect">
            <a:avLst/>
          </a:prstGeom>
          <a:noFill/>
        </p:spPr>
        <p:txBody>
          <a:bodyPr anchor="b"/>
          <a:lstStyle>
            <a:lvl1pPr marL="0" indent="0" algn="ctr">
              <a:spcBef>
                <a:spcPts val="0"/>
              </a:spcBef>
              <a:spcAft>
                <a:spcPts val="0"/>
              </a:spcAft>
              <a:buNone/>
              <a:defRPr sz="4950" b="1">
                <a:solidFill>
                  <a:schemeClr val="bg1"/>
                </a:solidFill>
                <a:latin typeface="+mj-lt"/>
                <a:cs typeface="Arial" panose="020B0604020202020204" pitchFamily="34" charset="0"/>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05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9" cy="1440000"/>
          </a:xfrm>
          <a:prstGeom prst="rect">
            <a:avLst/>
          </a:prstGeom>
          <a:noFill/>
        </p:spPr>
        <p:txBody>
          <a:bodyPr vert="horz" lIns="0" tIns="0" rIns="0" bIns="0" rtlCol="0" anchor="b">
            <a:noAutofit/>
          </a:bodyPr>
          <a:lstStyle>
            <a:lvl1pPr marL="0" indent="0" algn="ctr">
              <a:spcBef>
                <a:spcPts val="0"/>
              </a:spcBef>
              <a:spcAft>
                <a:spcPts val="0"/>
              </a:spcAft>
              <a:buNone/>
              <a:defRPr lang="en-ZA" sz="4950" b="1" dirty="0">
                <a:solidFill>
                  <a:schemeClr val="bg1"/>
                </a:solidFill>
                <a:latin typeface="+mj-lt"/>
                <a:cs typeface="Arial" panose="020B0604020202020204" pitchFamily="34" charset="0"/>
              </a:defRPr>
            </a:lvl1pPr>
          </a:lstStyle>
          <a:p>
            <a:pPr marL="200025" lvl="0" indent="-200025"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05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7"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4950" b="1" dirty="0">
                <a:solidFill>
                  <a:schemeClr val="bg1"/>
                </a:solidFill>
                <a:latin typeface="+mj-lt"/>
                <a:cs typeface="Arial" panose="020B0604020202020204" pitchFamily="34" charset="0"/>
              </a:defRPr>
            </a:lvl1pPr>
          </a:lstStyle>
          <a:p>
            <a:pPr marL="200025" lvl="0" indent="-200025"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05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endParaRPr lang="en-US" noProof="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a:lstStyle>
            <a:lvl1pPr algn="ctr">
              <a:defRPr/>
            </a:lvl1pPr>
          </a:lstStyle>
          <a:p>
            <a:fld id="{B67B645E-C5E5-4727-B977-D372A0AA71D9}" type="slidenum">
              <a:rPr lang="en-US" noProof="0" smtClean="0"/>
              <a:pPr/>
              <a:t>‹#›</a:t>
            </a:fld>
            <a:endParaRPr lang="en-US" noProof="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Subtitle</a:t>
            </a:r>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1"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sz="1350" noProof="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sz="1350" noProof="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sz="1350" noProof="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sz="1350" noProof="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sz="1350" noProof="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sz="1350" noProof="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sz="1350" noProof="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sz="1350" noProof="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sz="1350" noProof="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sz="1350" noProof="0"/>
              </a:p>
            </p:txBody>
          </p:sp>
        </p:grpSp>
      </p:grpSp>
    </p:spTree>
    <p:extLst>
      <p:ext uri="{BB962C8B-B14F-4D97-AF65-F5344CB8AC3E}">
        <p14:creationId xmlns:p14="http://schemas.microsoft.com/office/powerpoint/2010/main" val="2319906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1"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sz="1350"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sz="1350"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90"/>
            <a:ext cx="4793715" cy="2078699"/>
          </a:xfrm>
        </p:spPr>
        <p:txBody>
          <a:bodyPr anchor="b"/>
          <a:lstStyle>
            <a:lvl1pPr algn="l" defTabSz="685800" rtl="0" eaLnBrk="1" latinLnBrk="0" hangingPunct="1">
              <a:lnSpc>
                <a:spcPts val="3750"/>
              </a:lnSpc>
              <a:spcBef>
                <a:spcPct val="0"/>
              </a:spcBef>
              <a:buNone/>
              <a:defRPr lang="en-ZA" sz="3300" b="1" kern="1200" cap="all" spc="-113"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5" cy="1047600"/>
          </a:xfr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500" b="1" kern="1200" cap="all" baseline="0" dirty="0">
                <a:solidFill>
                  <a:schemeClr val="bg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bg1">
              <a:lumMod val="95000"/>
            </a:schemeClr>
          </a:solidFill>
        </p:spPr>
        <p:txBody>
          <a:bodyPr/>
          <a:lstStyle>
            <a:lvl1pPr>
              <a:defRPr>
                <a:solidFill>
                  <a:schemeClr val="tx1"/>
                </a:solidFill>
              </a:defRPr>
            </a:lvl1p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684288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1" y="2143124"/>
            <a:ext cx="3069500" cy="997168"/>
          </a:xfrm>
        </p:spPr>
        <p:txBody>
          <a:bodyPr anchor="t"/>
          <a:lstStyle>
            <a:lvl1pPr marL="0" indent="0">
              <a:lnSpc>
                <a:spcPts val="5400"/>
              </a:lnSpc>
              <a:buNone/>
              <a:defRPr sz="5400" b="1">
                <a:solidFill>
                  <a:schemeClr val="tx1">
                    <a:lumMod val="75000"/>
                    <a:lumOff val="25000"/>
                  </a:schemeClr>
                </a:solidFill>
                <a:latin typeface="+mj-lt"/>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9" y="3314507"/>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1" y="2143124"/>
            <a:ext cx="3069500" cy="1008000"/>
          </a:xfrm>
        </p:spPr>
        <p:txBody>
          <a:bodyPr anchor="t"/>
          <a:lstStyle>
            <a:lvl1pPr marL="0" indent="0">
              <a:lnSpc>
                <a:spcPts val="5400"/>
              </a:lnSpc>
              <a:buNone/>
              <a:defRPr sz="54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1"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endParaRPr lang="en-US" noProof="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p:txBody>
          <a:body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3843914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8EABF8B2-C804-4830-92FD-5767A5BC178B}"/>
              </a:ext>
            </a:extLst>
          </p:cNvPr>
          <p:cNvSpPr/>
          <p:nvPr userDrawn="1"/>
        </p:nvSpPr>
        <p:spPr>
          <a:xfrm rot="5400000">
            <a:off x="2500432" y="2181493"/>
            <a:ext cx="103517" cy="286397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0C609FB2-5CCA-48C6-9CF5-EE776EF27599}"/>
              </a:ext>
            </a:extLst>
          </p:cNvPr>
          <p:cNvSpPr/>
          <p:nvPr userDrawn="1"/>
        </p:nvSpPr>
        <p:spPr>
          <a:xfrm>
            <a:off x="11937442" y="5735639"/>
            <a:ext cx="254559" cy="112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6269834"/>
            <a:ext cx="12100845" cy="549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Graphic 8">
            <a:extLst>
              <a:ext uri="{FF2B5EF4-FFF2-40B4-BE49-F238E27FC236}">
                <a16:creationId xmlns:a16="http://schemas.microsoft.com/office/drawing/2014/main" id="{518BBC2B-9D00-469A-ACDF-EECCC025542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 y="6179745"/>
            <a:ext cx="9837335" cy="559005"/>
          </a:xfrm>
          <a:prstGeom prst="rect">
            <a:avLst/>
          </a:prstGeom>
        </p:spPr>
      </p:pic>
      <p:pic>
        <p:nvPicPr>
          <p:cNvPr id="11" name="Graphic 9">
            <a:extLst>
              <a:ext uri="{FF2B5EF4-FFF2-40B4-BE49-F238E27FC236}">
                <a16:creationId xmlns:a16="http://schemas.microsoft.com/office/drawing/2014/main" id="{9C74D7BF-9F06-4A63-9994-A1BC3BAAF1D1}"/>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93318" t="-86863" b="-1"/>
          <a:stretch/>
        </p:blipFill>
        <p:spPr>
          <a:xfrm rot="10800000">
            <a:off x="11489003" y="6179744"/>
            <a:ext cx="701711" cy="1049392"/>
          </a:xfrm>
          <a:prstGeom prst="rect">
            <a:avLst/>
          </a:prstGeom>
        </p:spPr>
      </p:pic>
      <p:pic>
        <p:nvPicPr>
          <p:cNvPr id="12" name="Picture 11" descr="A close up of a sign&#10;&#10;Description automatically generated">
            <a:extLst>
              <a:ext uri="{FF2B5EF4-FFF2-40B4-BE49-F238E27FC236}">
                <a16:creationId xmlns:a16="http://schemas.microsoft.com/office/drawing/2014/main" id="{D4FE94E3-9892-4FB1-9D28-B83ACC5EAA8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3774" y="5859215"/>
            <a:ext cx="1675844" cy="1112369"/>
          </a:xfrm>
          <a:prstGeom prst="rect">
            <a:avLst/>
          </a:prstGeom>
        </p:spPr>
      </p:pic>
      <p:sp>
        <p:nvSpPr>
          <p:cNvPr id="13" name="Rectangle 12"/>
          <p:cNvSpPr/>
          <p:nvPr userDrawn="1"/>
        </p:nvSpPr>
        <p:spPr>
          <a:xfrm>
            <a:off x="868823" y="3324314"/>
            <a:ext cx="4395387" cy="1068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12620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52788" y="1637117"/>
            <a:ext cx="4869615" cy="4442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4184" y="1637117"/>
            <a:ext cx="4869615" cy="4442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179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E51D4E-ECB7-46F9-B9F8-CB6654C33C31}" type="datetime4">
              <a:rPr lang="en-US" smtClean="0"/>
              <a:pPr/>
              <a:t>November 6, 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Tree>
    <p:extLst>
      <p:ext uri="{BB962C8B-B14F-4D97-AF65-F5344CB8AC3E}">
        <p14:creationId xmlns:p14="http://schemas.microsoft.com/office/powerpoint/2010/main" val="2652613951"/>
      </p:ext>
    </p:extLst>
  </p:cSld>
  <p:clrMapOvr>
    <a:masterClrMapping/>
  </p:clrMapOvr>
  <p:hf sldNum="0" hdr="0" ftr="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E51D4E-ECB7-46F9-B9F8-CB6654C33C31}" type="datetime4">
              <a:rPr lang="en-US" smtClean="0"/>
              <a:pPr/>
              <a:t>November 6, 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Tree>
    <p:extLst>
      <p:ext uri="{BB962C8B-B14F-4D97-AF65-F5344CB8AC3E}">
        <p14:creationId xmlns:p14="http://schemas.microsoft.com/office/powerpoint/2010/main" val="1181358674"/>
      </p:ext>
    </p:extLst>
  </p:cSld>
  <p:clrMapOvr>
    <a:masterClrMapping/>
  </p:clrMapOvr>
  <p:hf sldNum="0" hdr="0" ftr="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CA1A22-A053-4E61-A546-EA1475DED935}" type="datetime4">
              <a:rPr lang="en-US" smtClean="0"/>
              <a:t>November 6,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3628895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C31D2B-FE7D-46C6-9BFC-835944DD3765}" type="datetime4">
              <a:rPr lang="en-US" smtClean="0"/>
              <a:t>November 6, 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30318430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E51D4E-ECB7-46F9-B9F8-CB6654C33C31}" type="datetime4">
              <a:rPr lang="en-US" smtClean="0"/>
              <a:pPr/>
              <a:t>November 6, 2022</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Tree>
    <p:extLst>
      <p:ext uri="{BB962C8B-B14F-4D97-AF65-F5344CB8AC3E}">
        <p14:creationId xmlns:p14="http://schemas.microsoft.com/office/powerpoint/2010/main" val="3501610147"/>
      </p:ext>
    </p:extLst>
  </p:cSld>
  <p:clrMapOvr>
    <a:masterClrMapping/>
  </p:clrMapOvr>
  <p:hf sldNum="0"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51D4E-ECB7-46F9-B9F8-CB6654C33C31}" type="datetime4">
              <a:rPr lang="en-US" smtClean="0"/>
              <a:pPr/>
              <a:t>November 6, 2022</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Tree>
    <p:extLst>
      <p:ext uri="{BB962C8B-B14F-4D97-AF65-F5344CB8AC3E}">
        <p14:creationId xmlns:p14="http://schemas.microsoft.com/office/powerpoint/2010/main" val="2748404694"/>
      </p:ext>
    </p:extLst>
  </p:cSld>
  <p:clrMapOvr>
    <a:masterClrMapping/>
  </p:clrMapOvr>
  <p:hf sldNum="0"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566037-FE9A-472D-B463-74900E51E390}" type="datetime4">
              <a:rPr lang="en-US" smtClean="0"/>
              <a:t>November 6,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539924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E51D4E-ECB7-46F9-B9F8-CB6654C33C31}" type="datetime4">
              <a:rPr lang="en-US" smtClean="0"/>
              <a:pPr/>
              <a:t>November 6, 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Tree>
    <p:extLst>
      <p:ext uri="{BB962C8B-B14F-4D97-AF65-F5344CB8AC3E}">
        <p14:creationId xmlns:p14="http://schemas.microsoft.com/office/powerpoint/2010/main" val="4182263572"/>
      </p:ext>
    </p:extLst>
  </p:cSld>
  <p:clrMapOvr>
    <a:masterClrMapping/>
  </p:clrMapOvr>
  <p:hf sldNum="0"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A57FBD-00FD-4202-BF17-2F499690F255}" type="datetime4">
              <a:rPr lang="en-US" smtClean="0"/>
              <a:t>November 6,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25174189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22F923-C541-4CDF-AAEC-68ABDC7B7EC9}" type="datetime4">
              <a:rPr lang="en-US" smtClean="0"/>
              <a:t>November 6,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56507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wo Column Top Strip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1DF39C0-40C4-4330-9542-3C2512BFE73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373" r="2491" b="-1"/>
          <a:stretch/>
        </p:blipFill>
        <p:spPr>
          <a:xfrm rot="10800000">
            <a:off x="-1" y="301767"/>
            <a:ext cx="12192000" cy="642777"/>
          </a:xfrm>
          <a:prstGeom prst="rect">
            <a:avLst/>
          </a:prstGeom>
        </p:spPr>
      </p:pic>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a:xfrm>
            <a:off x="752787" y="291718"/>
            <a:ext cx="10601011" cy="642779"/>
          </a:xfrm>
        </p:spPr>
        <p:txBody>
          <a:bodyPr/>
          <a:lstStyle>
            <a:lvl1pPr>
              <a:defRPr>
                <a:solidFill>
                  <a:schemeClr val="bg1"/>
                </a:solidFill>
              </a:defRPr>
            </a:lvl1pPr>
          </a:lstStyle>
          <a:p>
            <a:r>
              <a:rPr lang="en-US" dirty="0"/>
              <a:t>Click to edit header</a:t>
            </a:r>
          </a:p>
        </p:txBody>
      </p:sp>
      <p:pic>
        <p:nvPicPr>
          <p:cNvPr id="9" name="Picture 8" descr="A close up of a logo&#10;&#10;Description automatically generated">
            <a:extLst>
              <a:ext uri="{FF2B5EF4-FFF2-40B4-BE49-F238E27FC236}">
                <a16:creationId xmlns:a16="http://schemas.microsoft.com/office/drawing/2014/main" id="{C06351D5-E002-442A-BB97-A2456CD297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03479" y="6166966"/>
            <a:ext cx="888520" cy="721178"/>
          </a:xfrm>
          <a:prstGeom prst="rect">
            <a:avLst/>
          </a:prstGeom>
        </p:spPr>
      </p:pic>
      <p:sp>
        <p:nvSpPr>
          <p:cNvPr id="11" name="Content Placeholder 2">
            <a:extLst>
              <a:ext uri="{FF2B5EF4-FFF2-40B4-BE49-F238E27FC236}">
                <a16:creationId xmlns:a16="http://schemas.microsoft.com/office/drawing/2014/main" id="{ADC823AF-08FC-4B75-A0B7-AE5286A96F55}"/>
              </a:ext>
            </a:extLst>
          </p:cNvPr>
          <p:cNvSpPr>
            <a:spLocks noGrp="1"/>
          </p:cNvSpPr>
          <p:nvPr>
            <p:ph sz="half" idx="1"/>
          </p:nvPr>
        </p:nvSpPr>
        <p:spPr>
          <a:xfrm>
            <a:off x="752788" y="1346479"/>
            <a:ext cx="4869615" cy="47332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F774BC80-8D75-46FF-A25A-C7BE7071B9A7}"/>
              </a:ext>
            </a:extLst>
          </p:cNvPr>
          <p:cNvSpPr>
            <a:spLocks noGrp="1"/>
          </p:cNvSpPr>
          <p:nvPr>
            <p:ph sz="half" idx="2"/>
          </p:nvPr>
        </p:nvSpPr>
        <p:spPr>
          <a:xfrm>
            <a:off x="6484184" y="1346479"/>
            <a:ext cx="4869615" cy="47332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45708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ABF8B2-C804-4830-92FD-5767A5BC178B}"/>
              </a:ext>
            </a:extLst>
          </p:cNvPr>
          <p:cNvSpPr/>
          <p:nvPr userDrawn="1"/>
        </p:nvSpPr>
        <p:spPr>
          <a:xfrm rot="5400000">
            <a:off x="2500432" y="2181493"/>
            <a:ext cx="103517" cy="286397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0C609FB2-5CCA-48C6-9CF5-EE776EF27599}"/>
              </a:ext>
            </a:extLst>
          </p:cNvPr>
          <p:cNvSpPr/>
          <p:nvPr userDrawn="1"/>
        </p:nvSpPr>
        <p:spPr>
          <a:xfrm>
            <a:off x="11937442" y="5735639"/>
            <a:ext cx="254559" cy="112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6269834"/>
            <a:ext cx="12100845" cy="549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518BBC2B-9D00-469A-ACDF-EECCC025542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 y="6179745"/>
            <a:ext cx="9837335" cy="559005"/>
          </a:xfrm>
          <a:prstGeom prst="rect">
            <a:avLst/>
          </a:prstGeom>
        </p:spPr>
      </p:pic>
      <p:pic>
        <p:nvPicPr>
          <p:cNvPr id="10" name="Graphic 9">
            <a:extLst>
              <a:ext uri="{FF2B5EF4-FFF2-40B4-BE49-F238E27FC236}">
                <a16:creationId xmlns:a16="http://schemas.microsoft.com/office/drawing/2014/main" id="{9C74D7BF-9F06-4A63-9994-A1BC3BAAF1D1}"/>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93318" t="-86863" b="-1"/>
          <a:stretch/>
        </p:blipFill>
        <p:spPr>
          <a:xfrm rot="10800000">
            <a:off x="11489003" y="6179744"/>
            <a:ext cx="701711" cy="1049392"/>
          </a:xfrm>
          <a:prstGeom prst="rect">
            <a:avLst/>
          </a:prstGeom>
        </p:spPr>
      </p:pic>
      <p:pic>
        <p:nvPicPr>
          <p:cNvPr id="11" name="Picture 10" descr="A close up of a sign&#10;&#10;Description automatically generated">
            <a:extLst>
              <a:ext uri="{FF2B5EF4-FFF2-40B4-BE49-F238E27FC236}">
                <a16:creationId xmlns:a16="http://schemas.microsoft.com/office/drawing/2014/main" id="{D4FE94E3-9892-4FB1-9D28-B83ACC5EAA8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3774" y="5859215"/>
            <a:ext cx="1675844" cy="1112369"/>
          </a:xfrm>
          <a:prstGeom prst="rect">
            <a:avLst/>
          </a:prstGeom>
        </p:spPr>
      </p:pic>
      <p:sp>
        <p:nvSpPr>
          <p:cNvPr id="13" name="Rectangle 12"/>
          <p:cNvSpPr/>
          <p:nvPr userDrawn="1"/>
        </p:nvSpPr>
        <p:spPr>
          <a:xfrm>
            <a:off x="868823" y="3324314"/>
            <a:ext cx="4395387" cy="1068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17"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02774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asic Slide (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EBD6980D-02E2-410F-8C4F-1250C5CD9084}"/>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39CCFA91-B5AF-4D41-87D6-E5484BE7FC44}"/>
              </a:ext>
            </a:extLst>
          </p:cNvPr>
          <p:cNvSpPr>
            <a:spLocks noGrp="1"/>
          </p:cNvSpPr>
          <p:nvPr>
            <p:ph type="dt" sz="half" idx="10"/>
          </p:nvPr>
        </p:nvSpPr>
        <p:spPr/>
        <p:txBody>
          <a:bodyPr/>
          <a:lstStyle/>
          <a:p>
            <a:fld id="{7AE51D4E-ECB7-46F9-B9F8-CB6654C33C31}" type="datetime4">
              <a:rPr lang="en-US" smtClean="0"/>
              <a:t>November 6, 2022</a:t>
            </a:fld>
            <a:endParaRPr lang="en-US"/>
          </a:p>
        </p:txBody>
      </p:sp>
      <p:sp>
        <p:nvSpPr>
          <p:cNvPr id="4" name="Footer Placeholder 3">
            <a:extLst>
              <a:ext uri="{FF2B5EF4-FFF2-40B4-BE49-F238E27FC236}">
                <a16:creationId xmlns:a16="http://schemas.microsoft.com/office/drawing/2014/main" id="{D39E1626-AABC-4FFD-9B5E-40C878F1F6B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ECDD6B-9730-417B-AAD3-9D6F37FF8B83}"/>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Tree>
    <p:extLst>
      <p:ext uri="{BB962C8B-B14F-4D97-AF65-F5344CB8AC3E}">
        <p14:creationId xmlns:p14="http://schemas.microsoft.com/office/powerpoint/2010/main" val="22977710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ransi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1B8DC9-692B-4D77-AE1C-0BB29E49AC4C}"/>
              </a:ext>
            </a:extLst>
          </p:cNvPr>
          <p:cNvSpPr>
            <a:spLocks noGrp="1"/>
          </p:cNvSpPr>
          <p:nvPr>
            <p:ph type="dt" sz="half" idx="10"/>
          </p:nvPr>
        </p:nvSpPr>
        <p:spPr/>
        <p:txBody>
          <a:bodyPr/>
          <a:lstStyle/>
          <a:p>
            <a:fld id="{7AE51D4E-ECB7-46F9-B9F8-CB6654C33C31}" type="datetime4">
              <a:rPr lang="en-US" smtClean="0"/>
              <a:t>November 6, 2022</a:t>
            </a:fld>
            <a:endParaRPr lang="en-US"/>
          </a:p>
        </p:txBody>
      </p:sp>
      <p:sp>
        <p:nvSpPr>
          <p:cNvPr id="4" name="Footer Placeholder 3">
            <a:extLst>
              <a:ext uri="{FF2B5EF4-FFF2-40B4-BE49-F238E27FC236}">
                <a16:creationId xmlns:a16="http://schemas.microsoft.com/office/drawing/2014/main" id="{6287B47F-0FEF-479B-9364-898FBD4837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A428AD0-5404-4F7F-A1DB-372B4CDF4F42}"/>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
        <p:nvSpPr>
          <p:cNvPr id="6" name="Title 1">
            <a:extLst>
              <a:ext uri="{FF2B5EF4-FFF2-40B4-BE49-F238E27FC236}">
                <a16:creationId xmlns:a16="http://schemas.microsoft.com/office/drawing/2014/main" id="{B8B6D95C-2979-4C02-941E-62B24B9CEAE7}"/>
              </a:ext>
            </a:extLst>
          </p:cNvPr>
          <p:cNvSpPr txBox="1">
            <a:spLocks/>
          </p:cNvSpPr>
          <p:nvPr userDrawn="1"/>
        </p:nvSpPr>
        <p:spPr>
          <a:xfrm>
            <a:off x="1457864" y="924736"/>
            <a:ext cx="9889587"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US" sz="4800"/>
              <a:t>Click to edit Master title style</a:t>
            </a:r>
            <a:endParaRPr lang="en-US" sz="4800" dirty="0"/>
          </a:p>
        </p:txBody>
      </p:sp>
      <p:sp>
        <p:nvSpPr>
          <p:cNvPr id="7" name="Text Placeholder 2">
            <a:extLst>
              <a:ext uri="{FF2B5EF4-FFF2-40B4-BE49-F238E27FC236}">
                <a16:creationId xmlns:a16="http://schemas.microsoft.com/office/drawing/2014/main" id="{89C0C49A-E3F4-4827-AA73-8A61B482693C}"/>
              </a:ext>
            </a:extLst>
          </p:cNvPr>
          <p:cNvSpPr>
            <a:spLocks noGrp="1"/>
          </p:cNvSpPr>
          <p:nvPr>
            <p:ph type="body" idx="1"/>
          </p:nvPr>
        </p:nvSpPr>
        <p:spPr>
          <a:xfrm>
            <a:off x="1457864" y="3933863"/>
            <a:ext cx="988958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8" name="Straight Connector 7">
            <a:extLst>
              <a:ext uri="{FF2B5EF4-FFF2-40B4-BE49-F238E27FC236}">
                <a16:creationId xmlns:a16="http://schemas.microsoft.com/office/drawing/2014/main" id="{157A4762-8EAA-4F57-A866-DB6CAB1366E5}"/>
              </a:ext>
            </a:extLst>
          </p:cNvPr>
          <p:cNvCxnSpPr/>
          <p:nvPr userDrawn="1"/>
        </p:nvCxnSpPr>
        <p:spPr>
          <a:xfrm>
            <a:off x="1500993" y="3777471"/>
            <a:ext cx="42552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401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nk with log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FCA1-D4F3-477E-B945-80FEF29F5C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9009C9-D22A-4588-88D9-C3B5602ACA72}"/>
              </a:ext>
            </a:extLst>
          </p:cNvPr>
          <p:cNvSpPr>
            <a:spLocks noGrp="1"/>
          </p:cNvSpPr>
          <p:nvPr>
            <p:ph type="dt" sz="half" idx="10"/>
          </p:nvPr>
        </p:nvSpPr>
        <p:spPr/>
        <p:txBody>
          <a:bodyPr/>
          <a:lstStyle/>
          <a:p>
            <a:fld id="{7AE51D4E-ECB7-46F9-B9F8-CB6654C33C31}" type="datetime4">
              <a:rPr lang="en-US" smtClean="0"/>
              <a:t>November 6, 2022</a:t>
            </a:fld>
            <a:endParaRPr lang="en-US"/>
          </a:p>
        </p:txBody>
      </p:sp>
      <p:sp>
        <p:nvSpPr>
          <p:cNvPr id="4" name="Footer Placeholder 3">
            <a:extLst>
              <a:ext uri="{FF2B5EF4-FFF2-40B4-BE49-F238E27FC236}">
                <a16:creationId xmlns:a16="http://schemas.microsoft.com/office/drawing/2014/main" id="{4AE0FB6E-239B-4065-AE65-29EF4D395F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15D9D93-9CED-4551-8524-E66DFEEF3BF5}"/>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pic>
        <p:nvPicPr>
          <p:cNvPr id="7" name="Picture 6">
            <a:extLst>
              <a:ext uri="{FF2B5EF4-FFF2-40B4-BE49-F238E27FC236}">
                <a16:creationId xmlns:a16="http://schemas.microsoft.com/office/drawing/2014/main" id="{67DF294E-C019-4C8F-A7F6-FA4F57D1B4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2555" y="6079255"/>
            <a:ext cx="959447" cy="778747"/>
          </a:xfrm>
          <a:prstGeom prst="rect">
            <a:avLst/>
          </a:prstGeom>
        </p:spPr>
      </p:pic>
    </p:spTree>
    <p:extLst>
      <p:ext uri="{BB962C8B-B14F-4D97-AF65-F5344CB8AC3E}">
        <p14:creationId xmlns:p14="http://schemas.microsoft.com/office/powerpoint/2010/main" val="1702940829"/>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24830-8569-456B-BFAB-55022A06B194}" type="datetimeFigureOut">
              <a:rPr lang="en-US" smtClean="0"/>
              <a:t>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a:p>
        </p:txBody>
      </p:sp>
      <p:sp>
        <p:nvSpPr>
          <p:cNvPr id="5" name="Rectangle 4"/>
          <p:cNvSpPr>
            <a:spLocks noChangeArrowheads="1"/>
          </p:cNvSpPr>
          <p:nvPr userDrawn="1"/>
        </p:nvSpPr>
        <p:spPr bwMode="auto">
          <a:xfrm>
            <a:off x="155447" y="162900"/>
            <a:ext cx="11904747" cy="1155099"/>
          </a:xfrm>
          <a:prstGeom prst="rect">
            <a:avLst/>
          </a:prstGeom>
          <a:solidFill>
            <a:srgbClr val="00A0A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Content Placeholder 2"/>
          <p:cNvSpPr>
            <a:spLocks noGrp="1"/>
          </p:cNvSpPr>
          <p:nvPr>
            <p:ph idx="1"/>
          </p:nvPr>
        </p:nvSpPr>
        <p:spPr>
          <a:xfrm>
            <a:off x="680321" y="1655659"/>
            <a:ext cx="10888224" cy="4280530"/>
          </a:xfrm>
        </p:spPr>
        <p:txBody>
          <a:bodyPr/>
          <a:lstStyle/>
          <a:p>
            <a:pPr lvl="0"/>
            <a:r>
              <a:rPr lang="en-US"/>
              <a:t>Edit Master text styles</a:t>
            </a:r>
          </a:p>
        </p:txBody>
      </p:sp>
      <p:sp>
        <p:nvSpPr>
          <p:cNvPr id="7" name="Rectangle 6"/>
          <p:cNvSpPr>
            <a:spLocks noChangeArrowheads="1"/>
          </p:cNvSpPr>
          <p:nvPr userDrawn="1"/>
        </p:nvSpPr>
        <p:spPr bwMode="auto">
          <a:xfrm>
            <a:off x="146304" y="6391656"/>
            <a:ext cx="11907794" cy="309563"/>
          </a:xfrm>
          <a:prstGeom prst="rect">
            <a:avLst/>
          </a:prstGeom>
          <a:solidFill>
            <a:srgbClr val="F96C45"/>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userDrawn="1"/>
        </p:nvSpPr>
        <p:spPr bwMode="auto">
          <a:xfrm>
            <a:off x="152400" y="152400"/>
            <a:ext cx="11907794" cy="6547104"/>
          </a:xfrm>
          <a:prstGeom prst="rect">
            <a:avLst/>
          </a:prstGeom>
          <a:noFill/>
          <a:ln w="9525" cap="flat" cmpd="sng" algn="ctr">
            <a:solidFill>
              <a:srgbClr val="F96C45"/>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userDrawn="1"/>
        </p:nvSpPr>
        <p:spPr bwMode="auto">
          <a:xfrm>
            <a:off x="152400" y="6327124"/>
            <a:ext cx="11901698" cy="0"/>
          </a:xfrm>
          <a:prstGeom prst="line">
            <a:avLst/>
          </a:prstGeom>
          <a:noFill/>
          <a:ln w="11430" cap="flat" cmpd="sng" algn="ctr">
            <a:solidFill>
              <a:srgbClr val="F96C45"/>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userDrawn="1"/>
        </p:nvSpPr>
        <p:spPr>
          <a:xfrm>
            <a:off x="5762953" y="5989464"/>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userDrawn="1"/>
        </p:nvSpPr>
        <p:spPr>
          <a:xfrm>
            <a:off x="5851675" y="6098524"/>
            <a:ext cx="420624" cy="420624"/>
          </a:xfrm>
          <a:prstGeom prst="ellipse">
            <a:avLst/>
          </a:prstGeom>
          <a:solidFill>
            <a:srgbClr val="FFFFFF"/>
          </a:solidFill>
          <a:ln w="50800" cap="rnd" cmpd="dbl" algn="ctr">
            <a:solidFill>
              <a:srgbClr val="F96C45"/>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Slide Number Placeholder 5"/>
          <p:cNvSpPr txBox="1">
            <a:spLocks/>
          </p:cNvSpPr>
          <p:nvPr userDrawn="1"/>
        </p:nvSpPr>
        <p:spPr>
          <a:xfrm>
            <a:off x="5676620" y="6088174"/>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FA19E01-6FA7-4F2D-BD5B-0499F6E6E2C4}" type="slidenum">
              <a:rPr lang="en-US" sz="2000" smtClean="0">
                <a:solidFill>
                  <a:srgbClr val="00A0AF"/>
                </a:solidFill>
              </a:rPr>
              <a:pPr algn="ctr"/>
              <a:t>‹#›</a:t>
            </a:fld>
            <a:endParaRPr lang="en-US" sz="2000" dirty="0">
              <a:solidFill>
                <a:srgbClr val="00A0AF"/>
              </a:solidFill>
            </a:endParaRPr>
          </a:p>
        </p:txBody>
      </p:sp>
      <p:sp>
        <p:nvSpPr>
          <p:cNvPr id="13" name="Title 3"/>
          <p:cNvSpPr>
            <a:spLocks noGrp="1"/>
          </p:cNvSpPr>
          <p:nvPr>
            <p:ph type="title"/>
          </p:nvPr>
        </p:nvSpPr>
        <p:spPr>
          <a:xfrm>
            <a:off x="680321" y="237061"/>
            <a:ext cx="10888224" cy="1080938"/>
          </a:xfrm>
        </p:spPr>
        <p:txBody>
          <a:bodyPr/>
          <a:lstStyle>
            <a:lvl1pPr>
              <a:defRPr>
                <a:solidFill>
                  <a:schemeClr val="bg1"/>
                </a:solidFill>
              </a:defRPr>
            </a:lvl1pPr>
          </a:lstStyle>
          <a:p>
            <a:r>
              <a:rPr lang="en-US">
                <a:latin typeface="Arial Black" panose="020B0A04020102020204" pitchFamily="34" charset="0"/>
              </a:rPr>
              <a:t>Click to edit Master title style</a:t>
            </a:r>
            <a:endParaRPr lang="en-US" dirty="0">
              <a:latin typeface="Arial Black" panose="020B0A04020102020204" pitchFamily="34" charset="0"/>
            </a:endParaRPr>
          </a:p>
        </p:txBody>
      </p:sp>
    </p:spTree>
    <p:extLst>
      <p:ext uri="{BB962C8B-B14F-4D97-AF65-F5344CB8AC3E}">
        <p14:creationId xmlns:p14="http://schemas.microsoft.com/office/powerpoint/2010/main" val="21538964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Top Stripe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752788" y="1256045"/>
            <a:ext cx="10601011" cy="47985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39CCFA91-B5AF-4D41-87D6-E5484BE7FC44}"/>
              </a:ext>
            </a:extLst>
          </p:cNvPr>
          <p:cNvSpPr>
            <a:spLocks noGrp="1"/>
          </p:cNvSpPr>
          <p:nvPr>
            <p:ph type="dt" sz="half" idx="10"/>
          </p:nvPr>
        </p:nvSpPr>
        <p:spPr/>
        <p:txBody>
          <a:bodyPr/>
          <a:lstStyle>
            <a:lvl1pPr>
              <a:defRPr>
                <a:solidFill>
                  <a:schemeClr val="tx1"/>
                </a:solidFill>
              </a:defRPr>
            </a:lvl1pPr>
          </a:lstStyle>
          <a:p>
            <a:fld id="{BC8414F5-9B1F-44E4-9689-4376FC8379B9}" type="datetime4">
              <a:rPr lang="en-US" smtClean="0"/>
              <a:t>November 6, 2022</a:t>
            </a:fld>
            <a:endParaRPr lang="en-US"/>
          </a:p>
        </p:txBody>
      </p:sp>
      <p:sp>
        <p:nvSpPr>
          <p:cNvPr id="4" name="Footer Placeholder 3">
            <a:extLst>
              <a:ext uri="{FF2B5EF4-FFF2-40B4-BE49-F238E27FC236}">
                <a16:creationId xmlns:a16="http://schemas.microsoft.com/office/drawing/2014/main" id="{D39E1626-AABC-4FFD-9B5E-40C878F1F6BF}"/>
              </a:ext>
            </a:extLst>
          </p:cNvPr>
          <p:cNvSpPr>
            <a:spLocks noGrp="1"/>
          </p:cNvSpPr>
          <p:nvPr>
            <p:ph type="ftr" sz="quarter" idx="11"/>
          </p:nvPr>
        </p:nvSpPr>
        <p:spPr>
          <a:xfrm>
            <a:off x="1657978" y="6395114"/>
            <a:ext cx="5378432" cy="286169"/>
          </a:xfrm>
        </p:spPr>
        <p:txBody>
          <a:bodyPr/>
          <a:lstStyle>
            <a:lvl1pPr>
              <a:defRPr>
                <a:solidFill>
                  <a:schemeClr val="tx1"/>
                </a:solidFill>
              </a:defRPr>
            </a:lvl1pPr>
          </a:lstStyle>
          <a:p>
            <a:endParaRPr lang="en-US" dirty="0"/>
          </a:p>
        </p:txBody>
      </p:sp>
      <p:sp>
        <p:nvSpPr>
          <p:cNvPr id="5" name="Slide Number Placeholder 4">
            <a:extLst>
              <a:ext uri="{FF2B5EF4-FFF2-40B4-BE49-F238E27FC236}">
                <a16:creationId xmlns:a16="http://schemas.microsoft.com/office/drawing/2014/main" id="{08ECDD6B-9730-417B-AAD3-9D6F37FF8B83}"/>
              </a:ext>
            </a:extLst>
          </p:cNvPr>
          <p:cNvSpPr>
            <a:spLocks noGrp="1"/>
          </p:cNvSpPr>
          <p:nvPr>
            <p:ph type="sldNum" sz="quarter" idx="12"/>
          </p:nvPr>
        </p:nvSpPr>
        <p:spPr>
          <a:xfrm>
            <a:off x="10465278" y="6395114"/>
            <a:ext cx="888520" cy="286169"/>
          </a:xfrm>
        </p:spPr>
        <p:txBody>
          <a:bodyPr/>
          <a:lstStyle>
            <a:lvl1pPr>
              <a:defRPr sz="1600" b="1">
                <a:solidFill>
                  <a:schemeClr val="tx1"/>
                </a:solidFill>
              </a:defRPr>
            </a:lvl1pPr>
          </a:lstStyle>
          <a:p>
            <a:fld id="{E25C0C21-B7CE-4F0B-81CD-4269BE354346}" type="slidenum">
              <a:rPr lang="en-US" smtClean="0"/>
              <a:pPr/>
              <a:t>‹#›</a:t>
            </a:fld>
            <a:endParaRPr lang="en-US" dirty="0"/>
          </a:p>
        </p:txBody>
      </p:sp>
      <p:pic>
        <p:nvPicPr>
          <p:cNvPr id="8" name="Graphic 7">
            <a:extLst>
              <a:ext uri="{FF2B5EF4-FFF2-40B4-BE49-F238E27FC236}">
                <a16:creationId xmlns:a16="http://schemas.microsoft.com/office/drawing/2014/main" id="{D1DF39C0-40C4-4330-9542-3C2512BFE73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373" r="2491" b="-1"/>
          <a:stretch/>
        </p:blipFill>
        <p:spPr>
          <a:xfrm rot="10800000">
            <a:off x="-1" y="301767"/>
            <a:ext cx="12192000" cy="642777"/>
          </a:xfrm>
          <a:prstGeom prst="rect">
            <a:avLst/>
          </a:prstGeom>
        </p:spPr>
      </p:pic>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a:xfrm>
            <a:off x="752787" y="291718"/>
            <a:ext cx="10601011" cy="642779"/>
          </a:xfrm>
        </p:spPr>
        <p:txBody>
          <a:bodyPr/>
          <a:lstStyle>
            <a:lvl1pPr>
              <a:defRPr>
                <a:solidFill>
                  <a:schemeClr val="bg1"/>
                </a:solidFill>
              </a:defRPr>
            </a:lvl1pPr>
          </a:lstStyle>
          <a:p>
            <a:r>
              <a:rPr lang="en-US" dirty="0"/>
              <a:t>Click to edit header</a:t>
            </a:r>
          </a:p>
        </p:txBody>
      </p:sp>
      <p:pic>
        <p:nvPicPr>
          <p:cNvPr id="9" name="Picture 8" descr="A close up of a logo&#10;&#10;Description automatically generated">
            <a:extLst>
              <a:ext uri="{FF2B5EF4-FFF2-40B4-BE49-F238E27FC236}">
                <a16:creationId xmlns:a16="http://schemas.microsoft.com/office/drawing/2014/main" id="{C06351D5-E002-442A-BB97-A2456CD297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03479" y="6166966"/>
            <a:ext cx="888520" cy="721178"/>
          </a:xfrm>
          <a:prstGeom prst="rect">
            <a:avLst/>
          </a:prstGeom>
        </p:spPr>
      </p:pic>
    </p:spTree>
    <p:extLst>
      <p:ext uri="{BB962C8B-B14F-4D97-AF65-F5344CB8AC3E}">
        <p14:creationId xmlns:p14="http://schemas.microsoft.com/office/powerpoint/2010/main" val="24510814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20205" y="1122363"/>
            <a:ext cx="10113852" cy="2387600"/>
          </a:xfrm>
        </p:spPr>
        <p:txBody>
          <a:bodyPr anchor="b"/>
          <a:lstStyle>
            <a:lvl1pPr algn="l">
              <a:defRPr sz="6000"/>
            </a:lvl1pPr>
          </a:lstStyle>
          <a:p>
            <a:r>
              <a:rPr lang="en-US" dirty="0"/>
              <a:t>Click to edit title</a:t>
            </a:r>
          </a:p>
        </p:txBody>
      </p:sp>
      <p:sp>
        <p:nvSpPr>
          <p:cNvPr id="3" name="Subtitle 2"/>
          <p:cNvSpPr>
            <a:spLocks noGrp="1"/>
          </p:cNvSpPr>
          <p:nvPr>
            <p:ph type="subTitle" idx="1" hasCustomPrompt="1"/>
          </p:nvPr>
        </p:nvSpPr>
        <p:spPr>
          <a:xfrm>
            <a:off x="1120205" y="3748686"/>
            <a:ext cx="10113852"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Rectangle 10">
            <a:extLst>
              <a:ext uri="{FF2B5EF4-FFF2-40B4-BE49-F238E27FC236}">
                <a16:creationId xmlns:a16="http://schemas.microsoft.com/office/drawing/2014/main" id="{854930D1-E2DC-47A5-A9FA-77714AF5F5C3}"/>
              </a:ext>
            </a:extLst>
          </p:cNvPr>
          <p:cNvSpPr/>
          <p:nvPr userDrawn="1"/>
        </p:nvSpPr>
        <p:spPr>
          <a:xfrm>
            <a:off x="11937442" y="5735637"/>
            <a:ext cx="254558" cy="112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5C2D7699-85F7-4DED-9E0E-49CBD7644A2E}"/>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6111381"/>
            <a:ext cx="9837335" cy="559005"/>
          </a:xfrm>
          <a:prstGeom prst="rect">
            <a:avLst/>
          </a:prstGeom>
        </p:spPr>
      </p:pic>
      <p:pic>
        <p:nvPicPr>
          <p:cNvPr id="8" name="Graphic 7">
            <a:extLst>
              <a:ext uri="{FF2B5EF4-FFF2-40B4-BE49-F238E27FC236}">
                <a16:creationId xmlns:a16="http://schemas.microsoft.com/office/drawing/2014/main" id="{0F246682-EDB2-4388-A838-0F8E801BF88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93318" t="-86863" b="-1"/>
          <a:stretch/>
        </p:blipFill>
        <p:spPr>
          <a:xfrm rot="10800000">
            <a:off x="11482197" y="6111381"/>
            <a:ext cx="701711" cy="1049392"/>
          </a:xfrm>
          <a:prstGeom prst="rect">
            <a:avLst/>
          </a:prstGeom>
        </p:spPr>
      </p:pic>
      <p:pic>
        <p:nvPicPr>
          <p:cNvPr id="5" name="Picture 4" descr="A close up of a sign&#10;&#10;Description automatically generated">
            <a:extLst>
              <a:ext uri="{FF2B5EF4-FFF2-40B4-BE49-F238E27FC236}">
                <a16:creationId xmlns:a16="http://schemas.microsoft.com/office/drawing/2014/main" id="{8B981269-9F5D-4EC8-A441-59F0BC2DCF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63169" y="5941084"/>
            <a:ext cx="1500283" cy="995838"/>
          </a:xfrm>
          <a:prstGeom prst="rect">
            <a:avLst/>
          </a:prstGeom>
        </p:spPr>
      </p:pic>
    </p:spTree>
    <p:extLst>
      <p:ext uri="{BB962C8B-B14F-4D97-AF65-F5344CB8AC3E}">
        <p14:creationId xmlns:p14="http://schemas.microsoft.com/office/powerpoint/2010/main" val="26991326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Transition">
    <p:spTree>
      <p:nvGrpSpPr>
        <p:cNvPr id="1" name=""/>
        <p:cNvGrpSpPr/>
        <p:nvPr/>
      </p:nvGrpSpPr>
      <p:grpSpPr>
        <a:xfrm>
          <a:off x="0" y="0"/>
          <a:ext cx="0" cy="0"/>
          <a:chOff x="0" y="0"/>
          <a:chExt cx="0" cy="0"/>
        </a:xfrm>
      </p:grpSpPr>
      <p:sp>
        <p:nvSpPr>
          <p:cNvPr id="21" name="Flowchart: Off-page Connector 20">
            <a:extLst>
              <a:ext uri="{FF2B5EF4-FFF2-40B4-BE49-F238E27FC236}">
                <a16:creationId xmlns:a16="http://schemas.microsoft.com/office/drawing/2014/main" id="{CDFA2D1E-8CC3-4A8A-ACBC-ADE3D7507028}"/>
              </a:ext>
            </a:extLst>
          </p:cNvPr>
          <p:cNvSpPr/>
          <p:nvPr userDrawn="1"/>
        </p:nvSpPr>
        <p:spPr>
          <a:xfrm rot="16200000">
            <a:off x="2171578" y="1131567"/>
            <a:ext cx="6868045" cy="4604912"/>
          </a:xfrm>
          <a:prstGeom prst="flowChartOffpageConnector">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0BD5DFED-EA4A-43F0-BE94-B26B6F6DA67A}"/>
              </a:ext>
            </a:extLst>
          </p:cNvPr>
          <p:cNvSpPr/>
          <p:nvPr userDrawn="1"/>
        </p:nvSpPr>
        <p:spPr>
          <a:xfrm rot="5400000">
            <a:off x="3804159" y="2966634"/>
            <a:ext cx="6858001" cy="92473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75A8E6-AAC3-415E-B4F3-FCAFA5B6AA93}"/>
              </a:ext>
            </a:extLst>
          </p:cNvPr>
          <p:cNvSpPr/>
          <p:nvPr userDrawn="1"/>
        </p:nvSpPr>
        <p:spPr>
          <a:xfrm>
            <a:off x="0" y="0"/>
            <a:ext cx="677079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9C0C49A-E3F4-4827-AA73-8A61B482693C}"/>
              </a:ext>
            </a:extLst>
          </p:cNvPr>
          <p:cNvSpPr>
            <a:spLocks noGrp="1"/>
          </p:cNvSpPr>
          <p:nvPr>
            <p:ph type="body" idx="1" hasCustomPrompt="1"/>
          </p:nvPr>
        </p:nvSpPr>
        <p:spPr>
          <a:xfrm>
            <a:off x="370936" y="3968367"/>
            <a:ext cx="5796949"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cxnSp>
        <p:nvCxnSpPr>
          <p:cNvPr id="8" name="Straight Connector 7">
            <a:extLst>
              <a:ext uri="{FF2B5EF4-FFF2-40B4-BE49-F238E27FC236}">
                <a16:creationId xmlns:a16="http://schemas.microsoft.com/office/drawing/2014/main" id="{157A4762-8EAA-4F57-A866-DB6CAB1366E5}"/>
              </a:ext>
            </a:extLst>
          </p:cNvPr>
          <p:cNvCxnSpPr/>
          <p:nvPr userDrawn="1"/>
        </p:nvCxnSpPr>
        <p:spPr>
          <a:xfrm>
            <a:off x="370936" y="3777471"/>
            <a:ext cx="425528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CAB69222-5E7F-4221-8B25-FAA565CE82D4}"/>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300600" y="6008618"/>
            <a:ext cx="971829" cy="788797"/>
          </a:xfrm>
          <a:prstGeom prst="rect">
            <a:avLst/>
          </a:prstGeom>
        </p:spPr>
      </p:pic>
      <p:sp>
        <p:nvSpPr>
          <p:cNvPr id="27" name="Picture Placeholder 26">
            <a:extLst>
              <a:ext uri="{FF2B5EF4-FFF2-40B4-BE49-F238E27FC236}">
                <a16:creationId xmlns:a16="http://schemas.microsoft.com/office/drawing/2014/main" id="{9CCC78DE-9A3A-4138-83A8-1AF56BC2E791}"/>
              </a:ext>
            </a:extLst>
          </p:cNvPr>
          <p:cNvSpPr>
            <a:spLocks noGrp="1"/>
          </p:cNvSpPr>
          <p:nvPr>
            <p:ph type="pic" sz="quarter" idx="10" hasCustomPrompt="1"/>
          </p:nvPr>
        </p:nvSpPr>
        <p:spPr>
          <a:xfrm>
            <a:off x="6972827" y="-10048"/>
            <a:ext cx="5219766" cy="6868048"/>
          </a:xfrm>
          <a:custGeom>
            <a:avLst/>
            <a:gdLst>
              <a:gd name="connsiteX0" fmla="*/ 0 w 5229225"/>
              <a:gd name="connsiteY0" fmla="*/ 0 h 6858000"/>
              <a:gd name="connsiteX1" fmla="*/ 4282631 w 5229225"/>
              <a:gd name="connsiteY1" fmla="*/ 0 h 6858000"/>
              <a:gd name="connsiteX2" fmla="*/ 5229225 w 5229225"/>
              <a:gd name="connsiteY2" fmla="*/ 3429000 h 6858000"/>
              <a:gd name="connsiteX3" fmla="*/ 4282631 w 5229225"/>
              <a:gd name="connsiteY3" fmla="*/ 6858000 h 6858000"/>
              <a:gd name="connsiteX4" fmla="*/ 0 w 5229225"/>
              <a:gd name="connsiteY4" fmla="*/ 6858000 h 6858000"/>
              <a:gd name="connsiteX5" fmla="*/ 946594 w 5229225"/>
              <a:gd name="connsiteY5" fmla="*/ 3429000 h 6858000"/>
              <a:gd name="connsiteX6" fmla="*/ 0 w 5229225"/>
              <a:gd name="connsiteY6" fmla="*/ 0 h 6858000"/>
              <a:gd name="connsiteX0" fmla="*/ 0 w 5237225"/>
              <a:gd name="connsiteY0" fmla="*/ 0 h 6858000"/>
              <a:gd name="connsiteX1" fmla="*/ 5237225 w 5237225"/>
              <a:gd name="connsiteY1" fmla="*/ 0 h 6858000"/>
              <a:gd name="connsiteX2" fmla="*/ 5229225 w 5237225"/>
              <a:gd name="connsiteY2" fmla="*/ 3429000 h 6858000"/>
              <a:gd name="connsiteX3" fmla="*/ 4282631 w 5237225"/>
              <a:gd name="connsiteY3" fmla="*/ 6858000 h 6858000"/>
              <a:gd name="connsiteX4" fmla="*/ 0 w 5237225"/>
              <a:gd name="connsiteY4" fmla="*/ 6858000 h 6858000"/>
              <a:gd name="connsiteX5" fmla="*/ 946594 w 5237225"/>
              <a:gd name="connsiteY5" fmla="*/ 3429000 h 6858000"/>
              <a:gd name="connsiteX6" fmla="*/ 0 w 5237225"/>
              <a:gd name="connsiteY6" fmla="*/ 0 h 6858000"/>
              <a:gd name="connsiteX0" fmla="*/ 0 w 5237225"/>
              <a:gd name="connsiteY0" fmla="*/ 0 h 6868048"/>
              <a:gd name="connsiteX1" fmla="*/ 5237225 w 5237225"/>
              <a:gd name="connsiteY1" fmla="*/ 0 h 6868048"/>
              <a:gd name="connsiteX2" fmla="*/ 5229225 w 5237225"/>
              <a:gd name="connsiteY2" fmla="*/ 3429000 h 6868048"/>
              <a:gd name="connsiteX3" fmla="*/ 5237225 w 5237225"/>
              <a:gd name="connsiteY3" fmla="*/ 6868048 h 6868048"/>
              <a:gd name="connsiteX4" fmla="*/ 0 w 5237225"/>
              <a:gd name="connsiteY4" fmla="*/ 6858000 h 6868048"/>
              <a:gd name="connsiteX5" fmla="*/ 946594 w 5237225"/>
              <a:gd name="connsiteY5" fmla="*/ 3429000 h 6868048"/>
              <a:gd name="connsiteX6" fmla="*/ 0 w 5237225"/>
              <a:gd name="connsiteY6" fmla="*/ 0 h 6868048"/>
              <a:gd name="connsiteX0" fmla="*/ 30145 w 5237225"/>
              <a:gd name="connsiteY0" fmla="*/ 10049 h 6868048"/>
              <a:gd name="connsiteX1" fmla="*/ 5237225 w 5237225"/>
              <a:gd name="connsiteY1" fmla="*/ 0 h 6868048"/>
              <a:gd name="connsiteX2" fmla="*/ 5229225 w 5237225"/>
              <a:gd name="connsiteY2" fmla="*/ 3429000 h 6868048"/>
              <a:gd name="connsiteX3" fmla="*/ 5237225 w 5237225"/>
              <a:gd name="connsiteY3" fmla="*/ 6868048 h 6868048"/>
              <a:gd name="connsiteX4" fmla="*/ 0 w 5237225"/>
              <a:gd name="connsiteY4" fmla="*/ 6858000 h 6868048"/>
              <a:gd name="connsiteX5" fmla="*/ 946594 w 5237225"/>
              <a:gd name="connsiteY5" fmla="*/ 3429000 h 6868048"/>
              <a:gd name="connsiteX6" fmla="*/ 30145 w 5237225"/>
              <a:gd name="connsiteY6" fmla="*/ 10049 h 6868048"/>
              <a:gd name="connsiteX0" fmla="*/ 20096 w 5227176"/>
              <a:gd name="connsiteY0" fmla="*/ 10049 h 6868048"/>
              <a:gd name="connsiteX1" fmla="*/ 5227176 w 5227176"/>
              <a:gd name="connsiteY1" fmla="*/ 0 h 6868048"/>
              <a:gd name="connsiteX2" fmla="*/ 5219176 w 5227176"/>
              <a:gd name="connsiteY2" fmla="*/ 3429000 h 6868048"/>
              <a:gd name="connsiteX3" fmla="*/ 5227176 w 5227176"/>
              <a:gd name="connsiteY3" fmla="*/ 6868048 h 6868048"/>
              <a:gd name="connsiteX4" fmla="*/ 0 w 5227176"/>
              <a:gd name="connsiteY4" fmla="*/ 6858000 h 6868048"/>
              <a:gd name="connsiteX5" fmla="*/ 936545 w 5227176"/>
              <a:gd name="connsiteY5" fmla="*/ 3429000 h 6868048"/>
              <a:gd name="connsiteX6" fmla="*/ 20096 w 5227176"/>
              <a:gd name="connsiteY6" fmla="*/ 10049 h 6868048"/>
              <a:gd name="connsiteX0" fmla="*/ 10047 w 5217127"/>
              <a:gd name="connsiteY0" fmla="*/ 10049 h 6868048"/>
              <a:gd name="connsiteX1" fmla="*/ 5217127 w 5217127"/>
              <a:gd name="connsiteY1" fmla="*/ 0 h 6868048"/>
              <a:gd name="connsiteX2" fmla="*/ 5209127 w 5217127"/>
              <a:gd name="connsiteY2" fmla="*/ 3429000 h 6868048"/>
              <a:gd name="connsiteX3" fmla="*/ 5217127 w 5217127"/>
              <a:gd name="connsiteY3" fmla="*/ 6868048 h 6868048"/>
              <a:gd name="connsiteX4" fmla="*/ 0 w 5217127"/>
              <a:gd name="connsiteY4" fmla="*/ 6868048 h 6868048"/>
              <a:gd name="connsiteX5" fmla="*/ 926496 w 5217127"/>
              <a:gd name="connsiteY5" fmla="*/ 3429000 h 6868048"/>
              <a:gd name="connsiteX6" fmla="*/ 10047 w 5217127"/>
              <a:gd name="connsiteY6" fmla="*/ 10049 h 6868048"/>
              <a:gd name="connsiteX0" fmla="*/ 10047 w 5219766"/>
              <a:gd name="connsiteY0" fmla="*/ 10049 h 6868048"/>
              <a:gd name="connsiteX1" fmla="*/ 5217127 w 5219766"/>
              <a:gd name="connsiteY1" fmla="*/ 0 h 6868048"/>
              <a:gd name="connsiteX2" fmla="*/ 5219176 w 5219766"/>
              <a:gd name="connsiteY2" fmla="*/ 3449097 h 6868048"/>
              <a:gd name="connsiteX3" fmla="*/ 5217127 w 5219766"/>
              <a:gd name="connsiteY3" fmla="*/ 6868048 h 6868048"/>
              <a:gd name="connsiteX4" fmla="*/ 0 w 5219766"/>
              <a:gd name="connsiteY4" fmla="*/ 6868048 h 6868048"/>
              <a:gd name="connsiteX5" fmla="*/ 926496 w 5219766"/>
              <a:gd name="connsiteY5" fmla="*/ 3429000 h 6868048"/>
              <a:gd name="connsiteX6" fmla="*/ 10047 w 5219766"/>
              <a:gd name="connsiteY6" fmla="*/ 10049 h 68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766" h="6868048">
                <a:moveTo>
                  <a:pt x="10047" y="10049"/>
                </a:moveTo>
                <a:lnTo>
                  <a:pt x="5217127" y="0"/>
                </a:lnTo>
                <a:cubicBezTo>
                  <a:pt x="5214460" y="1143000"/>
                  <a:pt x="5221843" y="2306097"/>
                  <a:pt x="5219176" y="3449097"/>
                </a:cubicBezTo>
                <a:cubicBezTo>
                  <a:pt x="5221843" y="4595446"/>
                  <a:pt x="5214460" y="5721699"/>
                  <a:pt x="5217127" y="6868048"/>
                </a:cubicBezTo>
                <a:lnTo>
                  <a:pt x="0" y="6868048"/>
                </a:lnTo>
                <a:lnTo>
                  <a:pt x="926496" y="3429000"/>
                </a:lnTo>
                <a:lnTo>
                  <a:pt x="10047" y="10049"/>
                </a:lnTo>
                <a:close/>
              </a:path>
            </a:pathLst>
          </a:custGeom>
        </p:spPr>
        <p:txBody>
          <a:bodyPr anchor="ctr"/>
          <a:lstStyle>
            <a:lvl1pPr marL="0" indent="0" algn="r">
              <a:buNone/>
              <a:defRPr/>
            </a:lvl1pPr>
          </a:lstStyle>
          <a:p>
            <a:r>
              <a:rPr lang="en-US" dirty="0"/>
              <a:t>Insert picture or delete</a:t>
            </a:r>
          </a:p>
        </p:txBody>
      </p:sp>
      <p:sp>
        <p:nvSpPr>
          <p:cNvPr id="33" name="Title 1">
            <a:extLst>
              <a:ext uri="{FF2B5EF4-FFF2-40B4-BE49-F238E27FC236}">
                <a16:creationId xmlns:a16="http://schemas.microsoft.com/office/drawing/2014/main" id="{F0D4F941-B98D-49EE-8437-FF61927CB2E7}"/>
              </a:ext>
            </a:extLst>
          </p:cNvPr>
          <p:cNvSpPr>
            <a:spLocks noGrp="1"/>
          </p:cNvSpPr>
          <p:nvPr>
            <p:ph type="title" hasCustomPrompt="1"/>
          </p:nvPr>
        </p:nvSpPr>
        <p:spPr>
          <a:xfrm>
            <a:off x="370936" y="841979"/>
            <a:ext cx="5796949" cy="2744597"/>
          </a:xfrm>
        </p:spPr>
        <p:txBody>
          <a:bodyPr anchor="b">
            <a:normAutofit/>
          </a:bodyPr>
          <a:lstStyle>
            <a:lvl1pPr algn="l">
              <a:defRPr sz="4800" b="1">
                <a:solidFill>
                  <a:schemeClr val="bg1"/>
                </a:solidFill>
              </a:defRPr>
            </a:lvl1pPr>
          </a:lstStyle>
          <a:p>
            <a:r>
              <a:rPr lang="en-US" dirty="0"/>
              <a:t>Slide title</a:t>
            </a:r>
          </a:p>
        </p:txBody>
      </p:sp>
    </p:spTree>
    <p:extLst>
      <p:ext uri="{BB962C8B-B14F-4D97-AF65-F5344CB8AC3E}">
        <p14:creationId xmlns:p14="http://schemas.microsoft.com/office/powerpoint/2010/main" val="8968883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610530-C120-42F5-BC5C-50D8C27DBA1D}"/>
              </a:ext>
            </a:extLst>
          </p:cNvPr>
          <p:cNvSpPr/>
          <p:nvPr userDrawn="1"/>
        </p:nvSpPr>
        <p:spPr>
          <a:xfrm>
            <a:off x="0" y="1526876"/>
            <a:ext cx="12192000" cy="3830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54954B-B384-49AA-A711-7F3F9C2A029D}"/>
              </a:ext>
            </a:extLst>
          </p:cNvPr>
          <p:cNvSpPr/>
          <p:nvPr userDrawn="1"/>
        </p:nvSpPr>
        <p:spPr>
          <a:xfrm>
            <a:off x="0" y="1692828"/>
            <a:ext cx="12192000" cy="3489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59833" y="973082"/>
            <a:ext cx="9889586" cy="2744597"/>
          </a:xfrm>
        </p:spPr>
        <p:txBody>
          <a:bodyPr anchor="b">
            <a:normAutofit/>
          </a:bodyPr>
          <a:lstStyle>
            <a:lvl1pPr algn="ctr">
              <a:defRPr sz="4800" b="1">
                <a:solidFill>
                  <a:schemeClr val="bg1"/>
                </a:solidFill>
              </a:defRPr>
            </a:lvl1pPr>
          </a:lstStyle>
          <a:p>
            <a:r>
              <a:rPr lang="en-US" dirty="0"/>
              <a:t>Transition slide title</a:t>
            </a:r>
          </a:p>
        </p:txBody>
      </p:sp>
      <p:sp>
        <p:nvSpPr>
          <p:cNvPr id="7" name="Date Placeholder 6">
            <a:extLst>
              <a:ext uri="{FF2B5EF4-FFF2-40B4-BE49-F238E27FC236}">
                <a16:creationId xmlns:a16="http://schemas.microsoft.com/office/drawing/2014/main" id="{1FA8781A-4EC7-4D14-BBE0-80F3D6F9254E}"/>
              </a:ext>
            </a:extLst>
          </p:cNvPr>
          <p:cNvSpPr>
            <a:spLocks noGrp="1"/>
          </p:cNvSpPr>
          <p:nvPr>
            <p:ph type="dt" sz="half" idx="10"/>
          </p:nvPr>
        </p:nvSpPr>
        <p:spPr>
          <a:xfrm>
            <a:off x="7094136" y="6405162"/>
            <a:ext cx="1940858" cy="286169"/>
          </a:xfrm>
        </p:spPr>
        <p:txBody>
          <a:bodyPr/>
          <a:lstStyle>
            <a:lvl1pPr>
              <a:defRPr>
                <a:solidFill>
                  <a:schemeClr val="accent2"/>
                </a:solidFill>
              </a:defRPr>
            </a:lvl1pPr>
          </a:lstStyle>
          <a:p>
            <a:fld id="{701E4A2C-B8D6-4464-B54F-13C6DAA679F7}" type="datetime4">
              <a:rPr lang="en-US" smtClean="0"/>
              <a:t>November 6, 2022</a:t>
            </a:fld>
            <a:endParaRPr lang="en-US"/>
          </a:p>
        </p:txBody>
      </p:sp>
      <p:sp>
        <p:nvSpPr>
          <p:cNvPr id="8" name="Footer Placeholder 7">
            <a:extLst>
              <a:ext uri="{FF2B5EF4-FFF2-40B4-BE49-F238E27FC236}">
                <a16:creationId xmlns:a16="http://schemas.microsoft.com/office/drawing/2014/main" id="{C142DB4B-4017-4FC8-8755-DBE13FC809ED}"/>
              </a:ext>
            </a:extLst>
          </p:cNvPr>
          <p:cNvSpPr>
            <a:spLocks noGrp="1"/>
          </p:cNvSpPr>
          <p:nvPr>
            <p:ph type="ftr" sz="quarter" idx="11"/>
          </p:nvPr>
        </p:nvSpPr>
        <p:spPr>
          <a:xfrm>
            <a:off x="2029767" y="6405162"/>
            <a:ext cx="4926259" cy="286169"/>
          </a:xfrm>
        </p:spPr>
        <p:txBody>
          <a:bodyPr/>
          <a:lstStyle>
            <a:lvl1pPr>
              <a:defRPr>
                <a:solidFill>
                  <a:schemeClr val="accent2"/>
                </a:solidFill>
              </a:defRPr>
            </a:lvl1pPr>
          </a:lstStyle>
          <a:p>
            <a:endParaRPr lang="en-US" dirty="0"/>
          </a:p>
        </p:txBody>
      </p:sp>
      <p:sp>
        <p:nvSpPr>
          <p:cNvPr id="9" name="Slide Number Placeholder 8">
            <a:extLst>
              <a:ext uri="{FF2B5EF4-FFF2-40B4-BE49-F238E27FC236}">
                <a16:creationId xmlns:a16="http://schemas.microsoft.com/office/drawing/2014/main" id="{539129F5-5BAB-4E6D-A7AA-0F614AAFEB74}"/>
              </a:ext>
            </a:extLst>
          </p:cNvPr>
          <p:cNvSpPr>
            <a:spLocks noGrp="1"/>
          </p:cNvSpPr>
          <p:nvPr>
            <p:ph type="sldNum" sz="quarter" idx="12"/>
          </p:nvPr>
        </p:nvSpPr>
        <p:spPr>
          <a:xfrm>
            <a:off x="9135374" y="6405162"/>
            <a:ext cx="888520" cy="286169"/>
          </a:xfrm>
        </p:spPr>
        <p:txBody>
          <a:bodyPr/>
          <a:lstStyle>
            <a:lvl1pPr>
              <a:defRPr>
                <a:solidFill>
                  <a:schemeClr val="accent2"/>
                </a:solidFill>
              </a:defRPr>
            </a:lvl1pPr>
          </a:lstStyle>
          <a:p>
            <a:r>
              <a:rPr lang="en-US"/>
              <a:t>|  </a:t>
            </a:r>
            <a:fld id="{E25C0C21-B7CE-4F0B-81CD-4269BE354346}" type="slidenum">
              <a:rPr lang="en-US" smtClean="0"/>
              <a:pPr/>
              <a:t>‹#›</a:t>
            </a:fld>
            <a:endParaRPr lang="en-US" dirty="0"/>
          </a:p>
        </p:txBody>
      </p:sp>
      <p:cxnSp>
        <p:nvCxnSpPr>
          <p:cNvPr id="11" name="Straight Connector 10">
            <a:extLst>
              <a:ext uri="{FF2B5EF4-FFF2-40B4-BE49-F238E27FC236}">
                <a16:creationId xmlns:a16="http://schemas.microsoft.com/office/drawing/2014/main" id="{732C7634-0492-40B1-8525-F74FD5E500FD}"/>
              </a:ext>
            </a:extLst>
          </p:cNvPr>
          <p:cNvCxnSpPr>
            <a:cxnSpLocks/>
          </p:cNvCxnSpPr>
          <p:nvPr userDrawn="1"/>
        </p:nvCxnSpPr>
        <p:spPr>
          <a:xfrm>
            <a:off x="1164564" y="3786097"/>
            <a:ext cx="988958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B8A0DA13-57CC-4C3B-9D44-56EACA00A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6884" y="6261834"/>
            <a:ext cx="855937" cy="694732"/>
          </a:xfrm>
          <a:prstGeom prst="rect">
            <a:avLst/>
          </a:prstGeom>
        </p:spPr>
      </p:pic>
    </p:spTree>
    <p:extLst>
      <p:ext uri="{BB962C8B-B14F-4D97-AF65-F5344CB8AC3E}">
        <p14:creationId xmlns:p14="http://schemas.microsoft.com/office/powerpoint/2010/main" val="2154459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asic Slide (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p:txBody>
          <a:bodyPr/>
          <a:lstStyle>
            <a:lvl1pPr>
              <a:defRPr/>
            </a:lvl1pPr>
          </a:lstStyle>
          <a:p>
            <a:r>
              <a:rPr lang="en-US" dirty="0"/>
              <a:t>Click to edit header</a:t>
            </a:r>
          </a:p>
        </p:txBody>
      </p:sp>
      <p:sp>
        <p:nvSpPr>
          <p:cNvPr id="5" name="Slide Number Placeholder 4">
            <a:extLst>
              <a:ext uri="{FF2B5EF4-FFF2-40B4-BE49-F238E27FC236}">
                <a16:creationId xmlns:a16="http://schemas.microsoft.com/office/drawing/2014/main" id="{08ECDD6B-9730-417B-AAD3-9D6F37FF8B83}"/>
              </a:ext>
            </a:extLst>
          </p:cNvPr>
          <p:cNvSpPr>
            <a:spLocks noGrp="1"/>
          </p:cNvSpPr>
          <p:nvPr>
            <p:ph type="sldNum" sz="quarter" idx="12"/>
          </p:nvPr>
        </p:nvSpPr>
        <p:spPr>
          <a:xfrm>
            <a:off x="11062486" y="6407783"/>
            <a:ext cx="888520" cy="286169"/>
          </a:xfrm>
        </p:spPr>
        <p:txBody>
          <a:bodyPr/>
          <a:lstStyle>
            <a:lvl1pPr>
              <a:defRPr sz="1600" b="1">
                <a:effectLst>
                  <a:outerShdw blurRad="38100" dist="38100" dir="2700000" algn="tl">
                    <a:srgbClr val="000000">
                      <a:alpha val="43137"/>
                    </a:srgbClr>
                  </a:outerShdw>
                </a:effectLst>
              </a:defRPr>
            </a:lvl1pPr>
          </a:lstStyle>
          <a:p>
            <a:r>
              <a:rPr lang="en-US" dirty="0"/>
              <a:t> </a:t>
            </a:r>
            <a:fld id="{E25C0C21-B7CE-4F0B-81CD-4269BE354346}" type="slidenum">
              <a:rPr lang="en-US" smtClean="0"/>
              <a:pPr/>
              <a:t>‹#›</a:t>
            </a:fld>
            <a:endParaRPr lang="en-US" dirty="0"/>
          </a:p>
        </p:txBody>
      </p:sp>
    </p:spTree>
    <p:extLst>
      <p:ext uri="{BB962C8B-B14F-4D97-AF65-F5344CB8AC3E}">
        <p14:creationId xmlns:p14="http://schemas.microsoft.com/office/powerpoint/2010/main" val="156080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95CE44-4066-4C92-A39E-41AEB27EB520}" type="datetime4">
              <a:rPr lang="en-US" smtClean="0"/>
              <a:t>November 6, 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184408" y="6395114"/>
            <a:ext cx="888520" cy="286169"/>
          </a:xfrm>
        </p:spPr>
        <p:txBody>
          <a:bodyPr/>
          <a:lstStyle>
            <a:lvl1pPr>
              <a:defRPr sz="1600" b="1">
                <a:effectLst>
                  <a:outerShdw blurRad="38100" dist="38100" dir="2700000" algn="tl">
                    <a:srgbClr val="000000">
                      <a:alpha val="43137"/>
                    </a:srgbClr>
                  </a:outerShdw>
                </a:effectLst>
              </a:defRPr>
            </a:lvl1pPr>
          </a:lstStyle>
          <a:p>
            <a:fld id="{E25C0C21-B7CE-4F0B-81CD-4269BE354346}" type="slidenum">
              <a:rPr lang="en-US" smtClean="0"/>
              <a:pPr/>
              <a:t>‹#›</a:t>
            </a:fld>
            <a:endParaRPr lang="en-US"/>
          </a:p>
        </p:txBody>
      </p:sp>
    </p:spTree>
    <p:extLst>
      <p:ext uri="{BB962C8B-B14F-4D97-AF65-F5344CB8AC3E}">
        <p14:creationId xmlns:p14="http://schemas.microsoft.com/office/powerpoint/2010/main" val="38091535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op Stripe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752788" y="1256045"/>
            <a:ext cx="10601011" cy="47985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39CCFA91-B5AF-4D41-87D6-E5484BE7FC44}"/>
              </a:ext>
            </a:extLst>
          </p:cNvPr>
          <p:cNvSpPr>
            <a:spLocks noGrp="1"/>
          </p:cNvSpPr>
          <p:nvPr>
            <p:ph type="dt" sz="half" idx="10"/>
          </p:nvPr>
        </p:nvSpPr>
        <p:spPr/>
        <p:txBody>
          <a:bodyPr/>
          <a:lstStyle>
            <a:lvl1pPr>
              <a:defRPr>
                <a:solidFill>
                  <a:schemeClr val="tx1"/>
                </a:solidFill>
              </a:defRPr>
            </a:lvl1pPr>
          </a:lstStyle>
          <a:p>
            <a:fld id="{BC8414F5-9B1F-44E4-9689-4376FC8379B9}" type="datetime4">
              <a:rPr lang="en-US" smtClean="0"/>
              <a:t>November 6, 2022</a:t>
            </a:fld>
            <a:endParaRPr lang="en-US"/>
          </a:p>
        </p:txBody>
      </p:sp>
      <p:sp>
        <p:nvSpPr>
          <p:cNvPr id="4" name="Footer Placeholder 3">
            <a:extLst>
              <a:ext uri="{FF2B5EF4-FFF2-40B4-BE49-F238E27FC236}">
                <a16:creationId xmlns:a16="http://schemas.microsoft.com/office/drawing/2014/main" id="{D39E1626-AABC-4FFD-9B5E-40C878F1F6BF}"/>
              </a:ext>
            </a:extLst>
          </p:cNvPr>
          <p:cNvSpPr>
            <a:spLocks noGrp="1"/>
          </p:cNvSpPr>
          <p:nvPr>
            <p:ph type="ftr" sz="quarter" idx="11"/>
          </p:nvPr>
        </p:nvSpPr>
        <p:spPr>
          <a:xfrm>
            <a:off x="1657978" y="6395114"/>
            <a:ext cx="5378432" cy="286169"/>
          </a:xfrm>
        </p:spPr>
        <p:txBody>
          <a:bodyPr/>
          <a:lstStyle>
            <a:lvl1pPr>
              <a:defRPr>
                <a:solidFill>
                  <a:schemeClr val="tx1"/>
                </a:solidFill>
              </a:defRPr>
            </a:lvl1pPr>
          </a:lstStyle>
          <a:p>
            <a:endParaRPr lang="en-US" dirty="0"/>
          </a:p>
        </p:txBody>
      </p:sp>
      <p:sp>
        <p:nvSpPr>
          <p:cNvPr id="5" name="Slide Number Placeholder 4">
            <a:extLst>
              <a:ext uri="{FF2B5EF4-FFF2-40B4-BE49-F238E27FC236}">
                <a16:creationId xmlns:a16="http://schemas.microsoft.com/office/drawing/2014/main" id="{08ECDD6B-9730-417B-AAD3-9D6F37FF8B83}"/>
              </a:ext>
            </a:extLst>
          </p:cNvPr>
          <p:cNvSpPr>
            <a:spLocks noGrp="1"/>
          </p:cNvSpPr>
          <p:nvPr>
            <p:ph type="sldNum" sz="quarter" idx="12"/>
          </p:nvPr>
        </p:nvSpPr>
        <p:spPr>
          <a:xfrm>
            <a:off x="10465278" y="6395114"/>
            <a:ext cx="888520" cy="286169"/>
          </a:xfrm>
        </p:spPr>
        <p:txBody>
          <a:bodyPr/>
          <a:lstStyle>
            <a:lvl1pPr>
              <a:defRPr sz="1600" b="1">
                <a:solidFill>
                  <a:schemeClr val="tx1"/>
                </a:solidFill>
              </a:defRPr>
            </a:lvl1pPr>
          </a:lstStyle>
          <a:p>
            <a:fld id="{E25C0C21-B7CE-4F0B-81CD-4269BE354346}" type="slidenum">
              <a:rPr lang="en-US" smtClean="0"/>
              <a:pPr/>
              <a:t>‹#›</a:t>
            </a:fld>
            <a:endParaRPr lang="en-US" dirty="0"/>
          </a:p>
        </p:txBody>
      </p:sp>
      <p:pic>
        <p:nvPicPr>
          <p:cNvPr id="8" name="Graphic 7">
            <a:extLst>
              <a:ext uri="{FF2B5EF4-FFF2-40B4-BE49-F238E27FC236}">
                <a16:creationId xmlns:a16="http://schemas.microsoft.com/office/drawing/2014/main" id="{D1DF39C0-40C4-4330-9542-3C2512BFE73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373" r="2491" b="-1"/>
          <a:stretch/>
        </p:blipFill>
        <p:spPr>
          <a:xfrm rot="10800000">
            <a:off x="-1" y="301767"/>
            <a:ext cx="12192000" cy="642777"/>
          </a:xfrm>
          <a:prstGeom prst="rect">
            <a:avLst/>
          </a:prstGeom>
        </p:spPr>
      </p:pic>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a:xfrm>
            <a:off x="752787" y="291718"/>
            <a:ext cx="10601011" cy="642779"/>
          </a:xfrm>
        </p:spPr>
        <p:txBody>
          <a:bodyPr/>
          <a:lstStyle>
            <a:lvl1pPr>
              <a:defRPr>
                <a:solidFill>
                  <a:schemeClr val="bg1"/>
                </a:solidFill>
              </a:defRPr>
            </a:lvl1pPr>
          </a:lstStyle>
          <a:p>
            <a:r>
              <a:rPr lang="en-US" dirty="0"/>
              <a:t>Click to edit header</a:t>
            </a:r>
          </a:p>
        </p:txBody>
      </p:sp>
      <p:pic>
        <p:nvPicPr>
          <p:cNvPr id="9" name="Picture 8" descr="A close up of a logo&#10;&#10;Description automatically generated">
            <a:extLst>
              <a:ext uri="{FF2B5EF4-FFF2-40B4-BE49-F238E27FC236}">
                <a16:creationId xmlns:a16="http://schemas.microsoft.com/office/drawing/2014/main" id="{C06351D5-E002-442A-BB97-A2456CD297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03479" y="6166966"/>
            <a:ext cx="888520" cy="721178"/>
          </a:xfrm>
          <a:prstGeom prst="rect">
            <a:avLst/>
          </a:prstGeom>
        </p:spPr>
      </p:pic>
    </p:spTree>
    <p:extLst>
      <p:ext uri="{BB962C8B-B14F-4D97-AF65-F5344CB8AC3E}">
        <p14:creationId xmlns:p14="http://schemas.microsoft.com/office/powerpoint/2010/main" val="15756357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52788" y="1637117"/>
            <a:ext cx="4869615" cy="4442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4184" y="1637117"/>
            <a:ext cx="4869615" cy="4442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38871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wo Column Top Strip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1DF39C0-40C4-4330-9542-3C2512BFE73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373" r="2491" b="-1"/>
          <a:stretch/>
        </p:blipFill>
        <p:spPr>
          <a:xfrm rot="10800000">
            <a:off x="-1" y="301767"/>
            <a:ext cx="12192000" cy="642777"/>
          </a:xfrm>
          <a:prstGeom prst="rect">
            <a:avLst/>
          </a:prstGeom>
        </p:spPr>
      </p:pic>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a:xfrm>
            <a:off x="752787" y="291718"/>
            <a:ext cx="10601011" cy="642779"/>
          </a:xfrm>
        </p:spPr>
        <p:txBody>
          <a:bodyPr/>
          <a:lstStyle>
            <a:lvl1pPr>
              <a:defRPr>
                <a:solidFill>
                  <a:schemeClr val="bg1"/>
                </a:solidFill>
              </a:defRPr>
            </a:lvl1pPr>
          </a:lstStyle>
          <a:p>
            <a:r>
              <a:rPr lang="en-US" dirty="0"/>
              <a:t>Click to edit header</a:t>
            </a:r>
          </a:p>
        </p:txBody>
      </p:sp>
      <p:pic>
        <p:nvPicPr>
          <p:cNvPr id="9" name="Picture 8" descr="A close up of a logo&#10;&#10;Description automatically generated">
            <a:extLst>
              <a:ext uri="{FF2B5EF4-FFF2-40B4-BE49-F238E27FC236}">
                <a16:creationId xmlns:a16="http://schemas.microsoft.com/office/drawing/2014/main" id="{C06351D5-E002-442A-BB97-A2456CD297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03479" y="6166966"/>
            <a:ext cx="888520" cy="721178"/>
          </a:xfrm>
          <a:prstGeom prst="rect">
            <a:avLst/>
          </a:prstGeom>
        </p:spPr>
      </p:pic>
      <p:sp>
        <p:nvSpPr>
          <p:cNvPr id="11" name="Content Placeholder 2">
            <a:extLst>
              <a:ext uri="{FF2B5EF4-FFF2-40B4-BE49-F238E27FC236}">
                <a16:creationId xmlns:a16="http://schemas.microsoft.com/office/drawing/2014/main" id="{ADC823AF-08FC-4B75-A0B7-AE5286A96F55}"/>
              </a:ext>
            </a:extLst>
          </p:cNvPr>
          <p:cNvSpPr>
            <a:spLocks noGrp="1"/>
          </p:cNvSpPr>
          <p:nvPr>
            <p:ph sz="half" idx="1"/>
          </p:nvPr>
        </p:nvSpPr>
        <p:spPr>
          <a:xfrm>
            <a:off x="752788" y="1346479"/>
            <a:ext cx="4869615" cy="47332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F774BC80-8D75-46FF-A25A-C7BE7071B9A7}"/>
              </a:ext>
            </a:extLst>
          </p:cNvPr>
          <p:cNvSpPr>
            <a:spLocks noGrp="1"/>
          </p:cNvSpPr>
          <p:nvPr>
            <p:ph sz="half" idx="2"/>
          </p:nvPr>
        </p:nvSpPr>
        <p:spPr>
          <a:xfrm>
            <a:off x="6484184" y="1346479"/>
            <a:ext cx="4869615" cy="47332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3697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95CE44-4066-4C92-A39E-41AEB27EB520}" type="datetime4">
              <a:rPr lang="en-US" smtClean="0"/>
              <a:t>November 6, 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184408" y="6395114"/>
            <a:ext cx="888520" cy="286169"/>
          </a:xfrm>
        </p:spPr>
        <p:txBody>
          <a:bodyPr/>
          <a:lstStyle>
            <a:lvl1pPr>
              <a:defRPr sz="1600" b="1">
                <a:effectLst>
                  <a:outerShdw blurRad="38100" dist="38100" dir="2700000" algn="tl">
                    <a:srgbClr val="000000">
                      <a:alpha val="43137"/>
                    </a:srgbClr>
                  </a:outerShdw>
                </a:effectLst>
              </a:defRPr>
            </a:lvl1pPr>
          </a:lstStyle>
          <a:p>
            <a:fld id="{E25C0C21-B7CE-4F0B-81CD-4269BE354346}" type="slidenum">
              <a:rPr lang="en-US" smtClean="0"/>
              <a:pPr/>
              <a:t>‹#›</a:t>
            </a:fld>
            <a:endParaRPr lang="en-US"/>
          </a:p>
        </p:txBody>
      </p:sp>
    </p:spTree>
    <p:extLst>
      <p:ext uri="{BB962C8B-B14F-4D97-AF65-F5344CB8AC3E}">
        <p14:creationId xmlns:p14="http://schemas.microsoft.com/office/powerpoint/2010/main" val="36493520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Blank with log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FCA1-D4F3-477E-B945-80FEF29F5C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9009C9-D22A-4588-88D9-C3B5602ACA72}"/>
              </a:ext>
            </a:extLst>
          </p:cNvPr>
          <p:cNvSpPr>
            <a:spLocks noGrp="1"/>
          </p:cNvSpPr>
          <p:nvPr>
            <p:ph type="dt" sz="half" idx="10"/>
          </p:nvPr>
        </p:nvSpPr>
        <p:spPr/>
        <p:txBody>
          <a:bodyPr/>
          <a:lstStyle/>
          <a:p>
            <a:fld id="{00C85CE3-1222-4635-96C1-1CFB2403203C}" type="datetime4">
              <a:rPr lang="en-US" smtClean="0"/>
              <a:t>November 6, 2022</a:t>
            </a:fld>
            <a:endParaRPr lang="en-US"/>
          </a:p>
        </p:txBody>
      </p:sp>
      <p:sp>
        <p:nvSpPr>
          <p:cNvPr id="4" name="Footer Placeholder 3">
            <a:extLst>
              <a:ext uri="{FF2B5EF4-FFF2-40B4-BE49-F238E27FC236}">
                <a16:creationId xmlns:a16="http://schemas.microsoft.com/office/drawing/2014/main" id="{4AE0FB6E-239B-4065-AE65-29EF4D395F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15D9D93-9CED-4551-8524-E66DFEEF3BF5}"/>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pic>
        <p:nvPicPr>
          <p:cNvPr id="7" name="Picture 6">
            <a:extLst>
              <a:ext uri="{FF2B5EF4-FFF2-40B4-BE49-F238E27FC236}">
                <a16:creationId xmlns:a16="http://schemas.microsoft.com/office/drawing/2014/main" id="{67DF294E-C019-4C8F-A7F6-FA4F57D1B4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2555" y="6079253"/>
            <a:ext cx="959446" cy="778747"/>
          </a:xfrm>
          <a:prstGeom prst="rect">
            <a:avLst/>
          </a:prstGeom>
        </p:spPr>
      </p:pic>
    </p:spTree>
    <p:extLst>
      <p:ext uri="{BB962C8B-B14F-4D97-AF65-F5344CB8AC3E}">
        <p14:creationId xmlns:p14="http://schemas.microsoft.com/office/powerpoint/2010/main" val="950572711"/>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no logo">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6C6481-51DB-41E9-ADD6-8F08BFE9B2C4}" type="datetime4">
              <a:rPr lang="en-US" smtClean="0"/>
              <a:t>November 6, 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3119750972"/>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75116" y="365125"/>
            <a:ext cx="988027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75115" y="1768415"/>
            <a:ext cx="4802726" cy="6383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75115" y="2505075"/>
            <a:ext cx="480272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43236" y="1768415"/>
            <a:ext cx="4826378" cy="6383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43236" y="2505075"/>
            <a:ext cx="482637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C9A60D-2023-404C-8F27-743A0D44EF45}" type="datetime4">
              <a:rPr lang="en-US" smtClean="0"/>
              <a:t>November 6, 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28239861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475115" y="457200"/>
            <a:ext cx="3916394" cy="1600200"/>
          </a:xfrm>
        </p:spPr>
        <p:txBody>
          <a:bodyPr anchor="ct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15796" y="813917"/>
            <a:ext cx="5739592" cy="50471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1475115" y="2057400"/>
            <a:ext cx="391639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5551994C-2E22-454B-B6FC-BD206DCF0CBE}" type="datetime4">
              <a:rPr lang="en-US" smtClean="0"/>
              <a:t>November 6,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32787728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115" y="457200"/>
            <a:ext cx="3830130" cy="160020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538158" y="864158"/>
            <a:ext cx="5817230" cy="49968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75115" y="2057400"/>
            <a:ext cx="383013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6C14AC47-BC9B-4208-8F01-26C5B8590F64}" type="datetime4">
              <a:rPr lang="en-US" smtClean="0"/>
              <a:t>November 6,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35084787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610530-C120-42F5-BC5C-50D8C27DBA1D}"/>
              </a:ext>
            </a:extLst>
          </p:cNvPr>
          <p:cNvSpPr/>
          <p:nvPr userDrawn="1"/>
        </p:nvSpPr>
        <p:spPr>
          <a:xfrm>
            <a:off x="0" y="813447"/>
            <a:ext cx="12192000" cy="3830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54954B-B384-49AA-A711-7F3F9C2A029D}"/>
              </a:ext>
            </a:extLst>
          </p:cNvPr>
          <p:cNvSpPr/>
          <p:nvPr userDrawn="1"/>
        </p:nvSpPr>
        <p:spPr>
          <a:xfrm>
            <a:off x="0" y="989441"/>
            <a:ext cx="12192000" cy="3489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59833" y="309892"/>
            <a:ext cx="9889586" cy="2744597"/>
          </a:xfrm>
        </p:spPr>
        <p:txBody>
          <a:bodyPr anchor="b">
            <a:normAutofit/>
          </a:bodyPr>
          <a:lstStyle>
            <a:lvl1pPr algn="ctr">
              <a:defRPr sz="4800" b="1">
                <a:solidFill>
                  <a:schemeClr val="bg1"/>
                </a:solidFill>
              </a:defRPr>
            </a:lvl1pPr>
          </a:lstStyle>
          <a:p>
            <a:r>
              <a:rPr lang="en-US" dirty="0"/>
              <a:t>Thank you</a:t>
            </a:r>
          </a:p>
        </p:txBody>
      </p:sp>
      <p:cxnSp>
        <p:nvCxnSpPr>
          <p:cNvPr id="11" name="Straight Connector 10">
            <a:extLst>
              <a:ext uri="{FF2B5EF4-FFF2-40B4-BE49-F238E27FC236}">
                <a16:creationId xmlns:a16="http://schemas.microsoft.com/office/drawing/2014/main" id="{732C7634-0492-40B1-8525-F74FD5E500FD}"/>
              </a:ext>
            </a:extLst>
          </p:cNvPr>
          <p:cNvCxnSpPr>
            <a:cxnSpLocks/>
          </p:cNvCxnSpPr>
          <p:nvPr userDrawn="1"/>
        </p:nvCxnSpPr>
        <p:spPr>
          <a:xfrm>
            <a:off x="1164564" y="3072668"/>
            <a:ext cx="988958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B8A0DA13-57CC-4C3B-9D44-56EACA00A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5400" y="5082358"/>
            <a:ext cx="2187661" cy="1775642"/>
          </a:xfrm>
          <a:prstGeom prst="rect">
            <a:avLst/>
          </a:prstGeom>
        </p:spPr>
      </p:pic>
      <p:sp>
        <p:nvSpPr>
          <p:cNvPr id="13" name="Title 1">
            <a:extLst>
              <a:ext uri="{FF2B5EF4-FFF2-40B4-BE49-F238E27FC236}">
                <a16:creationId xmlns:a16="http://schemas.microsoft.com/office/drawing/2014/main" id="{FBB7243D-01C7-40E4-B0AC-AD1B89923EC5}"/>
              </a:ext>
            </a:extLst>
          </p:cNvPr>
          <p:cNvSpPr txBox="1">
            <a:spLocks/>
          </p:cNvSpPr>
          <p:nvPr userDrawn="1"/>
        </p:nvSpPr>
        <p:spPr>
          <a:xfrm>
            <a:off x="5573485" y="5155896"/>
            <a:ext cx="5608235" cy="139220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algn="l"/>
            <a:r>
              <a:rPr lang="en-US" sz="3200" dirty="0">
                <a:solidFill>
                  <a:schemeClr val="tx1"/>
                </a:solidFill>
                <a:latin typeface="+mj-lt"/>
              </a:rPr>
              <a:t>Florida Perinatal</a:t>
            </a:r>
          </a:p>
          <a:p>
            <a:pPr algn="l"/>
            <a:r>
              <a:rPr lang="en-US" sz="3200" dirty="0">
                <a:solidFill>
                  <a:schemeClr val="tx1"/>
                </a:solidFill>
                <a:latin typeface="+mj-lt"/>
              </a:rPr>
              <a:t>Quality Collaborative</a:t>
            </a:r>
          </a:p>
        </p:txBody>
      </p:sp>
    </p:spTree>
    <p:extLst>
      <p:ext uri="{BB962C8B-B14F-4D97-AF65-F5344CB8AC3E}">
        <p14:creationId xmlns:p14="http://schemas.microsoft.com/office/powerpoint/2010/main" val="937651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with log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FCA1-D4F3-477E-B945-80FEF29F5C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9009C9-D22A-4588-88D9-C3B5602ACA72}"/>
              </a:ext>
            </a:extLst>
          </p:cNvPr>
          <p:cNvSpPr>
            <a:spLocks noGrp="1"/>
          </p:cNvSpPr>
          <p:nvPr>
            <p:ph type="dt" sz="half" idx="10"/>
          </p:nvPr>
        </p:nvSpPr>
        <p:spPr/>
        <p:txBody>
          <a:bodyPr/>
          <a:lstStyle/>
          <a:p>
            <a:fld id="{00C85CE3-1222-4635-96C1-1CFB2403203C}" type="datetime4">
              <a:rPr lang="en-US" smtClean="0"/>
              <a:t>November 6, 2022</a:t>
            </a:fld>
            <a:endParaRPr lang="en-US"/>
          </a:p>
        </p:txBody>
      </p:sp>
      <p:sp>
        <p:nvSpPr>
          <p:cNvPr id="4" name="Footer Placeholder 3">
            <a:extLst>
              <a:ext uri="{FF2B5EF4-FFF2-40B4-BE49-F238E27FC236}">
                <a16:creationId xmlns:a16="http://schemas.microsoft.com/office/drawing/2014/main" id="{4AE0FB6E-239B-4065-AE65-29EF4D395F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15D9D93-9CED-4551-8524-E66DFEEF3BF5}"/>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pic>
        <p:nvPicPr>
          <p:cNvPr id="7" name="Picture 6">
            <a:extLst>
              <a:ext uri="{FF2B5EF4-FFF2-40B4-BE49-F238E27FC236}">
                <a16:creationId xmlns:a16="http://schemas.microsoft.com/office/drawing/2014/main" id="{67DF294E-C019-4C8F-A7F6-FA4F57D1B4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2555" y="6079253"/>
            <a:ext cx="959446" cy="778747"/>
          </a:xfrm>
          <a:prstGeom prst="rect">
            <a:avLst/>
          </a:prstGeom>
        </p:spPr>
      </p:pic>
    </p:spTree>
    <p:extLst>
      <p:ext uri="{BB962C8B-B14F-4D97-AF65-F5344CB8AC3E}">
        <p14:creationId xmlns:p14="http://schemas.microsoft.com/office/powerpoint/2010/main" val="2607787929"/>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ACC6D1-8B64-40C8-89D3-29351091D9EE}" type="datetime4">
              <a:rPr lang="en-US" smtClean="0"/>
              <a:t>November 6,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C0C21-B7CE-4F0B-81CD-4269BE354346}" type="slidenum">
              <a:rPr lang="en-US" smtClean="0"/>
              <a:t>‹#›</a:t>
            </a:fld>
            <a:endParaRPr lang="en-US"/>
          </a:p>
        </p:txBody>
      </p:sp>
    </p:spTree>
    <p:extLst>
      <p:ext uri="{BB962C8B-B14F-4D97-AF65-F5344CB8AC3E}">
        <p14:creationId xmlns:p14="http://schemas.microsoft.com/office/powerpoint/2010/main" val="824831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F6D6AD7-E03F-46E4-919E-DEB05584ABC8}"/>
              </a:ext>
            </a:extLst>
          </p:cNvPr>
          <p:cNvSpPr>
            <a:spLocks noGrp="1"/>
          </p:cNvSpPr>
          <p:nvPr>
            <p:ph type="dt" sz="half" idx="10"/>
          </p:nvPr>
        </p:nvSpPr>
        <p:spPr/>
        <p:txBody>
          <a:bodyPr/>
          <a:lstStyle/>
          <a:p>
            <a:fld id="{149CCECC-3159-4DB4-BFE5-1E0A48FF1418}" type="datetime4">
              <a:rPr lang="en-US" smtClean="0"/>
              <a:t>November 6, 2022</a:t>
            </a:fld>
            <a:endParaRPr lang="en-US"/>
          </a:p>
        </p:txBody>
      </p:sp>
      <p:sp>
        <p:nvSpPr>
          <p:cNvPr id="8" name="Footer Placeholder 7">
            <a:extLst>
              <a:ext uri="{FF2B5EF4-FFF2-40B4-BE49-F238E27FC236}">
                <a16:creationId xmlns:a16="http://schemas.microsoft.com/office/drawing/2014/main" id="{E0DF1D96-9B48-4DDE-A7D2-9AFAFA02CD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9331C5-FE2F-4E6A-B2E9-D698BF234300}"/>
              </a:ext>
            </a:extLst>
          </p:cNvPr>
          <p:cNvSpPr>
            <a:spLocks noGrp="1"/>
          </p:cNvSpPr>
          <p:nvPr>
            <p:ph type="sldNum" sz="quarter" idx="12"/>
          </p:nvPr>
        </p:nvSpPr>
        <p:spPr/>
        <p:txBody>
          <a:bodyPr/>
          <a:lstStyle/>
          <a:p>
            <a:r>
              <a:rPr lang="en-US"/>
              <a:t>|  </a:t>
            </a:r>
            <a:fld id="{E25C0C21-B7CE-4F0B-81CD-4269BE354346}" type="slidenum">
              <a:rPr lang="en-US" smtClean="0"/>
              <a:pPr/>
              <a:t>‹#›</a:t>
            </a:fld>
            <a:endParaRPr lang="en-US" dirty="0"/>
          </a:p>
        </p:txBody>
      </p:sp>
    </p:spTree>
    <p:extLst>
      <p:ext uri="{BB962C8B-B14F-4D97-AF65-F5344CB8AC3E}">
        <p14:creationId xmlns:p14="http://schemas.microsoft.com/office/powerpoint/2010/main" val="28307156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1373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20205" y="1122363"/>
            <a:ext cx="10113852" cy="2387600"/>
          </a:xfrm>
        </p:spPr>
        <p:txBody>
          <a:bodyPr anchor="b"/>
          <a:lstStyle>
            <a:lvl1pPr algn="l">
              <a:defRPr sz="6000"/>
            </a:lvl1pPr>
          </a:lstStyle>
          <a:p>
            <a:r>
              <a:rPr lang="en-US" dirty="0"/>
              <a:t>Click to edit title</a:t>
            </a:r>
          </a:p>
        </p:txBody>
      </p:sp>
      <p:sp>
        <p:nvSpPr>
          <p:cNvPr id="3" name="Subtitle 2"/>
          <p:cNvSpPr>
            <a:spLocks noGrp="1"/>
          </p:cNvSpPr>
          <p:nvPr>
            <p:ph type="subTitle" idx="1" hasCustomPrompt="1"/>
          </p:nvPr>
        </p:nvSpPr>
        <p:spPr>
          <a:xfrm>
            <a:off x="1120205" y="3748686"/>
            <a:ext cx="10113852"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Rectangle 10">
            <a:extLst>
              <a:ext uri="{FF2B5EF4-FFF2-40B4-BE49-F238E27FC236}">
                <a16:creationId xmlns:a16="http://schemas.microsoft.com/office/drawing/2014/main" id="{854930D1-E2DC-47A5-A9FA-77714AF5F5C3}"/>
              </a:ext>
            </a:extLst>
          </p:cNvPr>
          <p:cNvSpPr/>
          <p:nvPr userDrawn="1"/>
        </p:nvSpPr>
        <p:spPr>
          <a:xfrm>
            <a:off x="11937442" y="5735637"/>
            <a:ext cx="254558" cy="112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5C2D7699-85F7-4DED-9E0E-49CBD7644A2E}"/>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6111381"/>
            <a:ext cx="9837335" cy="559005"/>
          </a:xfrm>
          <a:prstGeom prst="rect">
            <a:avLst/>
          </a:prstGeom>
        </p:spPr>
      </p:pic>
      <p:pic>
        <p:nvPicPr>
          <p:cNvPr id="8" name="Graphic 7">
            <a:extLst>
              <a:ext uri="{FF2B5EF4-FFF2-40B4-BE49-F238E27FC236}">
                <a16:creationId xmlns:a16="http://schemas.microsoft.com/office/drawing/2014/main" id="{0F246682-EDB2-4388-A838-0F8E801BF88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93318" t="-86863" b="-1"/>
          <a:stretch/>
        </p:blipFill>
        <p:spPr>
          <a:xfrm rot="10800000">
            <a:off x="11482197" y="6111381"/>
            <a:ext cx="701711" cy="1049392"/>
          </a:xfrm>
          <a:prstGeom prst="rect">
            <a:avLst/>
          </a:prstGeom>
        </p:spPr>
      </p:pic>
      <p:pic>
        <p:nvPicPr>
          <p:cNvPr id="5" name="Picture 4" descr="A close up of a sign&#10;&#10;Description automatically generated">
            <a:extLst>
              <a:ext uri="{FF2B5EF4-FFF2-40B4-BE49-F238E27FC236}">
                <a16:creationId xmlns:a16="http://schemas.microsoft.com/office/drawing/2014/main" id="{8B981269-9F5D-4EC8-A441-59F0BC2DCF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63169" y="5941084"/>
            <a:ext cx="1500283" cy="995838"/>
          </a:xfrm>
          <a:prstGeom prst="rect">
            <a:avLst/>
          </a:prstGeom>
        </p:spPr>
      </p:pic>
    </p:spTree>
    <p:extLst>
      <p:ext uri="{BB962C8B-B14F-4D97-AF65-F5344CB8AC3E}">
        <p14:creationId xmlns:p14="http://schemas.microsoft.com/office/powerpoint/2010/main" val="31120667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Transition">
    <p:spTree>
      <p:nvGrpSpPr>
        <p:cNvPr id="1" name=""/>
        <p:cNvGrpSpPr/>
        <p:nvPr/>
      </p:nvGrpSpPr>
      <p:grpSpPr>
        <a:xfrm>
          <a:off x="0" y="0"/>
          <a:ext cx="0" cy="0"/>
          <a:chOff x="0" y="0"/>
          <a:chExt cx="0" cy="0"/>
        </a:xfrm>
      </p:grpSpPr>
      <p:sp>
        <p:nvSpPr>
          <p:cNvPr id="21" name="Flowchart: Off-page Connector 20">
            <a:extLst>
              <a:ext uri="{FF2B5EF4-FFF2-40B4-BE49-F238E27FC236}">
                <a16:creationId xmlns:a16="http://schemas.microsoft.com/office/drawing/2014/main" id="{CDFA2D1E-8CC3-4A8A-ACBC-ADE3D7507028}"/>
              </a:ext>
            </a:extLst>
          </p:cNvPr>
          <p:cNvSpPr/>
          <p:nvPr userDrawn="1"/>
        </p:nvSpPr>
        <p:spPr>
          <a:xfrm rot="16200000">
            <a:off x="2171578" y="1131567"/>
            <a:ext cx="6868045" cy="4604912"/>
          </a:xfrm>
          <a:prstGeom prst="flowChartOffpageConnector">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0BD5DFED-EA4A-43F0-BE94-B26B6F6DA67A}"/>
              </a:ext>
            </a:extLst>
          </p:cNvPr>
          <p:cNvSpPr/>
          <p:nvPr userDrawn="1"/>
        </p:nvSpPr>
        <p:spPr>
          <a:xfrm rot="5400000">
            <a:off x="3804159" y="2966634"/>
            <a:ext cx="6858001" cy="92473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75A8E6-AAC3-415E-B4F3-FCAFA5B6AA93}"/>
              </a:ext>
            </a:extLst>
          </p:cNvPr>
          <p:cNvSpPr/>
          <p:nvPr userDrawn="1"/>
        </p:nvSpPr>
        <p:spPr>
          <a:xfrm>
            <a:off x="0" y="0"/>
            <a:ext cx="677079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9C0C49A-E3F4-4827-AA73-8A61B482693C}"/>
              </a:ext>
            </a:extLst>
          </p:cNvPr>
          <p:cNvSpPr>
            <a:spLocks noGrp="1"/>
          </p:cNvSpPr>
          <p:nvPr>
            <p:ph type="body" idx="1" hasCustomPrompt="1"/>
          </p:nvPr>
        </p:nvSpPr>
        <p:spPr>
          <a:xfrm>
            <a:off x="370936" y="3968367"/>
            <a:ext cx="5796949"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cxnSp>
        <p:nvCxnSpPr>
          <p:cNvPr id="8" name="Straight Connector 7">
            <a:extLst>
              <a:ext uri="{FF2B5EF4-FFF2-40B4-BE49-F238E27FC236}">
                <a16:creationId xmlns:a16="http://schemas.microsoft.com/office/drawing/2014/main" id="{157A4762-8EAA-4F57-A866-DB6CAB1366E5}"/>
              </a:ext>
            </a:extLst>
          </p:cNvPr>
          <p:cNvCxnSpPr/>
          <p:nvPr userDrawn="1"/>
        </p:nvCxnSpPr>
        <p:spPr>
          <a:xfrm>
            <a:off x="370936" y="3777471"/>
            <a:ext cx="425528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CAB69222-5E7F-4221-8B25-FAA565CE82D4}"/>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300600" y="6008618"/>
            <a:ext cx="971829" cy="788797"/>
          </a:xfrm>
          <a:prstGeom prst="rect">
            <a:avLst/>
          </a:prstGeom>
        </p:spPr>
      </p:pic>
      <p:sp>
        <p:nvSpPr>
          <p:cNvPr id="27" name="Picture Placeholder 26">
            <a:extLst>
              <a:ext uri="{FF2B5EF4-FFF2-40B4-BE49-F238E27FC236}">
                <a16:creationId xmlns:a16="http://schemas.microsoft.com/office/drawing/2014/main" id="{9CCC78DE-9A3A-4138-83A8-1AF56BC2E791}"/>
              </a:ext>
            </a:extLst>
          </p:cNvPr>
          <p:cNvSpPr>
            <a:spLocks noGrp="1"/>
          </p:cNvSpPr>
          <p:nvPr>
            <p:ph type="pic" sz="quarter" idx="10" hasCustomPrompt="1"/>
          </p:nvPr>
        </p:nvSpPr>
        <p:spPr>
          <a:xfrm>
            <a:off x="6972827" y="-10048"/>
            <a:ext cx="5219766" cy="6868048"/>
          </a:xfrm>
          <a:custGeom>
            <a:avLst/>
            <a:gdLst>
              <a:gd name="connsiteX0" fmla="*/ 0 w 5229225"/>
              <a:gd name="connsiteY0" fmla="*/ 0 h 6858000"/>
              <a:gd name="connsiteX1" fmla="*/ 4282631 w 5229225"/>
              <a:gd name="connsiteY1" fmla="*/ 0 h 6858000"/>
              <a:gd name="connsiteX2" fmla="*/ 5229225 w 5229225"/>
              <a:gd name="connsiteY2" fmla="*/ 3429000 h 6858000"/>
              <a:gd name="connsiteX3" fmla="*/ 4282631 w 5229225"/>
              <a:gd name="connsiteY3" fmla="*/ 6858000 h 6858000"/>
              <a:gd name="connsiteX4" fmla="*/ 0 w 5229225"/>
              <a:gd name="connsiteY4" fmla="*/ 6858000 h 6858000"/>
              <a:gd name="connsiteX5" fmla="*/ 946594 w 5229225"/>
              <a:gd name="connsiteY5" fmla="*/ 3429000 h 6858000"/>
              <a:gd name="connsiteX6" fmla="*/ 0 w 5229225"/>
              <a:gd name="connsiteY6" fmla="*/ 0 h 6858000"/>
              <a:gd name="connsiteX0" fmla="*/ 0 w 5237225"/>
              <a:gd name="connsiteY0" fmla="*/ 0 h 6858000"/>
              <a:gd name="connsiteX1" fmla="*/ 5237225 w 5237225"/>
              <a:gd name="connsiteY1" fmla="*/ 0 h 6858000"/>
              <a:gd name="connsiteX2" fmla="*/ 5229225 w 5237225"/>
              <a:gd name="connsiteY2" fmla="*/ 3429000 h 6858000"/>
              <a:gd name="connsiteX3" fmla="*/ 4282631 w 5237225"/>
              <a:gd name="connsiteY3" fmla="*/ 6858000 h 6858000"/>
              <a:gd name="connsiteX4" fmla="*/ 0 w 5237225"/>
              <a:gd name="connsiteY4" fmla="*/ 6858000 h 6858000"/>
              <a:gd name="connsiteX5" fmla="*/ 946594 w 5237225"/>
              <a:gd name="connsiteY5" fmla="*/ 3429000 h 6858000"/>
              <a:gd name="connsiteX6" fmla="*/ 0 w 5237225"/>
              <a:gd name="connsiteY6" fmla="*/ 0 h 6858000"/>
              <a:gd name="connsiteX0" fmla="*/ 0 w 5237225"/>
              <a:gd name="connsiteY0" fmla="*/ 0 h 6868048"/>
              <a:gd name="connsiteX1" fmla="*/ 5237225 w 5237225"/>
              <a:gd name="connsiteY1" fmla="*/ 0 h 6868048"/>
              <a:gd name="connsiteX2" fmla="*/ 5229225 w 5237225"/>
              <a:gd name="connsiteY2" fmla="*/ 3429000 h 6868048"/>
              <a:gd name="connsiteX3" fmla="*/ 5237225 w 5237225"/>
              <a:gd name="connsiteY3" fmla="*/ 6868048 h 6868048"/>
              <a:gd name="connsiteX4" fmla="*/ 0 w 5237225"/>
              <a:gd name="connsiteY4" fmla="*/ 6858000 h 6868048"/>
              <a:gd name="connsiteX5" fmla="*/ 946594 w 5237225"/>
              <a:gd name="connsiteY5" fmla="*/ 3429000 h 6868048"/>
              <a:gd name="connsiteX6" fmla="*/ 0 w 5237225"/>
              <a:gd name="connsiteY6" fmla="*/ 0 h 6868048"/>
              <a:gd name="connsiteX0" fmla="*/ 30145 w 5237225"/>
              <a:gd name="connsiteY0" fmla="*/ 10049 h 6868048"/>
              <a:gd name="connsiteX1" fmla="*/ 5237225 w 5237225"/>
              <a:gd name="connsiteY1" fmla="*/ 0 h 6868048"/>
              <a:gd name="connsiteX2" fmla="*/ 5229225 w 5237225"/>
              <a:gd name="connsiteY2" fmla="*/ 3429000 h 6868048"/>
              <a:gd name="connsiteX3" fmla="*/ 5237225 w 5237225"/>
              <a:gd name="connsiteY3" fmla="*/ 6868048 h 6868048"/>
              <a:gd name="connsiteX4" fmla="*/ 0 w 5237225"/>
              <a:gd name="connsiteY4" fmla="*/ 6858000 h 6868048"/>
              <a:gd name="connsiteX5" fmla="*/ 946594 w 5237225"/>
              <a:gd name="connsiteY5" fmla="*/ 3429000 h 6868048"/>
              <a:gd name="connsiteX6" fmla="*/ 30145 w 5237225"/>
              <a:gd name="connsiteY6" fmla="*/ 10049 h 6868048"/>
              <a:gd name="connsiteX0" fmla="*/ 20096 w 5227176"/>
              <a:gd name="connsiteY0" fmla="*/ 10049 h 6868048"/>
              <a:gd name="connsiteX1" fmla="*/ 5227176 w 5227176"/>
              <a:gd name="connsiteY1" fmla="*/ 0 h 6868048"/>
              <a:gd name="connsiteX2" fmla="*/ 5219176 w 5227176"/>
              <a:gd name="connsiteY2" fmla="*/ 3429000 h 6868048"/>
              <a:gd name="connsiteX3" fmla="*/ 5227176 w 5227176"/>
              <a:gd name="connsiteY3" fmla="*/ 6868048 h 6868048"/>
              <a:gd name="connsiteX4" fmla="*/ 0 w 5227176"/>
              <a:gd name="connsiteY4" fmla="*/ 6858000 h 6868048"/>
              <a:gd name="connsiteX5" fmla="*/ 936545 w 5227176"/>
              <a:gd name="connsiteY5" fmla="*/ 3429000 h 6868048"/>
              <a:gd name="connsiteX6" fmla="*/ 20096 w 5227176"/>
              <a:gd name="connsiteY6" fmla="*/ 10049 h 6868048"/>
              <a:gd name="connsiteX0" fmla="*/ 10047 w 5217127"/>
              <a:gd name="connsiteY0" fmla="*/ 10049 h 6868048"/>
              <a:gd name="connsiteX1" fmla="*/ 5217127 w 5217127"/>
              <a:gd name="connsiteY1" fmla="*/ 0 h 6868048"/>
              <a:gd name="connsiteX2" fmla="*/ 5209127 w 5217127"/>
              <a:gd name="connsiteY2" fmla="*/ 3429000 h 6868048"/>
              <a:gd name="connsiteX3" fmla="*/ 5217127 w 5217127"/>
              <a:gd name="connsiteY3" fmla="*/ 6868048 h 6868048"/>
              <a:gd name="connsiteX4" fmla="*/ 0 w 5217127"/>
              <a:gd name="connsiteY4" fmla="*/ 6868048 h 6868048"/>
              <a:gd name="connsiteX5" fmla="*/ 926496 w 5217127"/>
              <a:gd name="connsiteY5" fmla="*/ 3429000 h 6868048"/>
              <a:gd name="connsiteX6" fmla="*/ 10047 w 5217127"/>
              <a:gd name="connsiteY6" fmla="*/ 10049 h 6868048"/>
              <a:gd name="connsiteX0" fmla="*/ 10047 w 5219766"/>
              <a:gd name="connsiteY0" fmla="*/ 10049 h 6868048"/>
              <a:gd name="connsiteX1" fmla="*/ 5217127 w 5219766"/>
              <a:gd name="connsiteY1" fmla="*/ 0 h 6868048"/>
              <a:gd name="connsiteX2" fmla="*/ 5219176 w 5219766"/>
              <a:gd name="connsiteY2" fmla="*/ 3449097 h 6868048"/>
              <a:gd name="connsiteX3" fmla="*/ 5217127 w 5219766"/>
              <a:gd name="connsiteY3" fmla="*/ 6868048 h 6868048"/>
              <a:gd name="connsiteX4" fmla="*/ 0 w 5219766"/>
              <a:gd name="connsiteY4" fmla="*/ 6868048 h 6868048"/>
              <a:gd name="connsiteX5" fmla="*/ 926496 w 5219766"/>
              <a:gd name="connsiteY5" fmla="*/ 3429000 h 6868048"/>
              <a:gd name="connsiteX6" fmla="*/ 10047 w 5219766"/>
              <a:gd name="connsiteY6" fmla="*/ 10049 h 68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766" h="6868048">
                <a:moveTo>
                  <a:pt x="10047" y="10049"/>
                </a:moveTo>
                <a:lnTo>
                  <a:pt x="5217127" y="0"/>
                </a:lnTo>
                <a:cubicBezTo>
                  <a:pt x="5214460" y="1143000"/>
                  <a:pt x="5221843" y="2306097"/>
                  <a:pt x="5219176" y="3449097"/>
                </a:cubicBezTo>
                <a:cubicBezTo>
                  <a:pt x="5221843" y="4595446"/>
                  <a:pt x="5214460" y="5721699"/>
                  <a:pt x="5217127" y="6868048"/>
                </a:cubicBezTo>
                <a:lnTo>
                  <a:pt x="0" y="6868048"/>
                </a:lnTo>
                <a:lnTo>
                  <a:pt x="926496" y="3429000"/>
                </a:lnTo>
                <a:lnTo>
                  <a:pt x="10047" y="10049"/>
                </a:lnTo>
                <a:close/>
              </a:path>
            </a:pathLst>
          </a:custGeom>
        </p:spPr>
        <p:txBody>
          <a:bodyPr anchor="ctr"/>
          <a:lstStyle>
            <a:lvl1pPr marL="0" indent="0" algn="r">
              <a:buNone/>
              <a:defRPr/>
            </a:lvl1pPr>
          </a:lstStyle>
          <a:p>
            <a:r>
              <a:rPr lang="en-US" dirty="0"/>
              <a:t>Insert picture or delete</a:t>
            </a:r>
          </a:p>
        </p:txBody>
      </p:sp>
      <p:sp>
        <p:nvSpPr>
          <p:cNvPr id="33" name="Title 1">
            <a:extLst>
              <a:ext uri="{FF2B5EF4-FFF2-40B4-BE49-F238E27FC236}">
                <a16:creationId xmlns:a16="http://schemas.microsoft.com/office/drawing/2014/main" id="{F0D4F941-B98D-49EE-8437-FF61927CB2E7}"/>
              </a:ext>
            </a:extLst>
          </p:cNvPr>
          <p:cNvSpPr>
            <a:spLocks noGrp="1"/>
          </p:cNvSpPr>
          <p:nvPr>
            <p:ph type="title" hasCustomPrompt="1"/>
          </p:nvPr>
        </p:nvSpPr>
        <p:spPr>
          <a:xfrm>
            <a:off x="370936" y="841979"/>
            <a:ext cx="5796949" cy="2744597"/>
          </a:xfrm>
        </p:spPr>
        <p:txBody>
          <a:bodyPr anchor="b">
            <a:normAutofit/>
          </a:bodyPr>
          <a:lstStyle>
            <a:lvl1pPr algn="l">
              <a:defRPr sz="4800" b="1">
                <a:solidFill>
                  <a:schemeClr val="bg1"/>
                </a:solidFill>
              </a:defRPr>
            </a:lvl1pPr>
          </a:lstStyle>
          <a:p>
            <a:r>
              <a:rPr lang="en-US" dirty="0"/>
              <a:t>Slide title</a:t>
            </a:r>
          </a:p>
        </p:txBody>
      </p:sp>
    </p:spTree>
    <p:extLst>
      <p:ext uri="{BB962C8B-B14F-4D97-AF65-F5344CB8AC3E}">
        <p14:creationId xmlns:p14="http://schemas.microsoft.com/office/powerpoint/2010/main" val="22659657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610530-C120-42F5-BC5C-50D8C27DBA1D}"/>
              </a:ext>
            </a:extLst>
          </p:cNvPr>
          <p:cNvSpPr/>
          <p:nvPr userDrawn="1"/>
        </p:nvSpPr>
        <p:spPr>
          <a:xfrm>
            <a:off x="0" y="1526876"/>
            <a:ext cx="12192000" cy="3830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54954B-B384-49AA-A711-7F3F9C2A029D}"/>
              </a:ext>
            </a:extLst>
          </p:cNvPr>
          <p:cNvSpPr/>
          <p:nvPr userDrawn="1"/>
        </p:nvSpPr>
        <p:spPr>
          <a:xfrm>
            <a:off x="0" y="1692828"/>
            <a:ext cx="12192000" cy="3489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59833" y="973082"/>
            <a:ext cx="9889586" cy="2744597"/>
          </a:xfrm>
        </p:spPr>
        <p:txBody>
          <a:bodyPr anchor="b">
            <a:normAutofit/>
          </a:bodyPr>
          <a:lstStyle>
            <a:lvl1pPr algn="ctr">
              <a:defRPr sz="4800" b="1">
                <a:solidFill>
                  <a:schemeClr val="bg1"/>
                </a:solidFill>
              </a:defRPr>
            </a:lvl1pPr>
          </a:lstStyle>
          <a:p>
            <a:r>
              <a:rPr lang="en-US" dirty="0"/>
              <a:t>Transition slide title</a:t>
            </a:r>
          </a:p>
        </p:txBody>
      </p:sp>
      <p:sp>
        <p:nvSpPr>
          <p:cNvPr id="7" name="Date Placeholder 6">
            <a:extLst>
              <a:ext uri="{FF2B5EF4-FFF2-40B4-BE49-F238E27FC236}">
                <a16:creationId xmlns:a16="http://schemas.microsoft.com/office/drawing/2014/main" id="{1FA8781A-4EC7-4D14-BBE0-80F3D6F9254E}"/>
              </a:ext>
            </a:extLst>
          </p:cNvPr>
          <p:cNvSpPr>
            <a:spLocks noGrp="1"/>
          </p:cNvSpPr>
          <p:nvPr>
            <p:ph type="dt" sz="half" idx="10"/>
          </p:nvPr>
        </p:nvSpPr>
        <p:spPr>
          <a:xfrm>
            <a:off x="7094136" y="6405162"/>
            <a:ext cx="1940858" cy="286169"/>
          </a:xfrm>
        </p:spPr>
        <p:txBody>
          <a:bodyPr/>
          <a:lstStyle>
            <a:lvl1pPr>
              <a:defRPr>
                <a:solidFill>
                  <a:schemeClr val="accent2"/>
                </a:solidFill>
              </a:defRPr>
            </a:lvl1pPr>
          </a:lstStyle>
          <a:p>
            <a:fld id="{701E4A2C-B8D6-4464-B54F-13C6DAA679F7}" type="datetime4">
              <a:rPr lang="en-US" smtClean="0"/>
              <a:t>November 6, 2022</a:t>
            </a:fld>
            <a:endParaRPr lang="en-US"/>
          </a:p>
        </p:txBody>
      </p:sp>
      <p:sp>
        <p:nvSpPr>
          <p:cNvPr id="8" name="Footer Placeholder 7">
            <a:extLst>
              <a:ext uri="{FF2B5EF4-FFF2-40B4-BE49-F238E27FC236}">
                <a16:creationId xmlns:a16="http://schemas.microsoft.com/office/drawing/2014/main" id="{C142DB4B-4017-4FC8-8755-DBE13FC809ED}"/>
              </a:ext>
            </a:extLst>
          </p:cNvPr>
          <p:cNvSpPr>
            <a:spLocks noGrp="1"/>
          </p:cNvSpPr>
          <p:nvPr>
            <p:ph type="ftr" sz="quarter" idx="11"/>
          </p:nvPr>
        </p:nvSpPr>
        <p:spPr>
          <a:xfrm>
            <a:off x="2029767" y="6405162"/>
            <a:ext cx="4926259" cy="286169"/>
          </a:xfrm>
        </p:spPr>
        <p:txBody>
          <a:bodyPr/>
          <a:lstStyle>
            <a:lvl1pPr>
              <a:defRPr>
                <a:solidFill>
                  <a:schemeClr val="accent2"/>
                </a:solidFill>
              </a:defRPr>
            </a:lvl1pPr>
          </a:lstStyle>
          <a:p>
            <a:endParaRPr lang="en-US" dirty="0"/>
          </a:p>
        </p:txBody>
      </p:sp>
      <p:sp>
        <p:nvSpPr>
          <p:cNvPr id="9" name="Slide Number Placeholder 8">
            <a:extLst>
              <a:ext uri="{FF2B5EF4-FFF2-40B4-BE49-F238E27FC236}">
                <a16:creationId xmlns:a16="http://schemas.microsoft.com/office/drawing/2014/main" id="{539129F5-5BAB-4E6D-A7AA-0F614AAFEB74}"/>
              </a:ext>
            </a:extLst>
          </p:cNvPr>
          <p:cNvSpPr>
            <a:spLocks noGrp="1"/>
          </p:cNvSpPr>
          <p:nvPr>
            <p:ph type="sldNum" sz="quarter" idx="12"/>
          </p:nvPr>
        </p:nvSpPr>
        <p:spPr>
          <a:xfrm>
            <a:off x="9135374" y="6405162"/>
            <a:ext cx="888520" cy="286169"/>
          </a:xfrm>
        </p:spPr>
        <p:txBody>
          <a:bodyPr/>
          <a:lstStyle>
            <a:lvl1pPr>
              <a:defRPr>
                <a:solidFill>
                  <a:schemeClr val="accent2"/>
                </a:solidFill>
              </a:defRPr>
            </a:lvl1pPr>
          </a:lstStyle>
          <a:p>
            <a:r>
              <a:rPr lang="en-US"/>
              <a:t>|  </a:t>
            </a:r>
            <a:fld id="{E25C0C21-B7CE-4F0B-81CD-4269BE354346}" type="slidenum">
              <a:rPr lang="en-US" smtClean="0"/>
              <a:pPr/>
              <a:t>‹#›</a:t>
            </a:fld>
            <a:endParaRPr lang="en-US" dirty="0"/>
          </a:p>
        </p:txBody>
      </p:sp>
      <p:cxnSp>
        <p:nvCxnSpPr>
          <p:cNvPr id="11" name="Straight Connector 10">
            <a:extLst>
              <a:ext uri="{FF2B5EF4-FFF2-40B4-BE49-F238E27FC236}">
                <a16:creationId xmlns:a16="http://schemas.microsoft.com/office/drawing/2014/main" id="{732C7634-0492-40B1-8525-F74FD5E500FD}"/>
              </a:ext>
            </a:extLst>
          </p:cNvPr>
          <p:cNvCxnSpPr>
            <a:cxnSpLocks/>
          </p:cNvCxnSpPr>
          <p:nvPr userDrawn="1"/>
        </p:nvCxnSpPr>
        <p:spPr>
          <a:xfrm>
            <a:off x="1164564" y="3786097"/>
            <a:ext cx="988958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B8A0DA13-57CC-4C3B-9D44-56EACA00A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6884" y="6261834"/>
            <a:ext cx="855937" cy="694732"/>
          </a:xfrm>
          <a:prstGeom prst="rect">
            <a:avLst/>
          </a:prstGeom>
        </p:spPr>
      </p:pic>
    </p:spTree>
    <p:extLst>
      <p:ext uri="{BB962C8B-B14F-4D97-AF65-F5344CB8AC3E}">
        <p14:creationId xmlns:p14="http://schemas.microsoft.com/office/powerpoint/2010/main" val="244808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asic Slide (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p:txBody>
          <a:bodyPr/>
          <a:lstStyle>
            <a:lvl1pPr>
              <a:defRPr/>
            </a:lvl1pPr>
          </a:lstStyle>
          <a:p>
            <a:r>
              <a:rPr lang="en-US" dirty="0"/>
              <a:t>Click to edit header</a:t>
            </a:r>
          </a:p>
        </p:txBody>
      </p:sp>
      <p:sp>
        <p:nvSpPr>
          <p:cNvPr id="5" name="Slide Number Placeholder 4">
            <a:extLst>
              <a:ext uri="{FF2B5EF4-FFF2-40B4-BE49-F238E27FC236}">
                <a16:creationId xmlns:a16="http://schemas.microsoft.com/office/drawing/2014/main" id="{08ECDD6B-9730-417B-AAD3-9D6F37FF8B83}"/>
              </a:ext>
            </a:extLst>
          </p:cNvPr>
          <p:cNvSpPr>
            <a:spLocks noGrp="1"/>
          </p:cNvSpPr>
          <p:nvPr>
            <p:ph type="sldNum" sz="quarter" idx="12"/>
          </p:nvPr>
        </p:nvSpPr>
        <p:spPr>
          <a:xfrm>
            <a:off x="11062486" y="6407783"/>
            <a:ext cx="888520" cy="286169"/>
          </a:xfrm>
        </p:spPr>
        <p:txBody>
          <a:bodyPr/>
          <a:lstStyle>
            <a:lvl1pPr>
              <a:defRPr sz="1600" b="1">
                <a:effectLst>
                  <a:outerShdw blurRad="38100" dist="38100" dir="2700000" algn="tl">
                    <a:srgbClr val="000000">
                      <a:alpha val="43137"/>
                    </a:srgbClr>
                  </a:outerShdw>
                </a:effectLst>
              </a:defRPr>
            </a:lvl1pPr>
          </a:lstStyle>
          <a:p>
            <a:r>
              <a:rPr lang="en-US" dirty="0"/>
              <a:t> </a:t>
            </a:r>
            <a:fld id="{E25C0C21-B7CE-4F0B-81CD-4269BE354346}" type="slidenum">
              <a:rPr lang="en-US" smtClean="0"/>
              <a:pPr/>
              <a:t>‹#›</a:t>
            </a:fld>
            <a:endParaRPr lang="en-US" dirty="0"/>
          </a:p>
        </p:txBody>
      </p:sp>
    </p:spTree>
    <p:extLst>
      <p:ext uri="{BB962C8B-B14F-4D97-AF65-F5344CB8AC3E}">
        <p14:creationId xmlns:p14="http://schemas.microsoft.com/office/powerpoint/2010/main" val="1190292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op Stripe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752788" y="1256045"/>
            <a:ext cx="10601011" cy="47985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39CCFA91-B5AF-4D41-87D6-E5484BE7FC44}"/>
              </a:ext>
            </a:extLst>
          </p:cNvPr>
          <p:cNvSpPr>
            <a:spLocks noGrp="1"/>
          </p:cNvSpPr>
          <p:nvPr>
            <p:ph type="dt" sz="half" idx="10"/>
          </p:nvPr>
        </p:nvSpPr>
        <p:spPr/>
        <p:txBody>
          <a:bodyPr/>
          <a:lstStyle>
            <a:lvl1pPr>
              <a:defRPr>
                <a:solidFill>
                  <a:schemeClr val="tx1"/>
                </a:solidFill>
              </a:defRPr>
            </a:lvl1pPr>
          </a:lstStyle>
          <a:p>
            <a:fld id="{BC8414F5-9B1F-44E4-9689-4376FC8379B9}" type="datetime4">
              <a:rPr lang="en-US" smtClean="0"/>
              <a:t>November 6, 2022</a:t>
            </a:fld>
            <a:endParaRPr lang="en-US"/>
          </a:p>
        </p:txBody>
      </p:sp>
      <p:sp>
        <p:nvSpPr>
          <p:cNvPr id="4" name="Footer Placeholder 3">
            <a:extLst>
              <a:ext uri="{FF2B5EF4-FFF2-40B4-BE49-F238E27FC236}">
                <a16:creationId xmlns:a16="http://schemas.microsoft.com/office/drawing/2014/main" id="{D39E1626-AABC-4FFD-9B5E-40C878F1F6BF}"/>
              </a:ext>
            </a:extLst>
          </p:cNvPr>
          <p:cNvSpPr>
            <a:spLocks noGrp="1"/>
          </p:cNvSpPr>
          <p:nvPr>
            <p:ph type="ftr" sz="quarter" idx="11"/>
          </p:nvPr>
        </p:nvSpPr>
        <p:spPr>
          <a:xfrm>
            <a:off x="1657978" y="6395114"/>
            <a:ext cx="5378432" cy="286169"/>
          </a:xfrm>
        </p:spPr>
        <p:txBody>
          <a:bodyPr/>
          <a:lstStyle>
            <a:lvl1pPr>
              <a:defRPr>
                <a:solidFill>
                  <a:schemeClr val="tx1"/>
                </a:solidFill>
              </a:defRPr>
            </a:lvl1pPr>
          </a:lstStyle>
          <a:p>
            <a:endParaRPr lang="en-US" dirty="0"/>
          </a:p>
        </p:txBody>
      </p:sp>
      <p:sp>
        <p:nvSpPr>
          <p:cNvPr id="5" name="Slide Number Placeholder 4">
            <a:extLst>
              <a:ext uri="{FF2B5EF4-FFF2-40B4-BE49-F238E27FC236}">
                <a16:creationId xmlns:a16="http://schemas.microsoft.com/office/drawing/2014/main" id="{08ECDD6B-9730-417B-AAD3-9D6F37FF8B83}"/>
              </a:ext>
            </a:extLst>
          </p:cNvPr>
          <p:cNvSpPr>
            <a:spLocks noGrp="1"/>
          </p:cNvSpPr>
          <p:nvPr>
            <p:ph type="sldNum" sz="quarter" idx="12"/>
          </p:nvPr>
        </p:nvSpPr>
        <p:spPr>
          <a:xfrm>
            <a:off x="10465278" y="6395114"/>
            <a:ext cx="888520" cy="286169"/>
          </a:xfrm>
        </p:spPr>
        <p:txBody>
          <a:bodyPr/>
          <a:lstStyle>
            <a:lvl1pPr>
              <a:defRPr sz="1600" b="1">
                <a:solidFill>
                  <a:schemeClr val="tx1"/>
                </a:solidFill>
              </a:defRPr>
            </a:lvl1pPr>
          </a:lstStyle>
          <a:p>
            <a:fld id="{E25C0C21-B7CE-4F0B-81CD-4269BE354346}" type="slidenum">
              <a:rPr lang="en-US" smtClean="0"/>
              <a:pPr/>
              <a:t>‹#›</a:t>
            </a:fld>
            <a:endParaRPr lang="en-US" dirty="0"/>
          </a:p>
        </p:txBody>
      </p:sp>
      <p:pic>
        <p:nvPicPr>
          <p:cNvPr id="8" name="Graphic 7">
            <a:extLst>
              <a:ext uri="{FF2B5EF4-FFF2-40B4-BE49-F238E27FC236}">
                <a16:creationId xmlns:a16="http://schemas.microsoft.com/office/drawing/2014/main" id="{D1DF39C0-40C4-4330-9542-3C2512BFE73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373" r="2491" b="-1"/>
          <a:stretch/>
        </p:blipFill>
        <p:spPr>
          <a:xfrm rot="10800000">
            <a:off x="-1" y="301767"/>
            <a:ext cx="12192000" cy="642777"/>
          </a:xfrm>
          <a:prstGeom prst="rect">
            <a:avLst/>
          </a:prstGeom>
        </p:spPr>
      </p:pic>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a:xfrm>
            <a:off x="752787" y="291718"/>
            <a:ext cx="10601011" cy="642779"/>
          </a:xfrm>
        </p:spPr>
        <p:txBody>
          <a:bodyPr/>
          <a:lstStyle>
            <a:lvl1pPr>
              <a:defRPr>
                <a:solidFill>
                  <a:schemeClr val="bg1"/>
                </a:solidFill>
              </a:defRPr>
            </a:lvl1pPr>
          </a:lstStyle>
          <a:p>
            <a:r>
              <a:rPr lang="en-US" dirty="0"/>
              <a:t>Click to edit header</a:t>
            </a:r>
          </a:p>
        </p:txBody>
      </p:sp>
      <p:pic>
        <p:nvPicPr>
          <p:cNvPr id="9" name="Picture 8" descr="A close up of a logo&#10;&#10;Description automatically generated">
            <a:extLst>
              <a:ext uri="{FF2B5EF4-FFF2-40B4-BE49-F238E27FC236}">
                <a16:creationId xmlns:a16="http://schemas.microsoft.com/office/drawing/2014/main" id="{C06351D5-E002-442A-BB97-A2456CD297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03479" y="6166966"/>
            <a:ext cx="888520" cy="721178"/>
          </a:xfrm>
          <a:prstGeom prst="rect">
            <a:avLst/>
          </a:prstGeom>
        </p:spPr>
      </p:pic>
    </p:spTree>
    <p:extLst>
      <p:ext uri="{BB962C8B-B14F-4D97-AF65-F5344CB8AC3E}">
        <p14:creationId xmlns:p14="http://schemas.microsoft.com/office/powerpoint/2010/main" val="9035268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52788" y="1637117"/>
            <a:ext cx="4869615" cy="4442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4184" y="1637117"/>
            <a:ext cx="4869615" cy="4442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36792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wo Column Top Strip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1DF39C0-40C4-4330-9542-3C2512BFE73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373" r="2491" b="-1"/>
          <a:stretch/>
        </p:blipFill>
        <p:spPr>
          <a:xfrm rot="10800000">
            <a:off x="-1" y="301767"/>
            <a:ext cx="12192000" cy="642777"/>
          </a:xfrm>
          <a:prstGeom prst="rect">
            <a:avLst/>
          </a:prstGeom>
        </p:spPr>
      </p:pic>
      <p:sp>
        <p:nvSpPr>
          <p:cNvPr id="10" name="Title 9">
            <a:extLst>
              <a:ext uri="{FF2B5EF4-FFF2-40B4-BE49-F238E27FC236}">
                <a16:creationId xmlns:a16="http://schemas.microsoft.com/office/drawing/2014/main" id="{EBD6980D-02E2-410F-8C4F-1250C5CD9084}"/>
              </a:ext>
            </a:extLst>
          </p:cNvPr>
          <p:cNvSpPr>
            <a:spLocks noGrp="1"/>
          </p:cNvSpPr>
          <p:nvPr>
            <p:ph type="title" hasCustomPrompt="1"/>
          </p:nvPr>
        </p:nvSpPr>
        <p:spPr>
          <a:xfrm>
            <a:off x="752787" y="291718"/>
            <a:ext cx="10601011" cy="642779"/>
          </a:xfrm>
        </p:spPr>
        <p:txBody>
          <a:bodyPr/>
          <a:lstStyle>
            <a:lvl1pPr>
              <a:defRPr>
                <a:solidFill>
                  <a:schemeClr val="bg1"/>
                </a:solidFill>
              </a:defRPr>
            </a:lvl1pPr>
          </a:lstStyle>
          <a:p>
            <a:r>
              <a:rPr lang="en-US" dirty="0"/>
              <a:t>Click to edit header</a:t>
            </a:r>
          </a:p>
        </p:txBody>
      </p:sp>
      <p:pic>
        <p:nvPicPr>
          <p:cNvPr id="9" name="Picture 8" descr="A close up of a logo&#10;&#10;Description automatically generated">
            <a:extLst>
              <a:ext uri="{FF2B5EF4-FFF2-40B4-BE49-F238E27FC236}">
                <a16:creationId xmlns:a16="http://schemas.microsoft.com/office/drawing/2014/main" id="{C06351D5-E002-442A-BB97-A2456CD297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03479" y="6166966"/>
            <a:ext cx="888520" cy="721178"/>
          </a:xfrm>
          <a:prstGeom prst="rect">
            <a:avLst/>
          </a:prstGeom>
        </p:spPr>
      </p:pic>
      <p:sp>
        <p:nvSpPr>
          <p:cNvPr id="11" name="Content Placeholder 2">
            <a:extLst>
              <a:ext uri="{FF2B5EF4-FFF2-40B4-BE49-F238E27FC236}">
                <a16:creationId xmlns:a16="http://schemas.microsoft.com/office/drawing/2014/main" id="{ADC823AF-08FC-4B75-A0B7-AE5286A96F55}"/>
              </a:ext>
            </a:extLst>
          </p:cNvPr>
          <p:cNvSpPr>
            <a:spLocks noGrp="1"/>
          </p:cNvSpPr>
          <p:nvPr>
            <p:ph sz="half" idx="1"/>
          </p:nvPr>
        </p:nvSpPr>
        <p:spPr>
          <a:xfrm>
            <a:off x="752788" y="1346479"/>
            <a:ext cx="4869615" cy="47332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F774BC80-8D75-46FF-A25A-C7BE7071B9A7}"/>
              </a:ext>
            </a:extLst>
          </p:cNvPr>
          <p:cNvSpPr>
            <a:spLocks noGrp="1"/>
          </p:cNvSpPr>
          <p:nvPr>
            <p:ph sz="half" idx="2"/>
          </p:nvPr>
        </p:nvSpPr>
        <p:spPr>
          <a:xfrm>
            <a:off x="6484184" y="1346479"/>
            <a:ext cx="4869615" cy="47332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424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image" Target="../media/image2.sv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4.xml"/><Relationship Id="rId3" Type="http://schemas.openxmlformats.org/officeDocument/2006/relationships/slideLayout" Target="../slideLayouts/slideLayout61.xml"/><Relationship Id="rId21" Type="http://schemas.openxmlformats.org/officeDocument/2006/relationships/image" Target="../media/image19.png"/><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image" Target="../media/image2.sv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image" Target="../media/image1.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5.xml"/><Relationship Id="rId3" Type="http://schemas.openxmlformats.org/officeDocument/2006/relationships/slideLayout" Target="../slideLayouts/slideLayout78.xml"/><Relationship Id="rId21" Type="http://schemas.openxmlformats.org/officeDocument/2006/relationships/image" Target="../media/image2.png"/><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image" Target="../media/image2.sv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image" Target="../media/image1.pn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theme" Target="../theme/theme6.xml"/><Relationship Id="rId3" Type="http://schemas.openxmlformats.org/officeDocument/2006/relationships/slideLayout" Target="../slideLayouts/slideLayout95.xml"/><Relationship Id="rId21" Type="http://schemas.openxmlformats.org/officeDocument/2006/relationships/image" Target="../media/image2.png"/><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image" Target="../media/image20.sv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image" Target="../media/image21.png"/><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761A9F4-B2A8-4ED2-A983-A7319F3EF663}"/>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1" y="6341779"/>
            <a:ext cx="10601012" cy="401730"/>
          </a:xfrm>
          <a:prstGeom prst="rect">
            <a:avLst/>
          </a:prstGeom>
        </p:spPr>
      </p:pic>
      <p:sp>
        <p:nvSpPr>
          <p:cNvPr id="2" name="Title Placeholder 1"/>
          <p:cNvSpPr>
            <a:spLocks noGrp="1"/>
          </p:cNvSpPr>
          <p:nvPr>
            <p:ph type="title"/>
          </p:nvPr>
        </p:nvSpPr>
        <p:spPr>
          <a:xfrm>
            <a:off x="752788" y="216131"/>
            <a:ext cx="10601011" cy="110559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52788" y="1639019"/>
            <a:ext cx="10601011" cy="441560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136791" y="6395114"/>
            <a:ext cx="1978587" cy="286169"/>
          </a:xfrm>
          <a:prstGeom prst="rect">
            <a:avLst/>
          </a:prstGeom>
        </p:spPr>
        <p:txBody>
          <a:bodyPr vert="horz" lIns="91440" tIns="45720" rIns="91440" bIns="45720" rtlCol="0" anchor="ctr"/>
          <a:lstStyle>
            <a:lvl1pPr algn="r">
              <a:defRPr sz="1200">
                <a:solidFill>
                  <a:schemeClr val="bg1"/>
                </a:solidFill>
              </a:defRPr>
            </a:lvl1pPr>
          </a:lstStyle>
          <a:p>
            <a:fld id="{6016CE69-E920-4120-AF28-9BCE1240D8CC}" type="datetime4">
              <a:rPr lang="en-US" smtClean="0"/>
              <a:t>November 6, 2022</a:t>
            </a:fld>
            <a:endParaRPr lang="en-US"/>
          </a:p>
        </p:txBody>
      </p:sp>
      <p:sp>
        <p:nvSpPr>
          <p:cNvPr id="5" name="Footer Placeholder 4"/>
          <p:cNvSpPr>
            <a:spLocks noGrp="1"/>
          </p:cNvSpPr>
          <p:nvPr>
            <p:ph type="ftr" sz="quarter" idx="3"/>
          </p:nvPr>
        </p:nvSpPr>
        <p:spPr>
          <a:xfrm>
            <a:off x="1999622" y="6395114"/>
            <a:ext cx="5036788" cy="286169"/>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9215758" y="6395114"/>
            <a:ext cx="888520" cy="286169"/>
          </a:xfrm>
          <a:prstGeom prst="rect">
            <a:avLst/>
          </a:prstGeom>
        </p:spPr>
        <p:txBody>
          <a:bodyPr vert="horz" lIns="91440" tIns="45720" rIns="91440" bIns="45720" rtlCol="0" anchor="ctr"/>
          <a:lstStyle>
            <a:lvl1pPr algn="r">
              <a:defRPr sz="1200">
                <a:solidFill>
                  <a:schemeClr val="bg1"/>
                </a:solidFill>
              </a:defRPr>
            </a:lvl1pPr>
          </a:lstStyle>
          <a:p>
            <a:r>
              <a:rPr lang="en-US"/>
              <a:t>|  </a:t>
            </a:r>
            <a:fld id="{E25C0C21-B7CE-4F0B-81CD-4269BE354346}" type="slidenum">
              <a:rPr lang="en-US" smtClean="0"/>
              <a:pPr/>
              <a:t>‹#›</a:t>
            </a:fld>
            <a:endParaRPr lang="en-US" dirty="0"/>
          </a:p>
        </p:txBody>
      </p:sp>
      <p:pic>
        <p:nvPicPr>
          <p:cNvPr id="15" name="Graphic 14">
            <a:extLst>
              <a:ext uri="{FF2B5EF4-FFF2-40B4-BE49-F238E27FC236}">
                <a16:creationId xmlns:a16="http://schemas.microsoft.com/office/drawing/2014/main" id="{F8D47C25-7D0C-4018-B087-FEF0BA3304A3}"/>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93318" t="-86863" b="-1"/>
          <a:stretch/>
        </p:blipFill>
        <p:spPr>
          <a:xfrm rot="10800000">
            <a:off x="11487488" y="6351827"/>
            <a:ext cx="701711" cy="750683"/>
          </a:xfrm>
          <a:prstGeom prst="rect">
            <a:avLst/>
          </a:prstGeom>
        </p:spPr>
      </p:pic>
      <p:pic>
        <p:nvPicPr>
          <p:cNvPr id="17" name="Picture 16" descr="A close up of a logo&#10;&#10;Description automatically generated">
            <a:extLst>
              <a:ext uri="{FF2B5EF4-FFF2-40B4-BE49-F238E27FC236}">
                <a16:creationId xmlns:a16="http://schemas.microsoft.com/office/drawing/2014/main" id="{E0C5B0AC-0EE8-4EBB-9E4B-986892E3DB8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716884" y="6261834"/>
            <a:ext cx="855937" cy="694732"/>
          </a:xfrm>
          <a:prstGeom prst="rect">
            <a:avLst/>
          </a:prstGeom>
        </p:spPr>
      </p:pic>
    </p:spTree>
    <p:extLst>
      <p:ext uri="{BB962C8B-B14F-4D97-AF65-F5344CB8AC3E}">
        <p14:creationId xmlns:p14="http://schemas.microsoft.com/office/powerpoint/2010/main" val="3724469170"/>
      </p:ext>
    </p:extLst>
  </p:cSld>
  <p:clrMap bg1="lt1" tx1="dk1" bg2="lt2" tx2="dk2" accent1="accent1" accent2="accent2" accent3="accent3" accent4="accent4" accent5="accent5" accent6="accent6" hlink="hlink" folHlink="folHlink"/>
  <p:sldLayoutIdLst>
    <p:sldLayoutId id="2147483709" r:id="rId1"/>
    <p:sldLayoutId id="2147483721" r:id="rId2"/>
    <p:sldLayoutId id="2147483711" r:id="rId3"/>
    <p:sldLayoutId id="2147483710" r:id="rId4"/>
    <p:sldLayoutId id="2147483722" r:id="rId5"/>
    <p:sldLayoutId id="2147483712" r:id="rId6"/>
    <p:sldLayoutId id="2147483723" r:id="rId7"/>
    <p:sldLayoutId id="2147483714" r:id="rId8"/>
    <p:sldLayoutId id="2147483720" r:id="rId9"/>
    <p:sldLayoutId id="2147483715" r:id="rId10"/>
    <p:sldLayoutId id="2147483713" r:id="rId11"/>
    <p:sldLayoutId id="2147483717" r:id="rId12"/>
    <p:sldLayoutId id="2147483716" r:id="rId13"/>
    <p:sldLayoutId id="2147483724" r:id="rId14"/>
    <p:sldLayoutId id="2147483718" r:id="rId15"/>
    <p:sldLayoutId id="2147483719" r:id="rId16"/>
    <p:sldLayoutId id="2147483771" r:id="rId17"/>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27113" indent="-1682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431925" indent="-17621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828800" indent="-1730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761A9F4-B2A8-4ED2-A983-A7319F3EF663}"/>
              </a:ext>
            </a:extLst>
          </p:cNvPr>
          <p:cNvPicPr>
            <a:picLocks noChangeAspect="1"/>
          </p:cNvPicPr>
          <p:nvPr userDrawn="1"/>
        </p:nvPicPr>
        <p:blipFill>
          <a:blip r:embed="rId27">
            <a:extLst>
              <a:ext uri="{96DAC541-7B7A-43D3-8B79-37D633B846F1}">
                <asvg:svgBlip xmlns="" xmlns:asvg="http://schemas.microsoft.com/office/drawing/2016/SVG/main" r:embed="rId28"/>
              </a:ext>
            </a:extLst>
          </a:blip>
          <a:stretch>
            <a:fillRect/>
          </a:stretch>
        </p:blipFill>
        <p:spPr>
          <a:xfrm>
            <a:off x="-1" y="6341779"/>
            <a:ext cx="10601012" cy="401730"/>
          </a:xfrm>
          <a:prstGeom prst="rect">
            <a:avLst/>
          </a:prstGeom>
        </p:spPr>
      </p:pic>
      <p:sp>
        <p:nvSpPr>
          <p:cNvPr id="2" name="Title Placeholder 1"/>
          <p:cNvSpPr>
            <a:spLocks noGrp="1"/>
          </p:cNvSpPr>
          <p:nvPr>
            <p:ph type="title"/>
          </p:nvPr>
        </p:nvSpPr>
        <p:spPr>
          <a:xfrm>
            <a:off x="752789" y="216133"/>
            <a:ext cx="10601011" cy="94843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52789" y="1337095"/>
            <a:ext cx="10601011" cy="471753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136792" y="6395116"/>
            <a:ext cx="1978587" cy="286169"/>
          </a:xfrm>
          <a:prstGeom prst="rect">
            <a:avLst/>
          </a:prstGeom>
        </p:spPr>
        <p:txBody>
          <a:bodyPr vert="horz" lIns="91440" tIns="45720" rIns="91440" bIns="45720" rtlCol="0" anchor="ctr"/>
          <a:lstStyle>
            <a:lvl1pPr algn="r">
              <a:defRPr sz="900">
                <a:solidFill>
                  <a:schemeClr val="bg1"/>
                </a:solidFill>
              </a:defRPr>
            </a:lvl1pPr>
          </a:lstStyle>
          <a:p>
            <a:fld id="{CE5EF89E-8E91-4DF6-9A17-4196AC182B26}" type="datetime4">
              <a:rPr lang="en-US" smtClean="0"/>
              <a:t>November 6, 2022</a:t>
            </a:fld>
            <a:endParaRPr lang="en-US"/>
          </a:p>
        </p:txBody>
      </p:sp>
      <p:sp>
        <p:nvSpPr>
          <p:cNvPr id="5" name="Footer Placeholder 4"/>
          <p:cNvSpPr>
            <a:spLocks noGrp="1"/>
          </p:cNvSpPr>
          <p:nvPr>
            <p:ph type="ftr" sz="quarter" idx="3"/>
          </p:nvPr>
        </p:nvSpPr>
        <p:spPr>
          <a:xfrm>
            <a:off x="1999623" y="6395116"/>
            <a:ext cx="5036788" cy="286169"/>
          </a:xfrm>
          <a:prstGeom prst="rect">
            <a:avLst/>
          </a:prstGeom>
        </p:spPr>
        <p:txBody>
          <a:bodyPr vert="horz" lIns="91440" tIns="45720" rIns="91440" bIns="45720" rtlCol="0" anchor="ctr"/>
          <a:lstStyle>
            <a:lvl1pPr algn="l">
              <a:defRPr sz="900">
                <a:solidFill>
                  <a:schemeClr val="bg1"/>
                </a:solidFill>
              </a:defRPr>
            </a:lvl1pPr>
          </a:lstStyle>
          <a:p>
            <a:endParaRPr lang="en-US" dirty="0"/>
          </a:p>
        </p:txBody>
      </p:sp>
      <p:sp>
        <p:nvSpPr>
          <p:cNvPr id="6" name="Slide Number Placeholder 5"/>
          <p:cNvSpPr>
            <a:spLocks noGrp="1"/>
          </p:cNvSpPr>
          <p:nvPr>
            <p:ph type="sldNum" sz="quarter" idx="4"/>
          </p:nvPr>
        </p:nvSpPr>
        <p:spPr>
          <a:xfrm>
            <a:off x="9215759" y="6395116"/>
            <a:ext cx="888520" cy="286169"/>
          </a:xfrm>
          <a:prstGeom prst="rect">
            <a:avLst/>
          </a:prstGeom>
        </p:spPr>
        <p:txBody>
          <a:bodyPr vert="horz" lIns="91440" tIns="45720" rIns="91440" bIns="45720" rtlCol="0" anchor="ctr"/>
          <a:lstStyle>
            <a:lvl1pPr algn="r">
              <a:defRPr sz="900">
                <a:solidFill>
                  <a:schemeClr val="bg1"/>
                </a:solidFill>
              </a:defRPr>
            </a:lvl1pPr>
          </a:lstStyle>
          <a:p>
            <a:r>
              <a:rPr lang="en-US"/>
              <a:t>|  </a:t>
            </a:r>
            <a:fld id="{E25C0C21-B7CE-4F0B-81CD-4269BE354346}" type="slidenum">
              <a:rPr lang="en-US" smtClean="0"/>
              <a:pPr/>
              <a:t>‹#›</a:t>
            </a:fld>
            <a:endParaRPr lang="en-US" dirty="0"/>
          </a:p>
        </p:txBody>
      </p:sp>
      <p:pic>
        <p:nvPicPr>
          <p:cNvPr id="15" name="Graphic 14">
            <a:extLst>
              <a:ext uri="{FF2B5EF4-FFF2-40B4-BE49-F238E27FC236}">
                <a16:creationId xmlns:a16="http://schemas.microsoft.com/office/drawing/2014/main" id="{F8D47C25-7D0C-4018-B087-FEF0BA3304A3}"/>
              </a:ext>
            </a:extLst>
          </p:cNvPr>
          <p:cNvPicPr>
            <a:picLocks noChangeAspect="1"/>
          </p:cNvPicPr>
          <p:nvPr userDrawn="1"/>
        </p:nvPicPr>
        <p:blipFill rotWithShape="1">
          <a:blip r:embed="rId27">
            <a:extLst>
              <a:ext uri="{96DAC541-7B7A-43D3-8B79-37D633B846F1}">
                <asvg:svgBlip xmlns="" xmlns:asvg="http://schemas.microsoft.com/office/drawing/2016/SVG/main" r:embed="rId28"/>
              </a:ext>
            </a:extLst>
          </a:blip>
          <a:srcRect l="93318" t="-86863" b="-1"/>
          <a:stretch/>
        </p:blipFill>
        <p:spPr>
          <a:xfrm rot="10800000">
            <a:off x="11487490" y="6351829"/>
            <a:ext cx="701711" cy="750683"/>
          </a:xfrm>
          <a:prstGeom prst="rect">
            <a:avLst/>
          </a:prstGeom>
        </p:spPr>
      </p:pic>
      <p:pic>
        <p:nvPicPr>
          <p:cNvPr id="17" name="Picture 16" descr="A close up of a logo&#10;&#10;Description automatically generated">
            <a:extLst>
              <a:ext uri="{FF2B5EF4-FFF2-40B4-BE49-F238E27FC236}">
                <a16:creationId xmlns:a16="http://schemas.microsoft.com/office/drawing/2014/main" id="{E0C5B0AC-0EE8-4EBB-9E4B-986892E3DB8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647017" y="6287712"/>
            <a:ext cx="971811" cy="596166"/>
          </a:xfrm>
          <a:prstGeom prst="rect">
            <a:avLst/>
          </a:prstGeom>
        </p:spPr>
      </p:pic>
    </p:spTree>
    <p:extLst>
      <p:ext uri="{BB962C8B-B14F-4D97-AF65-F5344CB8AC3E}">
        <p14:creationId xmlns:p14="http://schemas.microsoft.com/office/powerpoint/2010/main" val="13548503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Lst>
  <p:hf hdr="0" ft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770335" indent="-12620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073944" indent="-13216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371600" indent="-129779"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2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E70E923-ABC9-4E02-B1D1-80F10F6F187D}" type="datetime4">
              <a:rPr lang="en-US" smtClean="0"/>
              <a:t>November 6, 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2E7F25-5809-4642-B5BC-EDCCEB9D85FF}" type="slidenum">
              <a:rPr lang="en-US" smtClean="0"/>
              <a:t>‹#›</a:t>
            </a:fld>
            <a:endParaRPr lang="en-US" dirty="0"/>
          </a:p>
        </p:txBody>
      </p:sp>
    </p:spTree>
    <p:extLst>
      <p:ext uri="{BB962C8B-B14F-4D97-AF65-F5344CB8AC3E}">
        <p14:creationId xmlns:p14="http://schemas.microsoft.com/office/powerpoint/2010/main" val="95314767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4B774-A540-4E04-A7AA-51CE6BCB4BB9}" type="datetimeFigureOut">
              <a:rPr lang="en-US" smtClean="0"/>
              <a:t>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A85262-0B62-4484-A72A-C2D534ECA7A8}" type="slidenum">
              <a:rPr lang="en-US" smtClean="0"/>
              <a:t>‹#›</a:t>
            </a:fld>
            <a:endParaRPr lang="en-US"/>
          </a:p>
        </p:txBody>
      </p:sp>
      <p:pic>
        <p:nvPicPr>
          <p:cNvPr id="7" name="Graphic 6">
            <a:extLst>
              <a:ext uri="{FF2B5EF4-FFF2-40B4-BE49-F238E27FC236}">
                <a16:creationId xmlns:a16="http://schemas.microsoft.com/office/drawing/2014/main" id="{A7AB7E7B-65BA-434A-9A51-32BC3A61685E}"/>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1" y="6341779"/>
            <a:ext cx="10601012" cy="401730"/>
          </a:xfrm>
          <a:prstGeom prst="rect">
            <a:avLst/>
          </a:prstGeom>
        </p:spPr>
      </p:pic>
      <p:pic>
        <p:nvPicPr>
          <p:cNvPr id="8" name="Graphic 7">
            <a:extLst>
              <a:ext uri="{FF2B5EF4-FFF2-40B4-BE49-F238E27FC236}">
                <a16:creationId xmlns:a16="http://schemas.microsoft.com/office/drawing/2014/main" id="{9AA311E6-D178-4539-9725-EFADA3C94FED}"/>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93318" t="-86863" b="-1"/>
          <a:stretch/>
        </p:blipFill>
        <p:spPr>
          <a:xfrm rot="10800000">
            <a:off x="11487490" y="6351829"/>
            <a:ext cx="701711" cy="750683"/>
          </a:xfrm>
          <a:prstGeom prst="rect">
            <a:avLst/>
          </a:prstGeom>
        </p:spPr>
      </p:pic>
      <p:pic>
        <p:nvPicPr>
          <p:cNvPr id="9" name="Picture 8" descr="A close up of a logo&#10;&#10;Description automatically generated">
            <a:extLst>
              <a:ext uri="{FF2B5EF4-FFF2-40B4-BE49-F238E27FC236}">
                <a16:creationId xmlns:a16="http://schemas.microsoft.com/office/drawing/2014/main" id="{8CBC3B7B-D89B-4CC9-87BD-167A079D643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716885" y="6261834"/>
            <a:ext cx="855937" cy="694732"/>
          </a:xfrm>
          <a:prstGeom prst="rect">
            <a:avLst/>
          </a:prstGeom>
        </p:spPr>
      </p:pic>
    </p:spTree>
    <p:extLst>
      <p:ext uri="{BB962C8B-B14F-4D97-AF65-F5344CB8AC3E}">
        <p14:creationId xmlns:p14="http://schemas.microsoft.com/office/powerpoint/2010/main" val="354088222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761A9F4-B2A8-4ED2-A983-A7319F3EF663}"/>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1" y="6341779"/>
            <a:ext cx="10601012" cy="401730"/>
          </a:xfrm>
          <a:prstGeom prst="rect">
            <a:avLst/>
          </a:prstGeom>
        </p:spPr>
      </p:pic>
      <p:sp>
        <p:nvSpPr>
          <p:cNvPr id="2" name="Title Placeholder 1"/>
          <p:cNvSpPr>
            <a:spLocks noGrp="1"/>
          </p:cNvSpPr>
          <p:nvPr>
            <p:ph type="title"/>
          </p:nvPr>
        </p:nvSpPr>
        <p:spPr>
          <a:xfrm>
            <a:off x="752788" y="216131"/>
            <a:ext cx="10601011" cy="110559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52788" y="1639019"/>
            <a:ext cx="10601011" cy="441560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136791" y="6395114"/>
            <a:ext cx="1978587" cy="286169"/>
          </a:xfrm>
          <a:prstGeom prst="rect">
            <a:avLst/>
          </a:prstGeom>
        </p:spPr>
        <p:txBody>
          <a:bodyPr vert="horz" lIns="91440" tIns="45720" rIns="91440" bIns="45720" rtlCol="0" anchor="ctr"/>
          <a:lstStyle>
            <a:lvl1pPr algn="r">
              <a:defRPr sz="1200">
                <a:solidFill>
                  <a:schemeClr val="bg1"/>
                </a:solidFill>
              </a:defRPr>
            </a:lvl1pPr>
          </a:lstStyle>
          <a:p>
            <a:fld id="{6016CE69-E920-4120-AF28-9BCE1240D8CC}" type="datetime4">
              <a:rPr lang="en-US" smtClean="0"/>
              <a:t>November 6, 2022</a:t>
            </a:fld>
            <a:endParaRPr lang="en-US"/>
          </a:p>
        </p:txBody>
      </p:sp>
      <p:sp>
        <p:nvSpPr>
          <p:cNvPr id="5" name="Footer Placeholder 4"/>
          <p:cNvSpPr>
            <a:spLocks noGrp="1"/>
          </p:cNvSpPr>
          <p:nvPr>
            <p:ph type="ftr" sz="quarter" idx="3"/>
          </p:nvPr>
        </p:nvSpPr>
        <p:spPr>
          <a:xfrm>
            <a:off x="1999622" y="6395114"/>
            <a:ext cx="5036788" cy="286169"/>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9215758" y="6395114"/>
            <a:ext cx="888520" cy="286169"/>
          </a:xfrm>
          <a:prstGeom prst="rect">
            <a:avLst/>
          </a:prstGeom>
        </p:spPr>
        <p:txBody>
          <a:bodyPr vert="horz" lIns="91440" tIns="45720" rIns="91440" bIns="45720" rtlCol="0" anchor="ctr"/>
          <a:lstStyle>
            <a:lvl1pPr algn="r">
              <a:defRPr sz="1200">
                <a:solidFill>
                  <a:schemeClr val="bg1"/>
                </a:solidFill>
              </a:defRPr>
            </a:lvl1pPr>
          </a:lstStyle>
          <a:p>
            <a:r>
              <a:rPr lang="en-US"/>
              <a:t>|  </a:t>
            </a:r>
            <a:fld id="{E25C0C21-B7CE-4F0B-81CD-4269BE354346}" type="slidenum">
              <a:rPr lang="en-US" smtClean="0"/>
              <a:pPr/>
              <a:t>‹#›</a:t>
            </a:fld>
            <a:endParaRPr lang="en-US" dirty="0"/>
          </a:p>
        </p:txBody>
      </p:sp>
      <p:pic>
        <p:nvPicPr>
          <p:cNvPr id="15" name="Graphic 14">
            <a:extLst>
              <a:ext uri="{FF2B5EF4-FFF2-40B4-BE49-F238E27FC236}">
                <a16:creationId xmlns:a16="http://schemas.microsoft.com/office/drawing/2014/main" id="{F8D47C25-7D0C-4018-B087-FEF0BA3304A3}"/>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93318" t="-86863" b="-1"/>
          <a:stretch/>
        </p:blipFill>
        <p:spPr>
          <a:xfrm rot="10800000">
            <a:off x="11487488" y="6351827"/>
            <a:ext cx="701711" cy="750683"/>
          </a:xfrm>
          <a:prstGeom prst="rect">
            <a:avLst/>
          </a:prstGeom>
        </p:spPr>
      </p:pic>
      <p:pic>
        <p:nvPicPr>
          <p:cNvPr id="17" name="Picture 16" descr="A close up of a logo&#10;&#10;Description automatically generated">
            <a:extLst>
              <a:ext uri="{FF2B5EF4-FFF2-40B4-BE49-F238E27FC236}">
                <a16:creationId xmlns:a16="http://schemas.microsoft.com/office/drawing/2014/main" id="{E0C5B0AC-0EE8-4EBB-9E4B-986892E3DB8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716884" y="6261834"/>
            <a:ext cx="855937" cy="694732"/>
          </a:xfrm>
          <a:prstGeom prst="rect">
            <a:avLst/>
          </a:prstGeom>
        </p:spPr>
      </p:pic>
    </p:spTree>
    <p:extLst>
      <p:ext uri="{BB962C8B-B14F-4D97-AF65-F5344CB8AC3E}">
        <p14:creationId xmlns:p14="http://schemas.microsoft.com/office/powerpoint/2010/main" val="26073523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27113" indent="-1682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431925" indent="-17621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828800" indent="-1730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761A9F4-B2A8-4ED2-A983-A7319F3EF663}"/>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1" y="6341779"/>
            <a:ext cx="10601012" cy="401730"/>
          </a:xfrm>
          <a:prstGeom prst="rect">
            <a:avLst/>
          </a:prstGeom>
        </p:spPr>
      </p:pic>
      <p:sp>
        <p:nvSpPr>
          <p:cNvPr id="2" name="Title Placeholder 1"/>
          <p:cNvSpPr>
            <a:spLocks noGrp="1"/>
          </p:cNvSpPr>
          <p:nvPr>
            <p:ph type="title"/>
          </p:nvPr>
        </p:nvSpPr>
        <p:spPr>
          <a:xfrm>
            <a:off x="752788" y="216131"/>
            <a:ext cx="10601011" cy="110559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52788" y="1639019"/>
            <a:ext cx="10601011" cy="441560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136791" y="6395114"/>
            <a:ext cx="1978587" cy="286169"/>
          </a:xfrm>
          <a:prstGeom prst="rect">
            <a:avLst/>
          </a:prstGeom>
        </p:spPr>
        <p:txBody>
          <a:bodyPr vert="horz" lIns="91440" tIns="45720" rIns="91440" bIns="45720" rtlCol="0" anchor="ctr"/>
          <a:lstStyle>
            <a:lvl1pPr algn="r">
              <a:defRPr sz="1200">
                <a:solidFill>
                  <a:schemeClr val="bg1"/>
                </a:solidFill>
              </a:defRPr>
            </a:lvl1pPr>
          </a:lstStyle>
          <a:p>
            <a:fld id="{6016CE69-E920-4120-AF28-9BCE1240D8CC}" type="datetime4">
              <a:rPr lang="en-US" smtClean="0"/>
              <a:t>November 6, 2022</a:t>
            </a:fld>
            <a:endParaRPr lang="en-US"/>
          </a:p>
        </p:txBody>
      </p:sp>
      <p:sp>
        <p:nvSpPr>
          <p:cNvPr id="5" name="Footer Placeholder 4"/>
          <p:cNvSpPr>
            <a:spLocks noGrp="1"/>
          </p:cNvSpPr>
          <p:nvPr>
            <p:ph type="ftr" sz="quarter" idx="3"/>
          </p:nvPr>
        </p:nvSpPr>
        <p:spPr>
          <a:xfrm>
            <a:off x="1999622" y="6395114"/>
            <a:ext cx="5036788" cy="286169"/>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9215758" y="6395114"/>
            <a:ext cx="888520" cy="286169"/>
          </a:xfrm>
          <a:prstGeom prst="rect">
            <a:avLst/>
          </a:prstGeom>
        </p:spPr>
        <p:txBody>
          <a:bodyPr vert="horz" lIns="91440" tIns="45720" rIns="91440" bIns="45720" rtlCol="0" anchor="ctr"/>
          <a:lstStyle>
            <a:lvl1pPr algn="r">
              <a:defRPr sz="1200">
                <a:solidFill>
                  <a:schemeClr val="bg1"/>
                </a:solidFill>
              </a:defRPr>
            </a:lvl1pPr>
          </a:lstStyle>
          <a:p>
            <a:r>
              <a:rPr lang="en-US"/>
              <a:t>|  </a:t>
            </a:r>
            <a:fld id="{E25C0C21-B7CE-4F0B-81CD-4269BE354346}" type="slidenum">
              <a:rPr lang="en-US" smtClean="0"/>
              <a:pPr/>
              <a:t>‹#›</a:t>
            </a:fld>
            <a:endParaRPr lang="en-US" dirty="0"/>
          </a:p>
        </p:txBody>
      </p:sp>
      <p:pic>
        <p:nvPicPr>
          <p:cNvPr id="15" name="Graphic 14">
            <a:extLst>
              <a:ext uri="{FF2B5EF4-FFF2-40B4-BE49-F238E27FC236}">
                <a16:creationId xmlns:a16="http://schemas.microsoft.com/office/drawing/2014/main" id="{F8D47C25-7D0C-4018-B087-FEF0BA3304A3}"/>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93318" t="-86863" b="-1"/>
          <a:stretch/>
        </p:blipFill>
        <p:spPr>
          <a:xfrm rot="10800000">
            <a:off x="11487488" y="6351827"/>
            <a:ext cx="701711" cy="750683"/>
          </a:xfrm>
          <a:prstGeom prst="rect">
            <a:avLst/>
          </a:prstGeom>
        </p:spPr>
      </p:pic>
      <p:pic>
        <p:nvPicPr>
          <p:cNvPr id="17" name="Picture 16" descr="A close up of a logo&#10;&#10;Description automatically generated">
            <a:extLst>
              <a:ext uri="{FF2B5EF4-FFF2-40B4-BE49-F238E27FC236}">
                <a16:creationId xmlns:a16="http://schemas.microsoft.com/office/drawing/2014/main" id="{E0C5B0AC-0EE8-4EBB-9E4B-986892E3DB8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716884" y="6261834"/>
            <a:ext cx="855937" cy="694732"/>
          </a:xfrm>
          <a:prstGeom prst="rect">
            <a:avLst/>
          </a:prstGeom>
        </p:spPr>
      </p:pic>
    </p:spTree>
    <p:extLst>
      <p:ext uri="{BB962C8B-B14F-4D97-AF65-F5344CB8AC3E}">
        <p14:creationId xmlns:p14="http://schemas.microsoft.com/office/powerpoint/2010/main" val="161577282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27113" indent="-1682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431925" indent="-17621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828800" indent="-1730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9.xml"/><Relationship Id="rId5" Type="http://schemas.openxmlformats.org/officeDocument/2006/relationships/image" Target="../media/image24.png"/><Relationship Id="rId4" Type="http://schemas.openxmlformats.org/officeDocument/2006/relationships/image" Target="../media/image23.jpg"/></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80.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microsoft.com/office/2018/10/relationships/comments" Target="../comments/modernComment_6A5_ADC182B4.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7.xml"/><Relationship Id="rId5" Type="http://schemas.openxmlformats.org/officeDocument/2006/relationships/image" Target="../media/image58.jpe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31.png"/><Relationship Id="rId2" Type="http://schemas.openxmlformats.org/officeDocument/2006/relationships/image" Target="../media/image60.jpg"/><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B0A6"/>
        </a:soli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id="{5A59F003-E00A-43F9-91DC-CC54E3B874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9">
            <a:extLst>
              <a:ext uri="{FF2B5EF4-FFF2-40B4-BE49-F238E27FC236}">
                <a16:creationId xmlns:a16="http://schemas.microsoft.com/office/drawing/2014/main" id="{D74A4382-E3AD-430A-9A1F-DFA3E0E77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14" descr="A person holding a baby&#10;&#10;Description automatically generated with medium confidence">
            <a:extLst>
              <a:ext uri="{FF2B5EF4-FFF2-40B4-BE49-F238E27FC236}">
                <a16:creationId xmlns:a16="http://schemas.microsoft.com/office/drawing/2014/main" id="{17A3E7A7-8A24-403A-A740-7490E16619FE}"/>
              </a:ext>
            </a:extLst>
          </p:cNvPr>
          <p:cNvPicPr>
            <a:picLocks noChangeAspect="1"/>
          </p:cNvPicPr>
          <p:nvPr/>
        </p:nvPicPr>
        <p:blipFill rotWithShape="1">
          <a:blip r:embed="rId3">
            <a:extLst>
              <a:ext uri="{28A0092B-C50C-407E-A947-70E740481C1C}">
                <a14:useLocalDpi xmlns:a14="http://schemas.microsoft.com/office/drawing/2010/main" val="0"/>
              </a:ext>
            </a:extLst>
          </a:blip>
          <a:srcRect l="48096" t="10446" r="1300" b="35305"/>
          <a:stretch/>
        </p:blipFill>
        <p:spPr>
          <a:xfrm>
            <a:off x="119893" y="0"/>
            <a:ext cx="12161764" cy="6858000"/>
          </a:xfrm>
          <a:prstGeom prst="rect">
            <a:avLst/>
          </a:prstGeom>
          <a:ln w="19050">
            <a:solidFill>
              <a:schemeClr val="tx1"/>
            </a:solidFill>
          </a:ln>
          <a:effectLst>
            <a:softEdge rad="635000"/>
          </a:effectLst>
        </p:spPr>
      </p:pic>
      <p:sp>
        <p:nvSpPr>
          <p:cNvPr id="28" name="Rectangle: Rounded Corners 21">
            <a:extLst>
              <a:ext uri="{FF2B5EF4-FFF2-40B4-BE49-F238E27FC236}">
                <a16:creationId xmlns:a16="http://schemas.microsoft.com/office/drawing/2014/main" id="{79F40191-0F44-4FD1-82CC-ACB507C14B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4866640"/>
            <a:ext cx="8741664" cy="1461775"/>
          </a:xfrm>
          <a:prstGeom prst="rect">
            <a:avLst/>
          </a:prstGeom>
          <a:solidFill>
            <a:srgbClr val="E68422"/>
          </a:solidFill>
          <a:ln>
            <a:solidFill>
              <a:srgbClr val="E68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9244" y="4561864"/>
            <a:ext cx="2047747" cy="2175731"/>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11622" b="16058"/>
          <a:stretch/>
        </p:blipFill>
        <p:spPr>
          <a:xfrm>
            <a:off x="2035720" y="5002224"/>
            <a:ext cx="4873080" cy="1206589"/>
          </a:xfrm>
          <a:prstGeom prst="rect">
            <a:avLst/>
          </a:prstGeom>
        </p:spPr>
      </p:pic>
    </p:spTree>
    <p:extLst>
      <p:ext uri="{BB962C8B-B14F-4D97-AF65-F5344CB8AC3E}">
        <p14:creationId xmlns:p14="http://schemas.microsoft.com/office/powerpoint/2010/main" val="379114120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B4C7-A3DD-4AB0-AE25-952031E737BB}"/>
              </a:ext>
            </a:extLst>
          </p:cNvPr>
          <p:cNvSpPr>
            <a:spLocks noGrp="1"/>
          </p:cNvSpPr>
          <p:nvPr>
            <p:ph type="title"/>
          </p:nvPr>
        </p:nvSpPr>
        <p:spPr>
          <a:xfrm>
            <a:off x="429768" y="479751"/>
            <a:ext cx="11240155" cy="948434"/>
          </a:xfrm>
        </p:spPr>
        <p:txBody>
          <a:bodyPr vert="horz" lIns="91440" tIns="45720" rIns="91440" bIns="45720" rtlCol="0" anchor="ctr">
            <a:noAutofit/>
          </a:bodyPr>
          <a:lstStyle/>
          <a:p>
            <a:pPr algn="ctr"/>
            <a:r>
              <a:rPr lang="en-US" sz="3600" b="1" kern="1200" dirty="0">
                <a:solidFill>
                  <a:srgbClr val="009374"/>
                </a:solidFill>
              </a:rPr>
              <a:t>Postpartum </a:t>
            </a:r>
            <a:r>
              <a:rPr lang="en-US" sz="3600" b="1" dirty="0">
                <a:solidFill>
                  <a:srgbClr val="009374"/>
                </a:solidFill>
              </a:rPr>
              <a:t>Discharge </a:t>
            </a:r>
            <a:r>
              <a:rPr lang="en-US" sz="3600" b="1" kern="1200" dirty="0">
                <a:solidFill>
                  <a:srgbClr val="009374"/>
                </a:solidFill>
              </a:rPr>
              <a:t>Pregnancy-Related Deaths </a:t>
            </a:r>
            <a:r>
              <a:rPr lang="en-US" b="1" dirty="0">
                <a:solidFill>
                  <a:srgbClr val="009374"/>
                </a:solidFill>
              </a:rPr>
              <a:t>with a Stand-Alone Postpartum ER Visit</a:t>
            </a:r>
            <a:r>
              <a:rPr lang="en-US" sz="3600" b="1" kern="1200" dirty="0">
                <a:solidFill>
                  <a:srgbClr val="009374"/>
                </a:solidFill>
              </a:rPr>
              <a:t>, </a:t>
            </a:r>
            <a:r>
              <a:rPr lang="en-US" sz="3600" b="1" kern="1200" dirty="0" smtClean="0">
                <a:solidFill>
                  <a:srgbClr val="329664"/>
                </a:solidFill>
              </a:rPr>
              <a:t>Florida</a:t>
            </a:r>
            <a:r>
              <a:rPr lang="en-US" sz="3600" b="1" dirty="0" smtClean="0">
                <a:solidFill>
                  <a:srgbClr val="329664"/>
                </a:solidFill>
              </a:rPr>
              <a:t>, </a:t>
            </a:r>
            <a:r>
              <a:rPr lang="en-US" sz="3600" b="1" dirty="0">
                <a:solidFill>
                  <a:srgbClr val="329664"/>
                </a:solidFill>
              </a:rPr>
              <a:t>2015 to 2019</a:t>
            </a:r>
            <a:endParaRPr lang="en-US" sz="3600" b="1" kern="1200" dirty="0">
              <a:solidFill>
                <a:srgbClr val="329664"/>
              </a:solidFill>
            </a:endParaRPr>
          </a:p>
        </p:txBody>
      </p:sp>
      <p:graphicFrame>
        <p:nvGraphicFramePr>
          <p:cNvPr id="6" name="Chart 5"/>
          <p:cNvGraphicFramePr/>
          <p:nvPr>
            <p:extLst>
              <p:ext uri="{D42A27DB-BD31-4B8C-83A1-F6EECF244321}">
                <p14:modId xmlns:p14="http://schemas.microsoft.com/office/powerpoint/2010/main" val="781494261"/>
              </p:ext>
            </p:extLst>
          </p:nvPr>
        </p:nvGraphicFramePr>
        <p:xfrm>
          <a:off x="659422" y="1609435"/>
          <a:ext cx="11010501" cy="441742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512382" y="5790166"/>
            <a:ext cx="204504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anose="020F0502020204030204"/>
                <a:ea typeface="+mn-ea"/>
                <a:cs typeface="+mn-cs"/>
              </a:rPr>
              <a:t>Days After</a:t>
            </a:r>
            <a:r>
              <a:rPr kumimoji="0" lang="en-US" sz="2200" b="1" i="0" u="none" strike="noStrike" kern="1200" cap="none" spc="0" normalizeH="0" noProof="0" dirty="0">
                <a:ln>
                  <a:noFill/>
                </a:ln>
                <a:solidFill>
                  <a:srgbClr val="000000"/>
                </a:solidFill>
                <a:effectLst/>
                <a:uLnTx/>
                <a:uFillTx/>
                <a:latin typeface="Calibri" panose="020F0502020204030204"/>
                <a:ea typeface="+mn-ea"/>
                <a:cs typeface="+mn-cs"/>
              </a:rPr>
              <a:t> Birth</a:t>
            </a:r>
            <a:endParaRPr kumimoji="0" lang="en-US" sz="22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p:cNvSpPr txBox="1"/>
          <p:nvPr/>
        </p:nvSpPr>
        <p:spPr>
          <a:xfrm>
            <a:off x="169563" y="6043166"/>
            <a:ext cx="44024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Source:  </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FL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Maternal Mortality Review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75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B4C7-A3DD-4AB0-AE25-952031E737BB}"/>
              </a:ext>
            </a:extLst>
          </p:cNvPr>
          <p:cNvSpPr>
            <a:spLocks noGrp="1"/>
          </p:cNvSpPr>
          <p:nvPr>
            <p:ph type="title"/>
          </p:nvPr>
        </p:nvSpPr>
        <p:spPr>
          <a:xfrm>
            <a:off x="752788" y="35415"/>
            <a:ext cx="10601011" cy="1105593"/>
          </a:xfrm>
        </p:spPr>
        <p:txBody>
          <a:bodyPr vert="horz" lIns="91440" tIns="45720" rIns="91440" bIns="45720" rtlCol="0" anchor="ctr">
            <a:noAutofit/>
          </a:bodyPr>
          <a:lstStyle/>
          <a:p>
            <a:pPr algn="ctr"/>
            <a:r>
              <a:rPr lang="en-US" b="1" kern="1200" dirty="0">
                <a:solidFill>
                  <a:srgbClr val="009374"/>
                </a:solidFill>
              </a:rPr>
              <a:t>Postpartum </a:t>
            </a:r>
            <a:r>
              <a:rPr lang="en-US" b="1" dirty="0">
                <a:solidFill>
                  <a:srgbClr val="009374"/>
                </a:solidFill>
              </a:rPr>
              <a:t>Discharge </a:t>
            </a:r>
            <a:r>
              <a:rPr lang="en-US" b="1" kern="1200" dirty="0">
                <a:solidFill>
                  <a:srgbClr val="009374"/>
                </a:solidFill>
              </a:rPr>
              <a:t>Pregnancy-Related Mortality Rates, Women at Risk, </a:t>
            </a:r>
            <a:r>
              <a:rPr lang="en-US" b="1" dirty="0">
                <a:solidFill>
                  <a:srgbClr val="009374"/>
                </a:solidFill>
              </a:rPr>
              <a:t>Florida, 2015 to 2019</a:t>
            </a:r>
            <a:endParaRPr lang="en-US" b="1" kern="1200" dirty="0">
              <a:solidFill>
                <a:srgbClr val="009374"/>
              </a:solidFill>
            </a:endParaRPr>
          </a:p>
        </p:txBody>
      </p:sp>
      <p:graphicFrame>
        <p:nvGraphicFramePr>
          <p:cNvPr id="6" name="Chart 5"/>
          <p:cNvGraphicFramePr/>
          <p:nvPr>
            <p:extLst>
              <p:ext uri="{D42A27DB-BD31-4B8C-83A1-F6EECF244321}">
                <p14:modId xmlns:p14="http://schemas.microsoft.com/office/powerpoint/2010/main" val="746939824"/>
              </p:ext>
            </p:extLst>
          </p:nvPr>
        </p:nvGraphicFramePr>
        <p:xfrm>
          <a:off x="1441651" y="580229"/>
          <a:ext cx="10221433" cy="584498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297617" y="5994330"/>
            <a:ext cx="2448940" cy="430887"/>
          </a:xfrm>
          <a:prstGeom prst="rect">
            <a:avLst/>
          </a:prstGeom>
          <a:noFill/>
        </p:spPr>
        <p:txBody>
          <a:bodyPr wrap="none" rtlCol="0">
            <a:spAutoFit/>
          </a:bodyPr>
          <a:lstStyle/>
          <a:p>
            <a:pPr algn="ctr"/>
            <a:r>
              <a:rPr lang="en-US" sz="2200" dirty="0">
                <a:solidFill>
                  <a:schemeClr val="tx2"/>
                </a:solidFill>
              </a:rPr>
              <a:t>Deaths Per 100,000</a:t>
            </a:r>
          </a:p>
        </p:txBody>
      </p:sp>
      <p:sp>
        <p:nvSpPr>
          <p:cNvPr id="9" name="Slide Number Placeholder 2"/>
          <p:cNvSpPr txBox="1">
            <a:spLocks/>
          </p:cNvSpPr>
          <p:nvPr/>
        </p:nvSpPr>
        <p:spPr>
          <a:xfrm>
            <a:off x="9448800" y="638936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2E7F25-5809-4642-B5BC-EDCCEB9D85FF}" type="slidenum">
              <a:rPr lang="en-US" sz="1400" b="1" smtClean="0">
                <a:effectLst>
                  <a:outerShdw blurRad="38100" dist="38100" dir="2700000" algn="tl">
                    <a:srgbClr val="000000">
                      <a:alpha val="43137"/>
                    </a:srgbClr>
                  </a:outerShdw>
                </a:effectLst>
              </a:rPr>
              <a:pPr/>
              <a:t>11</a:t>
            </a:fld>
            <a:endParaRPr lang="en-US" sz="1400" b="1" dirty="0">
              <a:effectLst>
                <a:outerShdw blurRad="38100" dist="38100" dir="2700000" algn="tl">
                  <a:srgbClr val="000000">
                    <a:alpha val="43137"/>
                  </a:srgbClr>
                </a:outerShdw>
              </a:effectLst>
            </a:endParaRPr>
          </a:p>
        </p:txBody>
      </p:sp>
      <p:sp>
        <p:nvSpPr>
          <p:cNvPr id="7" name="TextBox 6"/>
          <p:cNvSpPr txBox="1"/>
          <p:nvPr/>
        </p:nvSpPr>
        <p:spPr>
          <a:xfrm>
            <a:off x="582322" y="5997630"/>
            <a:ext cx="4402437" cy="369332"/>
          </a:xfrm>
          <a:prstGeom prst="rect">
            <a:avLst/>
          </a:prstGeom>
          <a:noFill/>
        </p:spPr>
        <p:txBody>
          <a:bodyPr wrap="square" rtlCol="0">
            <a:spAutoFit/>
          </a:bodyPr>
          <a:lstStyle/>
          <a:p>
            <a:r>
              <a:rPr lang="en-US" dirty="0">
                <a:solidFill>
                  <a:schemeClr val="tx2"/>
                </a:solidFill>
              </a:rPr>
              <a:t>Source:  FL Maternal Mortality Review data</a:t>
            </a:r>
          </a:p>
        </p:txBody>
      </p:sp>
      <p:sp>
        <p:nvSpPr>
          <p:cNvPr id="10" name="TextBox 1"/>
          <p:cNvSpPr txBox="1"/>
          <p:nvPr/>
        </p:nvSpPr>
        <p:spPr>
          <a:xfrm>
            <a:off x="2133601" y="2004305"/>
            <a:ext cx="1299882" cy="2510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600" b="0" dirty="0">
                <a:solidFill>
                  <a:schemeClr val="tx2"/>
                </a:solidFill>
              </a:rPr>
              <a:t>Private Ins.</a:t>
            </a:r>
          </a:p>
        </p:txBody>
      </p:sp>
      <p:sp>
        <p:nvSpPr>
          <p:cNvPr id="11" name="TextBox 1"/>
          <p:cNvSpPr txBox="1"/>
          <p:nvPr/>
        </p:nvSpPr>
        <p:spPr>
          <a:xfrm>
            <a:off x="2375648" y="2197176"/>
            <a:ext cx="1057835" cy="2510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600" b="0" dirty="0">
                <a:solidFill>
                  <a:schemeClr val="tx2"/>
                </a:solidFill>
              </a:rPr>
              <a:t>Medicaid</a:t>
            </a:r>
          </a:p>
        </p:txBody>
      </p:sp>
      <p:sp>
        <p:nvSpPr>
          <p:cNvPr id="12" name="TextBox 1"/>
          <p:cNvSpPr txBox="1"/>
          <p:nvPr/>
        </p:nvSpPr>
        <p:spPr>
          <a:xfrm>
            <a:off x="2133601" y="3973141"/>
            <a:ext cx="1299882" cy="2510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600" b="0" dirty="0">
                <a:solidFill>
                  <a:schemeClr val="tx2"/>
                </a:solidFill>
              </a:rPr>
              <a:t>25-29 Yrs.</a:t>
            </a:r>
          </a:p>
        </p:txBody>
      </p:sp>
      <p:sp>
        <p:nvSpPr>
          <p:cNvPr id="13" name="TextBox 1"/>
          <p:cNvSpPr txBox="1"/>
          <p:nvPr/>
        </p:nvSpPr>
        <p:spPr>
          <a:xfrm>
            <a:off x="2375648" y="4144551"/>
            <a:ext cx="1057835" cy="2510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600" b="0" dirty="0">
                <a:solidFill>
                  <a:schemeClr val="tx2"/>
                </a:solidFill>
              </a:rPr>
              <a:t>35+ Yrs.</a:t>
            </a:r>
          </a:p>
        </p:txBody>
      </p:sp>
      <p:sp>
        <p:nvSpPr>
          <p:cNvPr id="14" name="TextBox 1"/>
          <p:cNvSpPr txBox="1"/>
          <p:nvPr/>
        </p:nvSpPr>
        <p:spPr>
          <a:xfrm>
            <a:off x="2133601" y="4751650"/>
            <a:ext cx="1299882" cy="2510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600" b="0" dirty="0">
                <a:solidFill>
                  <a:schemeClr val="tx2"/>
                </a:solidFill>
              </a:rPr>
              <a:t>Hispanic</a:t>
            </a:r>
          </a:p>
        </p:txBody>
      </p:sp>
      <p:sp>
        <p:nvSpPr>
          <p:cNvPr id="15" name="TextBox 1"/>
          <p:cNvSpPr txBox="1"/>
          <p:nvPr/>
        </p:nvSpPr>
        <p:spPr>
          <a:xfrm>
            <a:off x="2375648" y="4944521"/>
            <a:ext cx="1057835" cy="2510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600" b="0" dirty="0">
                <a:solidFill>
                  <a:schemeClr val="tx2"/>
                </a:solidFill>
              </a:rPr>
              <a:t>NH White</a:t>
            </a:r>
          </a:p>
        </p:txBody>
      </p:sp>
      <p:sp>
        <p:nvSpPr>
          <p:cNvPr id="16" name="TextBox 1"/>
          <p:cNvSpPr txBox="1"/>
          <p:nvPr/>
        </p:nvSpPr>
        <p:spPr>
          <a:xfrm>
            <a:off x="2375648" y="5107918"/>
            <a:ext cx="1057835" cy="2510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600" b="0" dirty="0">
                <a:solidFill>
                  <a:schemeClr val="tx2"/>
                </a:solidFill>
              </a:rPr>
              <a:t>NH Black</a:t>
            </a:r>
          </a:p>
        </p:txBody>
      </p:sp>
      <p:sp>
        <p:nvSpPr>
          <p:cNvPr id="21" name="TextBox 1"/>
          <p:cNvSpPr txBox="1"/>
          <p:nvPr/>
        </p:nvSpPr>
        <p:spPr>
          <a:xfrm>
            <a:off x="2133601" y="2787409"/>
            <a:ext cx="1299882" cy="2510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600" b="0" dirty="0">
                <a:solidFill>
                  <a:schemeClr val="tx2"/>
                </a:solidFill>
              </a:rPr>
              <a:t>Overweight</a:t>
            </a:r>
          </a:p>
        </p:txBody>
      </p:sp>
      <p:sp>
        <p:nvSpPr>
          <p:cNvPr id="22" name="TextBox 1"/>
          <p:cNvSpPr txBox="1"/>
          <p:nvPr/>
        </p:nvSpPr>
        <p:spPr>
          <a:xfrm>
            <a:off x="2375648" y="2980280"/>
            <a:ext cx="1057835" cy="2510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600" b="0" dirty="0">
                <a:solidFill>
                  <a:schemeClr val="tx2"/>
                </a:solidFill>
              </a:rPr>
              <a:t>Obese II</a:t>
            </a:r>
          </a:p>
        </p:txBody>
      </p:sp>
      <p:sp>
        <p:nvSpPr>
          <p:cNvPr id="23" name="TextBox 1"/>
          <p:cNvSpPr txBox="1"/>
          <p:nvPr/>
        </p:nvSpPr>
        <p:spPr>
          <a:xfrm>
            <a:off x="2375648" y="3143677"/>
            <a:ext cx="1057835" cy="2510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600" b="0" dirty="0">
                <a:solidFill>
                  <a:schemeClr val="tx2"/>
                </a:solidFill>
              </a:rPr>
              <a:t>Obese III</a:t>
            </a:r>
          </a:p>
        </p:txBody>
      </p:sp>
      <p:sp>
        <p:nvSpPr>
          <p:cNvPr id="24" name="TextBox 1"/>
          <p:cNvSpPr txBox="1"/>
          <p:nvPr/>
        </p:nvSpPr>
        <p:spPr>
          <a:xfrm>
            <a:off x="2133600" y="2625346"/>
            <a:ext cx="1299882" cy="2510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600" b="0" dirty="0">
                <a:solidFill>
                  <a:schemeClr val="tx2"/>
                </a:solidFill>
              </a:rPr>
              <a:t>Normal</a:t>
            </a:r>
          </a:p>
        </p:txBody>
      </p:sp>
      <p:sp>
        <p:nvSpPr>
          <p:cNvPr id="3" name="TextBox 2"/>
          <p:cNvSpPr txBox="1"/>
          <p:nvPr/>
        </p:nvSpPr>
        <p:spPr>
          <a:xfrm>
            <a:off x="1078824" y="2084987"/>
            <a:ext cx="1054776" cy="369332"/>
          </a:xfrm>
          <a:prstGeom prst="rect">
            <a:avLst/>
          </a:prstGeom>
          <a:noFill/>
        </p:spPr>
        <p:txBody>
          <a:bodyPr wrap="none" rtlCol="0">
            <a:spAutoFit/>
          </a:bodyPr>
          <a:lstStyle/>
          <a:p>
            <a:pPr algn="r"/>
            <a:r>
              <a:rPr lang="en-US" b="1" dirty="0">
                <a:solidFill>
                  <a:schemeClr val="tx2"/>
                </a:solidFill>
              </a:rPr>
              <a:t>Coverage</a:t>
            </a:r>
          </a:p>
        </p:txBody>
      </p:sp>
      <p:sp>
        <p:nvSpPr>
          <p:cNvPr id="25" name="TextBox 24"/>
          <p:cNvSpPr txBox="1"/>
          <p:nvPr/>
        </p:nvSpPr>
        <p:spPr>
          <a:xfrm>
            <a:off x="1545565" y="2774345"/>
            <a:ext cx="577402" cy="369332"/>
          </a:xfrm>
          <a:prstGeom prst="rect">
            <a:avLst/>
          </a:prstGeom>
          <a:noFill/>
        </p:spPr>
        <p:txBody>
          <a:bodyPr wrap="none" rtlCol="0">
            <a:spAutoFit/>
          </a:bodyPr>
          <a:lstStyle/>
          <a:p>
            <a:pPr algn="r"/>
            <a:r>
              <a:rPr lang="en-US" b="1" dirty="0">
                <a:solidFill>
                  <a:schemeClr val="tx2"/>
                </a:solidFill>
              </a:rPr>
              <a:t>BMI</a:t>
            </a:r>
          </a:p>
        </p:txBody>
      </p:sp>
      <p:sp>
        <p:nvSpPr>
          <p:cNvPr id="26" name="TextBox 25"/>
          <p:cNvSpPr txBox="1"/>
          <p:nvPr/>
        </p:nvSpPr>
        <p:spPr>
          <a:xfrm>
            <a:off x="1576919" y="4049210"/>
            <a:ext cx="546048" cy="369332"/>
          </a:xfrm>
          <a:prstGeom prst="rect">
            <a:avLst/>
          </a:prstGeom>
          <a:noFill/>
        </p:spPr>
        <p:txBody>
          <a:bodyPr wrap="none" rtlCol="0">
            <a:spAutoFit/>
          </a:bodyPr>
          <a:lstStyle/>
          <a:p>
            <a:pPr algn="r"/>
            <a:r>
              <a:rPr lang="en-US" b="1" dirty="0">
                <a:solidFill>
                  <a:schemeClr val="tx2"/>
                </a:solidFill>
              </a:rPr>
              <a:t>Age</a:t>
            </a:r>
          </a:p>
        </p:txBody>
      </p:sp>
      <p:sp>
        <p:nvSpPr>
          <p:cNvPr id="27" name="TextBox 26"/>
          <p:cNvSpPr txBox="1"/>
          <p:nvPr/>
        </p:nvSpPr>
        <p:spPr>
          <a:xfrm>
            <a:off x="560925" y="4901505"/>
            <a:ext cx="1572675" cy="369332"/>
          </a:xfrm>
          <a:prstGeom prst="rect">
            <a:avLst/>
          </a:prstGeom>
          <a:noFill/>
        </p:spPr>
        <p:txBody>
          <a:bodyPr wrap="none" rtlCol="0">
            <a:spAutoFit/>
          </a:bodyPr>
          <a:lstStyle/>
          <a:p>
            <a:pPr algn="r"/>
            <a:r>
              <a:rPr lang="en-US" b="1" dirty="0">
                <a:solidFill>
                  <a:schemeClr val="tx2"/>
                </a:solidFill>
              </a:rPr>
              <a:t>Race/Ethnicity</a:t>
            </a:r>
          </a:p>
        </p:txBody>
      </p:sp>
    </p:spTree>
    <p:extLst>
      <p:ext uri="{BB962C8B-B14F-4D97-AF65-F5344CB8AC3E}">
        <p14:creationId xmlns:p14="http://schemas.microsoft.com/office/powerpoint/2010/main" val="3845422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872444528"/>
              </p:ext>
            </p:extLst>
          </p:nvPr>
        </p:nvGraphicFramePr>
        <p:xfrm>
          <a:off x="144856" y="1096864"/>
          <a:ext cx="12191999" cy="559724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A69EB4C7-A3DD-4AB0-AE25-952031E737BB}"/>
              </a:ext>
            </a:extLst>
          </p:cNvPr>
          <p:cNvSpPr>
            <a:spLocks noGrp="1"/>
          </p:cNvSpPr>
          <p:nvPr>
            <p:ph type="title"/>
          </p:nvPr>
        </p:nvSpPr>
        <p:spPr>
          <a:xfrm>
            <a:off x="752788" y="116544"/>
            <a:ext cx="10601011" cy="1105593"/>
          </a:xfrm>
        </p:spPr>
        <p:txBody>
          <a:bodyPr vert="horz" lIns="91440" tIns="45720" rIns="91440" bIns="45720" rtlCol="0" anchor="ctr">
            <a:noAutofit/>
          </a:bodyPr>
          <a:lstStyle/>
          <a:p>
            <a:pPr algn="ctr"/>
            <a:r>
              <a:rPr lang="en-US" b="1" kern="1200" dirty="0">
                <a:solidFill>
                  <a:srgbClr val="009374"/>
                </a:solidFill>
              </a:rPr>
              <a:t>Postpartum </a:t>
            </a:r>
            <a:r>
              <a:rPr lang="en-US" b="1" dirty="0">
                <a:solidFill>
                  <a:srgbClr val="009374"/>
                </a:solidFill>
              </a:rPr>
              <a:t>Discharge </a:t>
            </a:r>
            <a:r>
              <a:rPr lang="en-US" b="1" kern="1200" dirty="0">
                <a:solidFill>
                  <a:srgbClr val="009374"/>
                </a:solidFill>
              </a:rPr>
              <a:t>Pregnancy-Related Deaths By Cause and Preventability, </a:t>
            </a:r>
            <a:r>
              <a:rPr lang="en-US" b="1" dirty="0">
                <a:solidFill>
                  <a:srgbClr val="009374"/>
                </a:solidFill>
              </a:rPr>
              <a:t>Florida, 2015 to 2019</a:t>
            </a:r>
            <a:endParaRPr lang="en-US" b="1" kern="1200" dirty="0">
              <a:solidFill>
                <a:srgbClr val="009374"/>
              </a:solidFill>
            </a:endParaRPr>
          </a:p>
        </p:txBody>
      </p:sp>
      <p:sp>
        <p:nvSpPr>
          <p:cNvPr id="8" name="TextBox 7"/>
          <p:cNvSpPr txBox="1"/>
          <p:nvPr/>
        </p:nvSpPr>
        <p:spPr>
          <a:xfrm>
            <a:off x="4627604" y="5967422"/>
            <a:ext cx="4973799" cy="430887"/>
          </a:xfrm>
          <a:prstGeom prst="rect">
            <a:avLst/>
          </a:prstGeom>
          <a:noFill/>
        </p:spPr>
        <p:txBody>
          <a:bodyPr wrap="none" rtlCol="0">
            <a:spAutoFit/>
          </a:bodyPr>
          <a:lstStyle/>
          <a:p>
            <a:pPr algn="ctr"/>
            <a:r>
              <a:rPr lang="en-US" sz="2200" b="1" dirty="0">
                <a:solidFill>
                  <a:schemeClr val="tx2"/>
                </a:solidFill>
              </a:rPr>
              <a:t>Number of Postpartum Discharge Deaths</a:t>
            </a:r>
          </a:p>
        </p:txBody>
      </p:sp>
      <p:sp>
        <p:nvSpPr>
          <p:cNvPr id="9" name="Slide Number Placeholder 2"/>
          <p:cNvSpPr txBox="1">
            <a:spLocks/>
          </p:cNvSpPr>
          <p:nvPr/>
        </p:nvSpPr>
        <p:spPr>
          <a:xfrm>
            <a:off x="9448800" y="64692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2E7F25-5809-4642-B5BC-EDCCEB9D85FF}" type="slidenum">
              <a:rPr lang="en-US" sz="1400" b="1" smtClean="0"/>
              <a:pPr/>
              <a:t>12</a:t>
            </a:fld>
            <a:endParaRPr lang="en-US" sz="1400" b="1" dirty="0"/>
          </a:p>
        </p:txBody>
      </p:sp>
    </p:spTree>
    <p:extLst>
      <p:ext uri="{BB962C8B-B14F-4D97-AF65-F5344CB8AC3E}">
        <p14:creationId xmlns:p14="http://schemas.microsoft.com/office/powerpoint/2010/main" val="3155289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2788" y="1591733"/>
            <a:ext cx="10601011" cy="4462896"/>
          </a:xfrm>
        </p:spPr>
        <p:txBody>
          <a:bodyPr>
            <a:noAutofit/>
          </a:bodyPr>
          <a:lstStyle/>
          <a:p>
            <a:pPr marL="0" lvl="0" indent="0">
              <a:spcBef>
                <a:spcPts val="0"/>
              </a:spcBef>
              <a:spcAft>
                <a:spcPts val="2400"/>
              </a:spcAft>
              <a:buNone/>
            </a:pPr>
            <a:r>
              <a:rPr lang="en-US" sz="3200" b="1" dirty="0" smtClean="0">
                <a:solidFill>
                  <a:srgbClr val="329664"/>
                </a:solidFill>
              </a:rPr>
              <a:t>Improvement recommendations in the following areas:</a:t>
            </a:r>
          </a:p>
          <a:p>
            <a:pPr lvl="0">
              <a:spcBef>
                <a:spcPts val="0"/>
              </a:spcBef>
              <a:spcAft>
                <a:spcPts val="2400"/>
              </a:spcAft>
            </a:pPr>
            <a:r>
              <a:rPr lang="en-US" sz="2800" dirty="0" smtClean="0">
                <a:solidFill>
                  <a:schemeClr val="tx2">
                    <a:lumMod val="75000"/>
                    <a:lumOff val="25000"/>
                  </a:schemeClr>
                </a:solidFill>
              </a:rPr>
              <a:t>Chronic </a:t>
            </a:r>
            <a:r>
              <a:rPr lang="en-US" sz="2800" dirty="0">
                <a:solidFill>
                  <a:schemeClr val="tx2">
                    <a:lumMod val="75000"/>
                    <a:lumOff val="25000"/>
                  </a:schemeClr>
                </a:solidFill>
              </a:rPr>
              <a:t>disease management before &amp; after pregnancy: </a:t>
            </a:r>
            <a:r>
              <a:rPr lang="en-US" sz="2800" b="1" dirty="0">
                <a:solidFill>
                  <a:srgbClr val="E68422"/>
                </a:solidFill>
              </a:rPr>
              <a:t>33 recommendations</a:t>
            </a:r>
          </a:p>
          <a:p>
            <a:pPr lvl="0">
              <a:spcBef>
                <a:spcPts val="0"/>
              </a:spcBef>
              <a:spcAft>
                <a:spcPts val="2400"/>
              </a:spcAft>
            </a:pPr>
            <a:r>
              <a:rPr lang="en-US" sz="2800" dirty="0">
                <a:solidFill>
                  <a:schemeClr val="tx2">
                    <a:lumMod val="75000"/>
                    <a:lumOff val="25000"/>
                  </a:schemeClr>
                </a:solidFill>
              </a:rPr>
              <a:t>Postpartum visit: </a:t>
            </a:r>
            <a:r>
              <a:rPr lang="en-US" sz="2800" b="1" dirty="0">
                <a:solidFill>
                  <a:srgbClr val="E68422"/>
                </a:solidFill>
              </a:rPr>
              <a:t>16 recommendations</a:t>
            </a:r>
          </a:p>
          <a:p>
            <a:pPr lvl="0">
              <a:spcBef>
                <a:spcPts val="0"/>
              </a:spcBef>
              <a:spcAft>
                <a:spcPts val="2400"/>
              </a:spcAft>
            </a:pPr>
            <a:r>
              <a:rPr lang="en-US" sz="2800" dirty="0">
                <a:solidFill>
                  <a:schemeClr val="tx2">
                    <a:lumMod val="75000"/>
                    <a:lumOff val="25000"/>
                  </a:schemeClr>
                </a:solidFill>
              </a:rPr>
              <a:t>Provider education: </a:t>
            </a:r>
            <a:r>
              <a:rPr lang="en-US" sz="2800" b="1" dirty="0">
                <a:solidFill>
                  <a:srgbClr val="E68422"/>
                </a:solidFill>
              </a:rPr>
              <a:t>11 recommendations</a:t>
            </a:r>
          </a:p>
          <a:p>
            <a:pPr lvl="0">
              <a:spcBef>
                <a:spcPts val="0"/>
              </a:spcBef>
              <a:spcAft>
                <a:spcPts val="2400"/>
              </a:spcAft>
            </a:pPr>
            <a:r>
              <a:rPr lang="en-US" sz="2800" dirty="0">
                <a:solidFill>
                  <a:schemeClr val="tx2">
                    <a:lumMod val="75000"/>
                    <a:lumOff val="25000"/>
                  </a:schemeClr>
                </a:solidFill>
              </a:rPr>
              <a:t>Sepsis: protocol and provider education: </a:t>
            </a:r>
            <a:r>
              <a:rPr lang="en-US" sz="2800" b="1" dirty="0">
                <a:solidFill>
                  <a:srgbClr val="E68422"/>
                </a:solidFill>
              </a:rPr>
              <a:t>5 recommendations</a:t>
            </a:r>
          </a:p>
        </p:txBody>
      </p:sp>
      <p:sp>
        <p:nvSpPr>
          <p:cNvPr id="4" name="Slide Number Placeholder 3"/>
          <p:cNvSpPr>
            <a:spLocks noGrp="1"/>
          </p:cNvSpPr>
          <p:nvPr>
            <p:ph type="sldNum" sz="quarter" idx="12"/>
          </p:nvPr>
        </p:nvSpPr>
        <p:spPr/>
        <p:txBody>
          <a:bodyPr/>
          <a:lstStyle/>
          <a:p>
            <a:r>
              <a:rPr lang="en-US"/>
              <a:t> </a:t>
            </a:r>
            <a:fld id="{E25C0C21-B7CE-4F0B-81CD-4269BE354346}" type="slidenum">
              <a:rPr lang="en-US" smtClean="0"/>
              <a:pPr/>
              <a:t>13</a:t>
            </a:fld>
            <a:endParaRPr lang="en-US" dirty="0"/>
          </a:p>
        </p:txBody>
      </p:sp>
      <p:sp>
        <p:nvSpPr>
          <p:cNvPr id="3" name="Title 2"/>
          <p:cNvSpPr>
            <a:spLocks noGrp="1"/>
          </p:cNvSpPr>
          <p:nvPr>
            <p:ph type="title"/>
          </p:nvPr>
        </p:nvSpPr>
        <p:spPr/>
        <p:txBody>
          <a:bodyPr/>
          <a:lstStyle/>
          <a:p>
            <a:r>
              <a:rPr lang="en-US" b="1" dirty="0">
                <a:effectLst>
                  <a:outerShdw blurRad="38100" dist="38100" dir="2700000" algn="tl">
                    <a:srgbClr val="000000">
                      <a:alpha val="43137"/>
                    </a:srgbClr>
                  </a:outerShdw>
                </a:effectLst>
              </a:rPr>
              <a:t>Topic MMRC Recommendation Themes</a:t>
            </a:r>
          </a:p>
        </p:txBody>
      </p:sp>
      <p:sp>
        <p:nvSpPr>
          <p:cNvPr id="5" name="TextBox 4"/>
          <p:cNvSpPr txBox="1"/>
          <p:nvPr/>
        </p:nvSpPr>
        <p:spPr>
          <a:xfrm>
            <a:off x="169563" y="6435056"/>
            <a:ext cx="4402437" cy="646331"/>
          </a:xfrm>
          <a:prstGeom prst="rect">
            <a:avLst/>
          </a:prstGeom>
          <a:noFill/>
        </p:spPr>
        <p:txBody>
          <a:bodyPr wrap="square" rtlCol="0">
            <a:spAutoFit/>
          </a:bodyPr>
          <a:lstStyle/>
          <a:p>
            <a:r>
              <a:rPr lang="en-US" dirty="0">
                <a:solidFill>
                  <a:schemeClr val="tx2"/>
                </a:solidFill>
              </a:rPr>
              <a:t>Source:  FL Maternal Mortality Review data</a:t>
            </a:r>
          </a:p>
          <a:p>
            <a:endParaRPr lang="en-US" dirty="0">
              <a:solidFill>
                <a:schemeClr val="tx2"/>
              </a:solidFill>
            </a:endParaRPr>
          </a:p>
        </p:txBody>
      </p:sp>
    </p:spTree>
    <p:extLst>
      <p:ext uri="{BB962C8B-B14F-4D97-AF65-F5344CB8AC3E}">
        <p14:creationId xmlns:p14="http://schemas.microsoft.com/office/powerpoint/2010/main" val="2305968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CB82198F-F130-4E99-BE91-A5183682DAD9}"/>
              </a:ext>
            </a:extLst>
          </p:cNvPr>
          <p:cNvGraphicFramePr/>
          <p:nvPr>
            <p:extLst/>
          </p:nvPr>
        </p:nvGraphicFramePr>
        <p:xfrm>
          <a:off x="196645" y="1169371"/>
          <a:ext cx="8833588" cy="5106517"/>
        </p:xfrm>
        <a:graphic>
          <a:graphicData uri="http://schemas.openxmlformats.org/drawingml/2006/chart">
            <c:chart xmlns:c="http://schemas.openxmlformats.org/drawingml/2006/chart" xmlns:r="http://schemas.openxmlformats.org/officeDocument/2006/relationships" r:id="rId3"/>
          </a:graphicData>
        </a:graphic>
      </p:graphicFrame>
      <p:sp>
        <p:nvSpPr>
          <p:cNvPr id="7" name="Subtitle 2">
            <a:extLst>
              <a:ext uri="{FF2B5EF4-FFF2-40B4-BE49-F238E27FC236}">
                <a16:creationId xmlns:a16="http://schemas.microsoft.com/office/drawing/2014/main" id="{D3ED2990-A003-A195-9AEE-F71B4C873E32}"/>
              </a:ext>
            </a:extLst>
          </p:cNvPr>
          <p:cNvSpPr txBox="1">
            <a:spLocks/>
          </p:cNvSpPr>
          <p:nvPr/>
        </p:nvSpPr>
        <p:spPr>
          <a:xfrm>
            <a:off x="11067536" y="6154532"/>
            <a:ext cx="679621" cy="5355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small"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8" name="TextBox 7"/>
          <p:cNvSpPr txBox="1"/>
          <p:nvPr/>
        </p:nvSpPr>
        <p:spPr>
          <a:xfrm>
            <a:off x="506401" y="210495"/>
            <a:ext cx="110937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9374"/>
                </a:solidFill>
                <a:effectLst/>
                <a:uLnTx/>
                <a:uFillTx/>
                <a:latin typeface="Calibri Light" panose="020F0302020204030204"/>
                <a:ea typeface="+mn-ea"/>
                <a:cs typeface="+mn-cs"/>
              </a:rPr>
              <a:t>Pregnancy-Associated Mortality Ratios by Cause of Death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9374"/>
                </a:solidFill>
                <a:effectLst/>
                <a:uLnTx/>
                <a:uFillTx/>
                <a:latin typeface="Calibri Light" panose="020F0302020204030204"/>
                <a:ea typeface="+mn-ea"/>
                <a:cs typeface="+mn-cs"/>
              </a:rPr>
              <a:t>Florida, 2010-2020</a:t>
            </a:r>
            <a:endParaRPr kumimoji="0" lang="en-US" sz="3600" b="1" i="0" u="none" strike="noStrike" kern="1200" cap="none" spc="0" normalizeH="0" baseline="0" noProof="0" dirty="0">
              <a:ln>
                <a:noFill/>
              </a:ln>
              <a:solidFill>
                <a:srgbClr val="009374"/>
              </a:solidFill>
              <a:effectLst/>
              <a:uLnTx/>
              <a:uFillTx/>
              <a:latin typeface="Calibri Light" panose="020F0302020204030204"/>
              <a:ea typeface="+mn-ea"/>
              <a:cs typeface="+mn-cs"/>
            </a:endParaRPr>
          </a:p>
        </p:txBody>
      </p:sp>
      <p:sp>
        <p:nvSpPr>
          <p:cNvPr id="13" name="TextBox 12"/>
          <p:cNvSpPr txBox="1"/>
          <p:nvPr/>
        </p:nvSpPr>
        <p:spPr>
          <a:xfrm>
            <a:off x="7967409" y="0"/>
            <a:ext cx="43032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Source:  FL Maternal Mortality Review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Rounded Rectangle 2"/>
          <p:cNvSpPr/>
          <p:nvPr/>
        </p:nvSpPr>
        <p:spPr>
          <a:xfrm>
            <a:off x="8937523" y="1499837"/>
            <a:ext cx="3060359" cy="3686117"/>
          </a:xfrm>
          <a:prstGeom prst="roundRect">
            <a:avLst/>
          </a:prstGeom>
          <a:solidFill>
            <a:srgbClr val="7EB0A6"/>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Drug-Related Deaths:</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Leading cause; More than all pregnancy complications</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More than 75% die after discharge  for delivery</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More likely to have had a prior standalone ER visit than other conditions</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Right Arrow 3"/>
          <p:cNvSpPr/>
          <p:nvPr/>
        </p:nvSpPr>
        <p:spPr>
          <a:xfrm rot="10800000">
            <a:off x="8582298" y="1767122"/>
            <a:ext cx="513250" cy="651618"/>
          </a:xfrm>
          <a:prstGeom prst="rightArrow">
            <a:avLst/>
          </a:prstGeom>
          <a:solidFill>
            <a:srgbClr val="E6842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7938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effectLst>
                  <a:outerShdw blurRad="38100" dist="38100" dir="2700000" algn="tl">
                    <a:srgbClr val="000000">
                      <a:alpha val="43137"/>
                    </a:srgbClr>
                  </a:outerShdw>
                </a:effectLst>
              </a:rPr>
              <a:t>Why Early Postpartum Care?  </a:t>
            </a:r>
          </a:p>
        </p:txBody>
      </p:sp>
      <p:sp>
        <p:nvSpPr>
          <p:cNvPr id="2" name="Slide Number Placeholder 1"/>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569D82-D690-4055-BA0B-71459BE6AA19}"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3" name="Rectangle 2"/>
          <p:cNvSpPr/>
          <p:nvPr/>
        </p:nvSpPr>
        <p:spPr>
          <a:xfrm>
            <a:off x="499951" y="1470929"/>
            <a:ext cx="10180241" cy="4832092"/>
          </a:xfrm>
          <a:prstGeom prst="rect">
            <a:avLst/>
          </a:prstGeom>
        </p:spPr>
        <p:txBody>
          <a:bodyPr wrap="square">
            <a:spAutoFit/>
          </a:bodyPr>
          <a:lstStyle/>
          <a:p>
            <a:pPr marL="342900" lvl="0" indent="-342900" eaLnBrk="0" fontAlgn="base" hangingPunct="0">
              <a:spcBef>
                <a:spcPct val="0"/>
              </a:spcBef>
              <a:spcAft>
                <a:spcPct val="0"/>
              </a:spcAft>
              <a:buClr>
                <a:srgbClr val="D67718"/>
              </a:buClr>
              <a:buSzPct val="120000"/>
              <a:buFont typeface="Wingdings" panose="05000000000000000000" pitchFamily="2" charset="2"/>
              <a:buChar char="§"/>
              <a:defRPr/>
            </a:pPr>
            <a:r>
              <a:rPr kumimoji="0" lang="en-US" sz="2800" b="1" i="0" u="sng" strike="noStrike" kern="1200" cap="none" spc="0" normalizeH="0" baseline="0" noProof="0" dirty="0">
                <a:ln>
                  <a:noFill/>
                </a:ln>
                <a:solidFill>
                  <a:srgbClr val="329664"/>
                </a:solidFill>
                <a:effectLst/>
                <a:uLnTx/>
                <a:uFillTx/>
                <a:latin typeface="Calibri"/>
                <a:ea typeface="MS PGothic" pitchFamily="34" charset="-128"/>
              </a:rPr>
              <a:t>50% of postpartum strokes occur within 1</a:t>
            </a:r>
            <a:r>
              <a:rPr lang="en-US" sz="2800" b="1" u="sng" dirty="0">
                <a:solidFill>
                  <a:srgbClr val="329664"/>
                </a:solidFill>
                <a:ea typeface="MS PGothic" pitchFamily="34" charset="-128"/>
              </a:rPr>
              <a:t>0 days</a:t>
            </a:r>
            <a:r>
              <a:rPr lang="en-US" sz="2800" dirty="0">
                <a:solidFill>
                  <a:prstClr val="black"/>
                </a:solidFill>
                <a:ea typeface="MS PGothic" pitchFamily="34" charset="-128"/>
              </a:rPr>
              <a:t>                             </a:t>
            </a:r>
            <a:r>
              <a:rPr lang="en-US" sz="2800" dirty="0">
                <a:solidFill>
                  <a:prstClr val="black"/>
                </a:solidFill>
                <a:latin typeface="Calibri"/>
                <a:ea typeface="MS PGothic" pitchFamily="34" charset="-128"/>
              </a:rPr>
              <a:t>o</a:t>
            </a:r>
            <a:r>
              <a:rPr kumimoji="0" lang="en-US" sz="2800" i="0" strike="noStrike" kern="1200" cap="none" spc="0" normalizeH="0" baseline="0" noProof="0" dirty="0">
                <a:ln>
                  <a:noFill/>
                </a:ln>
                <a:solidFill>
                  <a:prstClr val="black"/>
                </a:solidFill>
                <a:effectLst/>
                <a:uLnTx/>
                <a:uFillTx/>
                <a:latin typeface="Calibri"/>
                <a:ea typeface="MS PGothic" pitchFamily="34" charset="-128"/>
              </a:rPr>
              <a:t>f</a:t>
            </a:r>
            <a:r>
              <a:rPr kumimoji="0" lang="en-US" sz="2800" b="0" i="0" u="none" strike="noStrike" kern="1200" cap="none" spc="0" normalizeH="0" baseline="0" noProof="0" dirty="0">
                <a:ln>
                  <a:noFill/>
                </a:ln>
                <a:solidFill>
                  <a:prstClr val="black"/>
                </a:solidFill>
                <a:effectLst/>
                <a:uLnTx/>
                <a:uFillTx/>
                <a:latin typeface="Calibri"/>
                <a:ea typeface="MS PGothic" pitchFamily="34" charset="-128"/>
              </a:rPr>
              <a:t> discharge </a:t>
            </a:r>
            <a:r>
              <a:rPr kumimoji="0" lang="en-US" sz="2800" b="0" i="1" u="none" strike="noStrike" kern="1200" cap="none" spc="0" normalizeH="0" baseline="0" noProof="0" dirty="0">
                <a:ln>
                  <a:noFill/>
                </a:ln>
                <a:solidFill>
                  <a:prstClr val="black"/>
                </a:solidFill>
                <a:effectLst/>
                <a:uLnTx/>
                <a:uFillTx/>
                <a:latin typeface="Calibri"/>
                <a:ea typeface="MS PGothic" pitchFamily="34" charset="-128"/>
              </a:rPr>
              <a:t>(Too </a:t>
            </a:r>
            <a:r>
              <a:rPr kumimoji="0" lang="en-US" sz="2800" b="0" i="1" u="none" strike="noStrike" kern="1200" cap="none" spc="0" normalizeH="0" baseline="0" noProof="0" dirty="0" smtClean="0">
                <a:ln>
                  <a:noFill/>
                </a:ln>
                <a:solidFill>
                  <a:prstClr val="black"/>
                </a:solidFill>
                <a:effectLst/>
                <a:uLnTx/>
                <a:uFillTx/>
                <a:latin typeface="Calibri"/>
                <a:ea typeface="MS PGothic" pitchFamily="34" charset="-128"/>
              </a:rPr>
              <a:t>G, </a:t>
            </a:r>
            <a:r>
              <a:rPr kumimoji="0" lang="en-US" sz="2800" b="0" i="1" u="none" strike="noStrike" kern="1200" cap="none" spc="0" normalizeH="0" baseline="0" noProof="0" dirty="0">
                <a:ln>
                  <a:noFill/>
                </a:ln>
                <a:solidFill>
                  <a:prstClr val="black"/>
                </a:solidFill>
                <a:effectLst/>
                <a:uLnTx/>
                <a:uFillTx/>
                <a:latin typeface="Calibri"/>
                <a:ea typeface="MS PGothic" pitchFamily="34" charset="-128"/>
              </a:rPr>
              <a:t>et al, 2018)</a:t>
            </a:r>
          </a:p>
          <a:p>
            <a:pPr marL="342900" marR="0" lvl="0" indent="-342900" algn="l" defTabSz="914400" rtl="0" eaLnBrk="0" fontAlgn="base" latinLnBrk="0" hangingPunct="0">
              <a:lnSpc>
                <a:spcPct val="100000"/>
              </a:lnSpc>
              <a:spcBef>
                <a:spcPct val="0"/>
              </a:spcBef>
              <a:spcAft>
                <a:spcPct val="0"/>
              </a:spcAft>
              <a:buClr>
                <a:srgbClr val="D67718"/>
              </a:buClr>
              <a:buSzPct val="120000"/>
              <a:buFont typeface="Wingdings" panose="05000000000000000000" pitchFamily="2" charset="2"/>
              <a:buChar char="§"/>
              <a:tabLst/>
              <a:defRPr/>
            </a:pPr>
            <a:endParaRPr kumimoji="0" lang="en-US" sz="2800" b="0" i="1" u="none" strike="noStrike" kern="1200" cap="none" spc="0" normalizeH="0" baseline="0" noProof="0" dirty="0">
              <a:ln>
                <a:noFill/>
              </a:ln>
              <a:solidFill>
                <a:prstClr val="black"/>
              </a:solidFill>
              <a:effectLst/>
              <a:uLnTx/>
              <a:uFillTx/>
              <a:latin typeface="Calibri"/>
              <a:ea typeface="MS PGothic" pitchFamily="34" charset="-128"/>
            </a:endParaRPr>
          </a:p>
          <a:p>
            <a:pPr marL="342900" marR="0" lvl="0" indent="-342900" algn="l" defTabSz="914400" rtl="0" eaLnBrk="0" fontAlgn="base" latinLnBrk="0" hangingPunct="0">
              <a:lnSpc>
                <a:spcPct val="100000"/>
              </a:lnSpc>
              <a:spcBef>
                <a:spcPct val="0"/>
              </a:spcBef>
              <a:spcAft>
                <a:spcPct val="0"/>
              </a:spcAft>
              <a:buClr>
                <a:srgbClr val="D67718"/>
              </a:buClr>
              <a:buSzPct val="120000"/>
              <a:buFont typeface="Wingdings" panose="05000000000000000000" pitchFamily="2" charset="2"/>
              <a:buChar char="§"/>
              <a:tabLst/>
              <a:defRPr/>
            </a:pPr>
            <a:r>
              <a:rPr kumimoji="0" lang="en-US" sz="2800" b="1" i="0" u="sng" strike="noStrike" kern="1200" cap="none" spc="0" normalizeH="0" baseline="0" noProof="0" dirty="0">
                <a:ln>
                  <a:noFill/>
                </a:ln>
                <a:solidFill>
                  <a:srgbClr val="329664"/>
                </a:solidFill>
                <a:effectLst/>
                <a:uLnTx/>
                <a:uFillTx/>
                <a:latin typeface="Calibri"/>
                <a:ea typeface="MS PGothic" pitchFamily="34" charset="-128"/>
              </a:rPr>
              <a:t>20% of women discontinue breastfeeding</a:t>
            </a:r>
            <a:r>
              <a:rPr kumimoji="0" lang="en-US" sz="2800" b="1" i="0" strike="noStrike" kern="1200" cap="none" spc="0" normalizeH="0" baseline="0" noProof="0" dirty="0">
                <a:ln>
                  <a:noFill/>
                </a:ln>
                <a:solidFill>
                  <a:srgbClr val="329664"/>
                </a:solidFill>
                <a:effectLst/>
                <a:uLnTx/>
                <a:uFillTx/>
                <a:latin typeface="Calibri"/>
                <a:ea typeface="MS PGothic" pitchFamily="34" charset="-128"/>
              </a:rPr>
              <a:t>                                              </a:t>
            </a:r>
            <a:r>
              <a:rPr kumimoji="0" lang="en-US" sz="2800" b="0" i="0" u="none" strike="noStrike" kern="1200" cap="none" spc="0" normalizeH="0" baseline="0" noProof="0" dirty="0">
                <a:ln>
                  <a:noFill/>
                </a:ln>
                <a:solidFill>
                  <a:prstClr val="black"/>
                </a:solidFill>
                <a:effectLst/>
                <a:uLnTx/>
                <a:uFillTx/>
                <a:latin typeface="Calibri"/>
                <a:ea typeface="MS PGothic" pitchFamily="34" charset="-128"/>
              </a:rPr>
              <a:t>before the first 6-weeks </a:t>
            </a:r>
            <a:r>
              <a:rPr kumimoji="0" lang="en-US" sz="2800" b="0" i="1" u="none" strike="noStrike" kern="1200" cap="none" spc="0" normalizeH="0" baseline="0" noProof="0" dirty="0">
                <a:ln>
                  <a:noFill/>
                </a:ln>
                <a:solidFill>
                  <a:prstClr val="black"/>
                </a:solidFill>
                <a:effectLst/>
                <a:uLnTx/>
                <a:uFillTx/>
                <a:latin typeface="Calibri"/>
                <a:ea typeface="MS PGothic" pitchFamily="34" charset="-128"/>
              </a:rPr>
              <a:t>(</a:t>
            </a:r>
            <a:r>
              <a:rPr kumimoji="0" lang="en-US" sz="2800" b="0" i="1" u="none" strike="noStrike" kern="1200" cap="none" spc="0" normalizeH="0" baseline="0" noProof="0" dirty="0" err="1" smtClean="0">
                <a:ln>
                  <a:noFill/>
                </a:ln>
                <a:solidFill>
                  <a:prstClr val="black"/>
                </a:solidFill>
                <a:effectLst/>
                <a:uLnTx/>
                <a:uFillTx/>
                <a:latin typeface="Calibri"/>
                <a:ea typeface="MS PGothic" pitchFamily="34" charset="-128"/>
              </a:rPr>
              <a:t>Stuebe</a:t>
            </a:r>
            <a:r>
              <a:rPr kumimoji="0" lang="en-US" sz="2800" b="0" i="1" u="none" strike="noStrike" kern="1200" cap="none" spc="0" normalizeH="0" baseline="0" noProof="0" dirty="0" smtClean="0">
                <a:ln>
                  <a:noFill/>
                </a:ln>
                <a:solidFill>
                  <a:prstClr val="black"/>
                </a:solidFill>
                <a:effectLst/>
                <a:uLnTx/>
                <a:uFillTx/>
                <a:latin typeface="Calibri"/>
                <a:ea typeface="MS PGothic" pitchFamily="34" charset="-128"/>
              </a:rPr>
              <a:t>, </a:t>
            </a:r>
            <a:r>
              <a:rPr kumimoji="0" lang="en-US" sz="2800" b="0" i="1" u="none" strike="noStrike" kern="1200" cap="none" spc="0" normalizeH="0" baseline="0" noProof="0" dirty="0">
                <a:ln>
                  <a:noFill/>
                </a:ln>
                <a:solidFill>
                  <a:prstClr val="black"/>
                </a:solidFill>
                <a:effectLst/>
                <a:uLnTx/>
                <a:uFillTx/>
                <a:latin typeface="Calibri"/>
                <a:ea typeface="MS PGothic" pitchFamily="34" charset="-128"/>
              </a:rPr>
              <a:t>et al, 2014)</a:t>
            </a:r>
          </a:p>
          <a:p>
            <a:pPr marL="342900" marR="0" lvl="0" indent="-342900" algn="l" defTabSz="914400" rtl="0" eaLnBrk="0" fontAlgn="base" latinLnBrk="0" hangingPunct="0">
              <a:lnSpc>
                <a:spcPct val="100000"/>
              </a:lnSpc>
              <a:spcBef>
                <a:spcPct val="0"/>
              </a:spcBef>
              <a:spcAft>
                <a:spcPct val="0"/>
              </a:spcAft>
              <a:buClr>
                <a:srgbClr val="D67718"/>
              </a:buClr>
              <a:buSzPct val="120000"/>
              <a:buFont typeface="Wingdings" panose="05000000000000000000" pitchFamily="2" charset="2"/>
              <a:buChar char="§"/>
              <a:tabLst/>
              <a:defRPr/>
            </a:pPr>
            <a:endParaRPr kumimoji="0" lang="en-US" sz="2800" b="0" i="1" u="none" strike="noStrike" kern="1200" cap="none" spc="0" normalizeH="0" baseline="0" noProof="0" dirty="0">
              <a:ln>
                <a:noFill/>
              </a:ln>
              <a:solidFill>
                <a:prstClr val="black"/>
              </a:solidFill>
              <a:effectLst/>
              <a:uLnTx/>
              <a:uFillTx/>
              <a:latin typeface="Calibri"/>
              <a:ea typeface="MS PGothic" pitchFamily="34" charset="-128"/>
            </a:endParaRPr>
          </a:p>
          <a:p>
            <a:pPr marL="342900" marR="0" lvl="0" indent="-342900" algn="l" defTabSz="914400" rtl="0" eaLnBrk="0" fontAlgn="base" latinLnBrk="0" hangingPunct="0">
              <a:lnSpc>
                <a:spcPct val="100000"/>
              </a:lnSpc>
              <a:spcBef>
                <a:spcPct val="0"/>
              </a:spcBef>
              <a:spcAft>
                <a:spcPct val="0"/>
              </a:spcAft>
              <a:buClr>
                <a:srgbClr val="D67718"/>
              </a:buClr>
              <a:buSzPct val="120000"/>
              <a:buFont typeface="Wingdings" panose="05000000000000000000" pitchFamily="2" charset="2"/>
              <a:buChar char="§"/>
              <a:tabLst/>
              <a:defRPr/>
            </a:pPr>
            <a:r>
              <a:rPr kumimoji="0" lang="en-US" sz="2800" b="1" i="0" u="sng" strike="noStrike" kern="1200" cap="none" spc="0" normalizeH="0" baseline="0" noProof="0" dirty="0">
                <a:ln>
                  <a:noFill/>
                </a:ln>
                <a:solidFill>
                  <a:srgbClr val="329664"/>
                </a:solidFill>
                <a:effectLst/>
                <a:uLnTx/>
                <a:uFillTx/>
                <a:latin typeface="Calibri"/>
                <a:ea typeface="MS PGothic" pitchFamily="34" charset="-128"/>
              </a:rPr>
              <a:t>Up to 40% of women do not attend the 6-week postpartum</a:t>
            </a:r>
            <a:r>
              <a:rPr kumimoji="0" lang="en-US" sz="2800" b="1" i="0" u="sng" strike="noStrike" kern="1200" cap="none" spc="0" normalizeH="0" baseline="0" noProof="0" dirty="0">
                <a:ln>
                  <a:noFill/>
                </a:ln>
                <a:solidFill>
                  <a:prstClr val="black"/>
                </a:solidFill>
                <a:effectLst/>
                <a:uLnTx/>
                <a:uFillTx/>
                <a:latin typeface="Calibri"/>
                <a:ea typeface="MS PGothic" pitchFamily="34" charset="-128"/>
              </a:rPr>
              <a:t> </a:t>
            </a:r>
            <a:r>
              <a:rPr kumimoji="0" lang="en-US" sz="2800" b="1" i="0" u="sng" strike="noStrike" kern="1200" cap="none" spc="0" normalizeH="0" baseline="0" noProof="0" dirty="0">
                <a:ln>
                  <a:noFill/>
                </a:ln>
                <a:solidFill>
                  <a:srgbClr val="329664"/>
                </a:solidFill>
                <a:effectLst/>
                <a:uLnTx/>
                <a:uFillTx/>
                <a:latin typeface="Calibri"/>
                <a:ea typeface="MS PGothic" pitchFamily="34" charset="-128"/>
              </a:rPr>
              <a:t>visit</a:t>
            </a:r>
            <a:r>
              <a:rPr kumimoji="0" lang="en-US" sz="2800" b="0" i="0" u="none" strike="noStrike" kern="1200" cap="none" spc="0" normalizeH="0" baseline="0" noProof="0" dirty="0">
                <a:ln>
                  <a:noFill/>
                </a:ln>
                <a:solidFill>
                  <a:prstClr val="black"/>
                </a:solidFill>
                <a:effectLst/>
                <a:uLnTx/>
                <a:uFillTx/>
                <a:latin typeface="Calibri"/>
                <a:ea typeface="MS PGothic" pitchFamily="34" charset="-128"/>
              </a:rPr>
              <a:t> </a:t>
            </a:r>
            <a:r>
              <a:rPr kumimoji="0" lang="en-US" sz="2800" b="0" i="1" u="none" strike="noStrike" kern="1200" cap="none" spc="0" normalizeH="0" baseline="0" noProof="0" dirty="0">
                <a:ln>
                  <a:noFill/>
                </a:ln>
                <a:solidFill>
                  <a:prstClr val="black"/>
                </a:solidFill>
                <a:effectLst/>
                <a:uLnTx/>
                <a:uFillTx/>
                <a:latin typeface="Calibri"/>
                <a:ea typeface="MS PGothic" pitchFamily="34" charset="-128"/>
              </a:rPr>
              <a:t>(ACOG CO #736 2018)</a:t>
            </a:r>
          </a:p>
          <a:p>
            <a:pPr marL="342900" marR="0" lvl="0" indent="-342900" algn="l" defTabSz="914400" rtl="0" eaLnBrk="0" fontAlgn="base" latinLnBrk="0" hangingPunct="0">
              <a:lnSpc>
                <a:spcPct val="100000"/>
              </a:lnSpc>
              <a:spcBef>
                <a:spcPct val="0"/>
              </a:spcBef>
              <a:spcAft>
                <a:spcPct val="0"/>
              </a:spcAft>
              <a:buClr>
                <a:srgbClr val="D67718"/>
              </a:buClr>
              <a:buSzPct val="120000"/>
              <a:buFont typeface="Wingdings" panose="05000000000000000000" pitchFamily="2" charset="2"/>
              <a:buChar char="§"/>
              <a:tabLst/>
              <a:defRPr/>
            </a:pPr>
            <a:endParaRPr kumimoji="0" lang="en-US" sz="2800" b="0" i="1" u="none" strike="noStrike" kern="1200" cap="none" spc="0" normalizeH="0" baseline="0" noProof="0" dirty="0">
              <a:ln>
                <a:noFill/>
              </a:ln>
              <a:solidFill>
                <a:prstClr val="black"/>
              </a:solidFill>
              <a:effectLst/>
              <a:uLnTx/>
              <a:uFillTx/>
              <a:latin typeface="Calibri"/>
              <a:ea typeface="MS PGothic" pitchFamily="34" charset="-128"/>
            </a:endParaRPr>
          </a:p>
          <a:p>
            <a:pPr marL="342900" marR="0" lvl="0" indent="-342900" algn="l" defTabSz="914400" rtl="0" eaLnBrk="0" fontAlgn="base" latinLnBrk="0" hangingPunct="0">
              <a:lnSpc>
                <a:spcPct val="100000"/>
              </a:lnSpc>
              <a:spcBef>
                <a:spcPct val="0"/>
              </a:spcBef>
              <a:spcAft>
                <a:spcPct val="0"/>
              </a:spcAft>
              <a:buClr>
                <a:srgbClr val="D6771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S PGothic" pitchFamily="34" charset="-128"/>
              </a:rPr>
              <a:t>As many as </a:t>
            </a:r>
            <a:r>
              <a:rPr kumimoji="0" lang="en-US" sz="2800" b="1" i="0" u="sng" strike="noStrike" kern="1200" cap="none" spc="0" normalizeH="0" baseline="0" noProof="0" dirty="0">
                <a:ln>
                  <a:noFill/>
                </a:ln>
                <a:solidFill>
                  <a:srgbClr val="329664"/>
                </a:solidFill>
                <a:effectLst/>
                <a:uLnTx/>
                <a:uFillTx/>
                <a:latin typeface="Calibri"/>
                <a:ea typeface="MS PGothic" pitchFamily="34" charset="-128"/>
              </a:rPr>
              <a:t>1 in 5 women experience a postpartum mental health</a:t>
            </a:r>
            <a:r>
              <a:rPr kumimoji="0" lang="en-US" sz="2800" i="0" strike="noStrike" kern="1200" cap="none" spc="0" normalizeH="0" baseline="0" noProof="0" dirty="0">
                <a:ln>
                  <a:noFill/>
                </a:ln>
                <a:solidFill>
                  <a:srgbClr val="E68422"/>
                </a:solidFill>
                <a:effectLst/>
                <a:uLnTx/>
                <a:uFillTx/>
                <a:latin typeface="Calibri"/>
                <a:ea typeface="MS PGothic" pitchFamily="34" charset="-128"/>
              </a:rPr>
              <a:t> </a:t>
            </a:r>
            <a:r>
              <a:rPr kumimoji="0" lang="en-US" sz="2800" b="0" i="0" u="none" strike="noStrike" kern="1200" cap="none" spc="0" normalizeH="0" baseline="0" noProof="0" dirty="0">
                <a:ln>
                  <a:noFill/>
                </a:ln>
                <a:solidFill>
                  <a:prstClr val="black"/>
                </a:solidFill>
                <a:effectLst/>
                <a:uLnTx/>
                <a:uFillTx/>
                <a:latin typeface="Calibri"/>
                <a:ea typeface="MS PGothic" pitchFamily="34" charset="-128"/>
              </a:rPr>
              <a:t>disorder</a:t>
            </a:r>
            <a:endParaRPr kumimoji="0" lang="en-US" sz="2800" b="0" i="1" u="none" strike="noStrike" kern="1200" cap="none" spc="0" normalizeH="0" baseline="0" noProof="0" dirty="0">
              <a:ln>
                <a:noFill/>
              </a:ln>
              <a:solidFill>
                <a:prstClr val="black"/>
              </a:solidFill>
              <a:effectLst/>
              <a:uLnTx/>
              <a:uFillTx/>
              <a:latin typeface="Calibri"/>
              <a:ea typeface="MS PGothic" pitchFamily="34" charset="-128"/>
            </a:endParaRPr>
          </a:p>
        </p:txBody>
      </p:sp>
      <p:pic>
        <p:nvPicPr>
          <p:cNvPr id="6" name="Picture 5"/>
          <p:cNvPicPr>
            <a:picLocks noChangeAspect="1"/>
          </p:cNvPicPr>
          <p:nvPr/>
        </p:nvPicPr>
        <p:blipFill>
          <a:blip r:embed="rId3"/>
          <a:stretch>
            <a:fillRect/>
          </a:stretch>
        </p:blipFill>
        <p:spPr>
          <a:xfrm>
            <a:off x="7452038" y="2009787"/>
            <a:ext cx="4150682" cy="2085632"/>
          </a:xfrm>
          <a:prstGeom prst="rect">
            <a:avLst/>
          </a:prstGeom>
          <a:ln>
            <a:solidFill>
              <a:srgbClr val="329664"/>
            </a:solidFill>
          </a:ln>
        </p:spPr>
      </p:pic>
    </p:spTree>
    <p:extLst>
      <p:ext uri="{BB962C8B-B14F-4D97-AF65-F5344CB8AC3E}">
        <p14:creationId xmlns:p14="http://schemas.microsoft.com/office/powerpoint/2010/main" val="815637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6873"/>
            <a:ext cx="7647993" cy="4477756"/>
          </a:xfrm>
        </p:spPr>
        <p:txBody>
          <a:bodyPr>
            <a:normAutofit/>
          </a:bodyPr>
          <a:lstStyle/>
          <a:p>
            <a:pPr>
              <a:spcBef>
                <a:spcPts val="0"/>
              </a:spcBef>
              <a:spcAft>
                <a:spcPts val="2000"/>
              </a:spcAft>
            </a:pPr>
            <a:r>
              <a:rPr lang="en-US" sz="2800" dirty="0">
                <a:solidFill>
                  <a:schemeClr val="tx2"/>
                </a:solidFill>
              </a:rPr>
              <a:t>Qualitative studies point to women’s lack of satisfaction with postpartum care compared to maternal care </a:t>
            </a:r>
          </a:p>
          <a:p>
            <a:pPr>
              <a:spcBef>
                <a:spcPts val="0"/>
              </a:spcBef>
              <a:spcAft>
                <a:spcPts val="2000"/>
              </a:spcAft>
            </a:pPr>
            <a:r>
              <a:rPr lang="en-US" sz="2800" dirty="0">
                <a:solidFill>
                  <a:schemeClr val="tx2"/>
                </a:solidFill>
              </a:rPr>
              <a:t>With women noting a steep drop off in care in the early postpartum period</a:t>
            </a:r>
          </a:p>
          <a:p>
            <a:pPr>
              <a:spcBef>
                <a:spcPts val="0"/>
              </a:spcBef>
              <a:spcAft>
                <a:spcPts val="2000"/>
              </a:spcAft>
            </a:pPr>
            <a:r>
              <a:rPr lang="en-US" sz="2800" dirty="0">
                <a:solidFill>
                  <a:schemeClr val="tx2"/>
                </a:solidFill>
              </a:rPr>
              <a:t>Women reported wanting additional, early postpartum care</a:t>
            </a:r>
          </a:p>
        </p:txBody>
      </p:sp>
      <p:sp>
        <p:nvSpPr>
          <p:cNvPr id="4" name="Slide Number Placeholder 3"/>
          <p:cNvSpPr>
            <a:spLocks noGrp="1"/>
          </p:cNvSpPr>
          <p:nvPr>
            <p:ph type="sldNum" sz="quarter" idx="12"/>
          </p:nvPr>
        </p:nvSpPr>
        <p:spPr>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DCEF23B2-1968-4158-BBF8-33ADF3172235}" type="slidenum">
              <a:rPr lang="en-US" altLang="en-US" smtClean="0"/>
              <a:pPr fontAlgn="base">
                <a:spcBef>
                  <a:spcPct val="0"/>
                </a:spcBef>
                <a:spcAft>
                  <a:spcPct val="0"/>
                </a:spcAft>
                <a:defRPr/>
              </a:pPr>
              <a:t>16</a:t>
            </a:fld>
            <a:endParaRPr lang="en-US" altLang="en-US">
              <a:latin typeface="Arial" pitchFamily="34" charset="0"/>
              <a:ea typeface="MS PGothic" pitchFamily="34" charset="-128"/>
            </a:endParaRPr>
          </a:p>
        </p:txBody>
      </p:sp>
      <p:sp>
        <p:nvSpPr>
          <p:cNvPr id="2" name="Title 1"/>
          <p:cNvSpPr>
            <a:spLocks noGrp="1"/>
          </p:cNvSpPr>
          <p:nvPr>
            <p:ph type="title"/>
          </p:nvPr>
        </p:nvSpPr>
        <p:spPr/>
        <p:txBody>
          <a:bodyPr>
            <a:normAutofit/>
          </a:bodyPr>
          <a:lstStyle/>
          <a:p>
            <a:pPr algn="l"/>
            <a:r>
              <a:rPr lang="en-US" b="1" dirty="0">
                <a:effectLst>
                  <a:outerShdw blurRad="38100" dist="38100" dir="2700000" algn="tl">
                    <a:srgbClr val="000000">
                      <a:alpha val="43137"/>
                    </a:srgbClr>
                  </a:outerShdw>
                </a:effectLst>
              </a:rPr>
              <a:t>Women desire improved postpartum care</a:t>
            </a:r>
          </a:p>
        </p:txBody>
      </p:sp>
      <p:sp>
        <p:nvSpPr>
          <p:cNvPr id="5" name="TextBox 4"/>
          <p:cNvSpPr txBox="1"/>
          <p:nvPr/>
        </p:nvSpPr>
        <p:spPr>
          <a:xfrm>
            <a:off x="609600" y="5465062"/>
            <a:ext cx="10972800" cy="830997"/>
          </a:xfrm>
          <a:prstGeom prst="rect">
            <a:avLst/>
          </a:prstGeom>
          <a:noFill/>
        </p:spPr>
        <p:txBody>
          <a:bodyPr wrap="square" rtlCol="0">
            <a:spAutoFit/>
          </a:bodyPr>
          <a:lstStyle/>
          <a:p>
            <a:pPr eaLnBrk="0" fontAlgn="base" hangingPunct="0">
              <a:spcBef>
                <a:spcPct val="0"/>
              </a:spcBef>
              <a:spcAft>
                <a:spcPct val="0"/>
              </a:spcAft>
            </a:pPr>
            <a:r>
              <a:rPr lang="en-US" sz="1600" i="1" dirty="0">
                <a:solidFill>
                  <a:prstClr val="black"/>
                </a:solidFill>
                <a:latin typeface="Arial" pitchFamily="34" charset="0"/>
                <a:ea typeface="MS PGothic" pitchFamily="34" charset="-128"/>
              </a:rPr>
              <a:t>Martin A, et. al. Views of women and clinicians on postpartum preparation and recovery. </a:t>
            </a:r>
            <a:r>
              <a:rPr lang="en-US" sz="1600" i="1" dirty="0" err="1">
                <a:solidFill>
                  <a:prstClr val="black"/>
                </a:solidFill>
                <a:latin typeface="Arial" pitchFamily="34" charset="0"/>
                <a:ea typeface="MS PGothic" pitchFamily="34" charset="-128"/>
              </a:rPr>
              <a:t>Matern</a:t>
            </a:r>
            <a:r>
              <a:rPr lang="en-US" sz="1600" i="1" dirty="0">
                <a:solidFill>
                  <a:prstClr val="black"/>
                </a:solidFill>
                <a:latin typeface="Arial" pitchFamily="34" charset="0"/>
                <a:ea typeface="MS PGothic" pitchFamily="34" charset="-128"/>
              </a:rPr>
              <a:t> Child Health J 2014. </a:t>
            </a:r>
          </a:p>
          <a:p>
            <a:pPr eaLnBrk="0" fontAlgn="base" hangingPunct="0">
              <a:spcBef>
                <a:spcPct val="0"/>
              </a:spcBef>
              <a:spcAft>
                <a:spcPct val="0"/>
              </a:spcAft>
            </a:pPr>
            <a:r>
              <a:rPr lang="en-US" sz="1600" i="1" dirty="0">
                <a:solidFill>
                  <a:prstClr val="black"/>
                </a:solidFill>
                <a:latin typeface="Arial" pitchFamily="34" charset="0"/>
                <a:ea typeface="MS PGothic" pitchFamily="34" charset="-128"/>
              </a:rPr>
              <a:t>Tully KP, et. al. The fourth trimester: a critical transition period with unmet maternal health needs. Am J </a:t>
            </a:r>
            <a:r>
              <a:rPr lang="en-US" sz="1600" i="1" dirty="0" err="1">
                <a:solidFill>
                  <a:prstClr val="black"/>
                </a:solidFill>
                <a:latin typeface="Arial" pitchFamily="34" charset="0"/>
                <a:ea typeface="MS PGothic" pitchFamily="34" charset="-128"/>
              </a:rPr>
              <a:t>Obstet</a:t>
            </a:r>
            <a:r>
              <a:rPr lang="en-US" sz="1600" i="1" dirty="0">
                <a:solidFill>
                  <a:prstClr val="black"/>
                </a:solidFill>
                <a:latin typeface="Arial" pitchFamily="34" charset="0"/>
                <a:ea typeface="MS PGothic" pitchFamily="34" charset="-128"/>
              </a:rPr>
              <a:t> </a:t>
            </a:r>
            <a:r>
              <a:rPr lang="en-US" sz="1600" i="1" dirty="0" err="1">
                <a:solidFill>
                  <a:prstClr val="black"/>
                </a:solidFill>
                <a:latin typeface="Arial" pitchFamily="34" charset="0"/>
                <a:ea typeface="MS PGothic" pitchFamily="34" charset="-128"/>
              </a:rPr>
              <a:t>Gynecol</a:t>
            </a:r>
            <a:r>
              <a:rPr lang="en-US" sz="1600" i="1" dirty="0">
                <a:solidFill>
                  <a:prstClr val="black"/>
                </a:solidFill>
                <a:latin typeface="Arial" pitchFamily="34" charset="0"/>
                <a:ea typeface="MS PGothic" pitchFamily="34" charset="-128"/>
              </a:rPr>
              <a:t> 2017</a:t>
            </a:r>
          </a:p>
        </p:txBody>
      </p:sp>
      <p:pic>
        <p:nvPicPr>
          <p:cNvPr id="7" name="Picture 6" descr="A person holding a baby&#10;&#10;Description automatically generated">
            <a:extLst>
              <a:ext uri="{FF2B5EF4-FFF2-40B4-BE49-F238E27FC236}">
                <a16:creationId xmlns:a16="http://schemas.microsoft.com/office/drawing/2014/main" id="{0AC356D9-473E-C2F5-9A1F-E913ECB651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9527" y="1233001"/>
            <a:ext cx="2780939" cy="4182533"/>
          </a:xfrm>
          <a:prstGeom prst="rect">
            <a:avLst/>
          </a:prstGeom>
        </p:spPr>
      </p:pic>
    </p:spTree>
    <p:extLst>
      <p:ext uri="{BB962C8B-B14F-4D97-AF65-F5344CB8AC3E}">
        <p14:creationId xmlns:p14="http://schemas.microsoft.com/office/powerpoint/2010/main" val="1425851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5903" y="291718"/>
            <a:ext cx="11017896" cy="650674"/>
          </a:xfrm>
        </p:spPr>
        <p:txBody>
          <a:bodyPr>
            <a:noAutofit/>
          </a:bodyPr>
          <a:lstStyle/>
          <a:p>
            <a:pPr lvl="0" fontAlgn="base">
              <a:spcAft>
                <a:spcPct val="0"/>
              </a:spcAft>
              <a:defRPr/>
            </a:pPr>
            <a:r>
              <a:rPr lang="en-US" b="1" dirty="0">
                <a:effectLst>
                  <a:outerShdw blurRad="38100" dist="38100" dir="2700000" algn="tl">
                    <a:srgbClr val="000000">
                      <a:alpha val="43137"/>
                    </a:srgbClr>
                  </a:outerShdw>
                </a:effectLst>
                <a:ea typeface="Lato Medium" panose="020F0502020204030203" pitchFamily="34" charset="0"/>
                <a:cs typeface="Lato Medium" panose="020F0502020204030203" pitchFamily="34" charset="0"/>
              </a:rPr>
              <a:t>Redefining postpartum care:  ACOG CO #736</a:t>
            </a:r>
            <a:endParaRPr lang="en-US" b="1" dirty="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60369" y="1503680"/>
            <a:ext cx="3284990" cy="4505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85699" y="1271269"/>
            <a:ext cx="8474670" cy="5170646"/>
          </a:xfrm>
          <a:prstGeom prst="rect">
            <a:avLst/>
          </a:prstGeom>
        </p:spPr>
        <p:txBody>
          <a:bodyPr wrap="square">
            <a:spAutoFit/>
          </a:bodyPr>
          <a:lstStyle/>
          <a:p>
            <a:pPr marL="233363" marR="0" lvl="0" indent="-233363"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rPr>
              <a:t>To </a:t>
            </a:r>
            <a:r>
              <a:rPr kumimoji="0" lang="en-US" sz="2200" b="1" i="0" u="sng" strike="noStrike" kern="1200" cap="none" spc="0" normalizeH="0" baseline="0" noProof="0" dirty="0">
                <a:ln>
                  <a:noFill/>
                </a:ln>
                <a:solidFill>
                  <a:srgbClr val="D67718"/>
                </a:solidFill>
                <a:effectLst/>
                <a:uLnTx/>
                <a:uFillTx/>
                <a:latin typeface="Calibri"/>
                <a:ea typeface="MS PGothic" pitchFamily="34" charset="-128"/>
              </a:rPr>
              <a:t>optimize</a:t>
            </a:r>
            <a:r>
              <a:rPr kumimoji="0" lang="en-US" sz="2200" b="0" i="0" u="none" strike="noStrike" kern="1200" cap="none" spc="0" normalizeH="0" baseline="0" noProof="0" dirty="0">
                <a:ln>
                  <a:noFill/>
                </a:ln>
                <a:solidFill>
                  <a:prstClr val="black"/>
                </a:solidFill>
                <a:effectLst/>
                <a:uLnTx/>
                <a:uFillTx/>
                <a:latin typeface="Calibri"/>
                <a:ea typeface="MS PGothic" pitchFamily="34" charset="-128"/>
              </a:rPr>
              <a:t> the health of women and infants, postpartum care should </a:t>
            </a:r>
            <a:r>
              <a:rPr kumimoji="0" lang="en-US" sz="2200" b="1" i="0" u="sng" strike="noStrike" kern="1200" cap="none" spc="0" normalizeH="0" baseline="0" noProof="0" dirty="0">
                <a:ln>
                  <a:noFill/>
                </a:ln>
                <a:solidFill>
                  <a:srgbClr val="D67718"/>
                </a:solidFill>
                <a:effectLst/>
                <a:uLnTx/>
                <a:uFillTx/>
                <a:latin typeface="Calibri"/>
                <a:ea typeface="MS PGothic" pitchFamily="34" charset="-128"/>
              </a:rPr>
              <a:t>become an ongoing process</a:t>
            </a:r>
            <a:r>
              <a:rPr kumimoji="0" lang="en-US" sz="2200" b="0" i="0" strike="noStrike" kern="1200" cap="none" spc="0" normalizeH="0" baseline="0" noProof="0" dirty="0">
                <a:ln>
                  <a:noFill/>
                </a:ln>
                <a:solidFill>
                  <a:schemeClr val="tx2"/>
                </a:solidFill>
                <a:effectLst/>
                <a:uLnTx/>
                <a:uFillTx/>
                <a:latin typeface="Calibri"/>
                <a:ea typeface="MS PGothic" pitchFamily="34" charset="-128"/>
              </a:rPr>
              <a:t>, </a:t>
            </a:r>
            <a:r>
              <a:rPr kumimoji="0" lang="en-US" sz="2200" b="0" i="0" u="none" strike="noStrike" kern="1200" cap="none" spc="0" normalizeH="0" baseline="0" noProof="0" dirty="0">
                <a:ln>
                  <a:noFill/>
                </a:ln>
                <a:solidFill>
                  <a:prstClr val="black"/>
                </a:solidFill>
                <a:effectLst/>
                <a:uLnTx/>
                <a:uFillTx/>
                <a:latin typeface="Calibri"/>
                <a:ea typeface="MS PGothic" pitchFamily="34" charset="-128"/>
              </a:rPr>
              <a:t>rather than a single encounter</a:t>
            </a:r>
          </a:p>
          <a:p>
            <a:pPr marL="233363" marR="0" lvl="0" indent="-233363"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black"/>
              </a:solidFill>
              <a:effectLst/>
              <a:uLnTx/>
              <a:uFillTx/>
              <a:latin typeface="Calibri"/>
              <a:ea typeface="MS PGothic" pitchFamily="34" charset="-128"/>
            </a:endParaRPr>
          </a:p>
          <a:p>
            <a:pPr marL="233363" marR="0" lvl="0" indent="-233363"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
              <a:tabLst/>
              <a:defRPr/>
            </a:pPr>
            <a:r>
              <a:rPr kumimoji="0" lang="en-US" sz="2200" b="1" i="0" u="sng" strike="noStrike" kern="1200" cap="none" spc="0" normalizeH="0" baseline="0" noProof="0" dirty="0">
                <a:ln>
                  <a:noFill/>
                </a:ln>
                <a:solidFill>
                  <a:srgbClr val="D67718"/>
                </a:solidFill>
                <a:effectLst/>
                <a:uLnTx/>
                <a:uFillTx/>
                <a:latin typeface="Calibri"/>
                <a:ea typeface="MS PGothic" pitchFamily="34" charset="-128"/>
              </a:rPr>
              <a:t>All women</a:t>
            </a:r>
            <a:r>
              <a:rPr kumimoji="0" lang="en-US" sz="2200" b="1" i="0" strike="noStrike" kern="1200" cap="none" spc="0" normalizeH="0" baseline="0" noProof="0" dirty="0">
                <a:ln>
                  <a:noFill/>
                </a:ln>
                <a:solidFill>
                  <a:srgbClr val="D67718"/>
                </a:solidFill>
                <a:effectLst/>
                <a:uLnTx/>
                <a:uFillTx/>
                <a:latin typeface="Calibri"/>
                <a:ea typeface="MS PGothic" pitchFamily="34" charset="-128"/>
              </a:rPr>
              <a:t> </a:t>
            </a:r>
            <a:r>
              <a:rPr kumimoji="0" lang="en-US" sz="2200" b="0" i="0" u="none" strike="noStrike" kern="1200" cap="none" spc="0" normalizeH="0" baseline="0" noProof="0" dirty="0">
                <a:ln>
                  <a:noFill/>
                </a:ln>
                <a:solidFill>
                  <a:prstClr val="black"/>
                </a:solidFill>
                <a:effectLst/>
                <a:uLnTx/>
                <a:uFillTx/>
                <a:latin typeface="Calibri"/>
                <a:ea typeface="MS PGothic" pitchFamily="34" charset="-128"/>
              </a:rPr>
              <a:t>should ideally have contact with maternal care provider </a:t>
            </a:r>
            <a:r>
              <a:rPr kumimoji="0" lang="en-US" sz="2200" b="1" i="0" u="sng" strike="noStrike" kern="1200" cap="none" spc="0" normalizeH="0" baseline="0" noProof="0" dirty="0">
                <a:ln>
                  <a:noFill/>
                </a:ln>
                <a:solidFill>
                  <a:srgbClr val="D67718"/>
                </a:solidFill>
                <a:effectLst/>
                <a:uLnTx/>
                <a:uFillTx/>
                <a:latin typeface="Calibri"/>
                <a:ea typeface="MS PGothic" pitchFamily="34" charset="-128"/>
              </a:rPr>
              <a:t>within the first 3 weeks postpartum</a:t>
            </a:r>
            <a:r>
              <a:rPr kumimoji="0" lang="en-US" sz="2200" b="1" i="0" strike="noStrike" kern="1200" cap="none" spc="0" normalizeH="0" baseline="0" noProof="0" dirty="0">
                <a:ln>
                  <a:noFill/>
                </a:ln>
                <a:solidFill>
                  <a:srgbClr val="D67718"/>
                </a:solidFill>
                <a:effectLst/>
                <a:uLnTx/>
                <a:uFillTx/>
                <a:latin typeface="Calibri"/>
                <a:ea typeface="MS PGothic" pitchFamily="34" charset="-128"/>
              </a:rPr>
              <a:t> (2 week post birth health</a:t>
            </a:r>
            <a:r>
              <a:rPr kumimoji="0" lang="en-US" sz="2200" b="1" i="0" strike="noStrike" kern="1200" cap="none" spc="0" normalizeH="0" noProof="0" dirty="0">
                <a:ln>
                  <a:noFill/>
                </a:ln>
                <a:solidFill>
                  <a:srgbClr val="D67718"/>
                </a:solidFill>
                <a:effectLst/>
                <a:uLnTx/>
                <a:uFillTx/>
                <a:latin typeface="Calibri"/>
                <a:ea typeface="MS PGothic" pitchFamily="34" charset="-128"/>
              </a:rPr>
              <a:t> check</a:t>
            </a:r>
            <a:r>
              <a:rPr kumimoji="0" lang="en-US" sz="2200" b="1" i="0" strike="noStrike" kern="1200" cap="none" spc="0" normalizeH="0" noProof="0" dirty="0">
                <a:ln>
                  <a:noFill/>
                </a:ln>
                <a:solidFill>
                  <a:srgbClr val="004990"/>
                </a:solidFill>
                <a:effectLst/>
                <a:uLnTx/>
                <a:uFillTx/>
                <a:latin typeface="Calibri"/>
                <a:ea typeface="MS PGothic" pitchFamily="34" charset="-128"/>
              </a:rPr>
              <a:t>)</a:t>
            </a:r>
            <a:endParaRPr kumimoji="0" lang="en-US" sz="2200" b="1" i="0" strike="noStrike" kern="1200" cap="none" spc="0" normalizeH="0" baseline="0" noProof="0" dirty="0">
              <a:ln>
                <a:noFill/>
              </a:ln>
              <a:solidFill>
                <a:srgbClr val="004990"/>
              </a:solidFill>
              <a:effectLst/>
              <a:uLnTx/>
              <a:uFillTx/>
              <a:latin typeface="Calibri"/>
              <a:ea typeface="MS PGothic" pitchFamily="34" charset="-128"/>
            </a:endParaRPr>
          </a:p>
          <a:p>
            <a:pPr marL="858838" marR="0" lvl="1" indent="-401638"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rPr>
              <a:t>Blood pressure checks</a:t>
            </a:r>
          </a:p>
          <a:p>
            <a:pPr marL="858838" marR="0" lvl="1" indent="-401638"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rPr>
              <a:t>Breastfeeding support</a:t>
            </a:r>
          </a:p>
          <a:p>
            <a:pPr marL="858838" marR="0" lvl="1" indent="-401638"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rPr>
              <a:t>Mental health well-being</a:t>
            </a:r>
          </a:p>
          <a:p>
            <a:pPr marL="858838" marR="0" lvl="1" indent="-401638"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rPr>
              <a:t>Contraception </a:t>
            </a:r>
            <a:endParaRPr lang="en-US" sz="2200" dirty="0">
              <a:solidFill>
                <a:prstClr val="black"/>
              </a:solidFill>
              <a:latin typeface="Calibri"/>
              <a:ea typeface="MS PGothic" pitchFamily="34" charset="-128"/>
            </a:endParaRPr>
          </a:p>
          <a:p>
            <a:pPr marL="858838" marR="0" lvl="1" indent="-401638"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q"/>
              <a:tabLst/>
              <a:defRPr/>
            </a:pPr>
            <a:endParaRPr kumimoji="0" lang="en-US" sz="2200" b="0" i="0" u="none" strike="noStrike" kern="1200" cap="none" spc="0" normalizeH="0" baseline="0" noProof="0" dirty="0">
              <a:ln>
                <a:noFill/>
              </a:ln>
              <a:solidFill>
                <a:prstClr val="black"/>
              </a:solidFill>
              <a:effectLst/>
              <a:uLnTx/>
              <a:uFillTx/>
              <a:latin typeface="Calibri"/>
              <a:ea typeface="MS PGothic" pitchFamily="34" charset="-128"/>
            </a:endParaRPr>
          </a:p>
          <a:p>
            <a:pPr marL="233363" marR="0" lvl="0" indent="-233363"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rPr>
              <a:t>Initial assessment should be followed up with </a:t>
            </a:r>
            <a:r>
              <a:rPr kumimoji="0" lang="en-US" sz="2200" b="1" i="0" u="sng" strike="noStrike" kern="1200" cap="none" spc="0" normalizeH="0" baseline="0" noProof="0" dirty="0">
                <a:ln>
                  <a:noFill/>
                </a:ln>
                <a:solidFill>
                  <a:srgbClr val="D67718"/>
                </a:solidFill>
                <a:effectLst/>
                <a:uLnTx/>
                <a:uFillTx/>
                <a:latin typeface="Calibri"/>
                <a:ea typeface="MS PGothic" pitchFamily="34" charset="-128"/>
              </a:rPr>
              <a:t>ongoing care as needed</a:t>
            </a:r>
          </a:p>
          <a:p>
            <a:pPr marL="233363" marR="0" lvl="0" indent="-233363"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black"/>
              </a:solidFill>
              <a:effectLst/>
              <a:uLnTx/>
              <a:uFillTx/>
              <a:latin typeface="Calibri"/>
              <a:ea typeface="MS PGothic" pitchFamily="34" charset="-128"/>
            </a:endParaRPr>
          </a:p>
          <a:p>
            <a:pPr marL="233363" marR="0" lvl="0" indent="-233363"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rPr>
              <a:t>Conclude with a </a:t>
            </a:r>
            <a:r>
              <a:rPr kumimoji="0" lang="en-US" sz="2200" b="1" i="0" u="sng" strike="noStrike" kern="1200" cap="none" spc="0" normalizeH="0" baseline="0" noProof="0" dirty="0">
                <a:ln>
                  <a:noFill/>
                </a:ln>
                <a:solidFill>
                  <a:srgbClr val="D67718"/>
                </a:solidFill>
                <a:effectLst/>
                <a:uLnTx/>
                <a:uFillTx/>
                <a:latin typeface="Calibri"/>
                <a:ea typeface="MS PGothic" pitchFamily="34" charset="-128"/>
              </a:rPr>
              <a:t>comprehensive</a:t>
            </a:r>
            <a:r>
              <a:rPr kumimoji="0" lang="en-US" sz="2200" b="0" i="0" u="none" strike="noStrike" kern="1200" cap="none" spc="0" normalizeH="0" baseline="0" noProof="0" dirty="0">
                <a:ln>
                  <a:noFill/>
                </a:ln>
                <a:solidFill>
                  <a:prstClr val="black"/>
                </a:solidFill>
                <a:effectLst/>
                <a:uLnTx/>
                <a:uFillTx/>
                <a:latin typeface="Calibri"/>
                <a:ea typeface="MS PGothic" pitchFamily="34" charset="-128"/>
              </a:rPr>
              <a:t> postpartum visit approximately 6 weeks postpartum,  </a:t>
            </a:r>
            <a:r>
              <a:rPr kumimoji="0" lang="en-US" sz="2200" b="1" i="0" u="sng" strike="noStrike" kern="1200" cap="none" spc="0" normalizeH="0" baseline="0" noProof="0" dirty="0">
                <a:ln>
                  <a:noFill/>
                </a:ln>
                <a:solidFill>
                  <a:srgbClr val="D67718"/>
                </a:solidFill>
                <a:effectLst/>
                <a:uLnTx/>
                <a:uFillTx/>
                <a:latin typeface="Calibri"/>
                <a:ea typeface="MS PGothic" pitchFamily="34" charset="-128"/>
              </a:rPr>
              <a:t>NO LATER than 12 after birth </a:t>
            </a:r>
          </a:p>
          <a:p>
            <a:pPr marL="742950" marR="0" lvl="1" indent="-28575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a:ea typeface="MS PGothic" pitchFamily="34" charset="-128"/>
            </a:endParaRPr>
          </a:p>
        </p:txBody>
      </p:sp>
    </p:spTree>
    <p:extLst>
      <p:ext uri="{BB962C8B-B14F-4D97-AF65-F5344CB8AC3E}">
        <p14:creationId xmlns:p14="http://schemas.microsoft.com/office/powerpoint/2010/main" val="2794696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effectLst>
                  <a:outerShdw blurRad="38100" dist="38100" dir="2700000" algn="tl">
                    <a:srgbClr val="000000">
                      <a:alpha val="43137"/>
                    </a:srgbClr>
                  </a:outerShdw>
                </a:effectLst>
              </a:rPr>
              <a:t>New </a:t>
            </a:r>
            <a:r>
              <a:rPr lang="en-US" b="1" dirty="0" smtClean="0">
                <a:effectLst>
                  <a:outerShdw blurRad="38100" dist="38100" dir="2700000" algn="tl">
                    <a:srgbClr val="000000">
                      <a:alpha val="43137"/>
                    </a:srgbClr>
                  </a:outerShdw>
                </a:effectLst>
              </a:rPr>
              <a:t>Postpartum Care Continuum</a:t>
            </a:r>
            <a:endParaRPr lang="en-US" b="1" dirty="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4294967295"/>
          </p:nvPr>
        </p:nvSpPr>
        <p:spPr>
          <a:xfrm>
            <a:off x="10213975" y="6394450"/>
            <a:ext cx="1978025" cy="287338"/>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F6C9FB53-311B-43CA-B7CE-1F80A678A235}" type="slidenum">
              <a:rPr lang="en-US" altLang="en-US" smtClean="0"/>
              <a:pPr fontAlgn="base">
                <a:spcBef>
                  <a:spcPct val="0"/>
                </a:spcBef>
                <a:spcAft>
                  <a:spcPct val="0"/>
                </a:spcAft>
                <a:defRPr/>
              </a:pPr>
              <a:t>18</a:t>
            </a:fld>
            <a:endParaRPr lang="en-US" altLang="en-US">
              <a:latin typeface="Arial" pitchFamily="34" charset="0"/>
              <a:ea typeface="MS PGothic" pitchFamily="34" charset="-12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3227" y="3007237"/>
            <a:ext cx="10704539" cy="3387213"/>
          </a:xfrm>
          <a:prstGeom prst="rect">
            <a:avLst/>
          </a:prstGeom>
        </p:spPr>
      </p:pic>
      <p:sp>
        <p:nvSpPr>
          <p:cNvPr id="5" name="Rectangle 4"/>
          <p:cNvSpPr/>
          <p:nvPr/>
        </p:nvSpPr>
        <p:spPr>
          <a:xfrm>
            <a:off x="1303625" y="1207785"/>
            <a:ext cx="9519652" cy="1569660"/>
          </a:xfrm>
          <a:prstGeom prst="rect">
            <a:avLst/>
          </a:prstGeom>
          <a:ln w="38100">
            <a:solidFill>
              <a:srgbClr val="E68422"/>
            </a:solidFill>
          </a:ln>
        </p:spPr>
        <p:txBody>
          <a:bodyPr wrap="square">
            <a:spAutoFit/>
          </a:bodyPr>
          <a:lstStyle/>
          <a:p>
            <a:pPr algn="ctr" eaLnBrk="0" fontAlgn="base" hangingPunct="0">
              <a:spcBef>
                <a:spcPct val="0"/>
              </a:spcBef>
              <a:spcAft>
                <a:spcPct val="0"/>
              </a:spcAft>
            </a:pPr>
            <a:r>
              <a:rPr lang="en-US" sz="2400" i="1" dirty="0">
                <a:solidFill>
                  <a:srgbClr val="211D1E"/>
                </a:solidFill>
                <a:latin typeface="Calibri"/>
                <a:ea typeface="MS PGothic" pitchFamily="34" charset="-128"/>
                <a:cs typeface="Khmer UI" panose="020B0502040204020203" pitchFamily="34" charset="0"/>
              </a:rPr>
              <a:t>An early postpartum visit (within 2 weeks of delivery) provides women with </a:t>
            </a:r>
            <a:r>
              <a:rPr lang="en-US" sz="2400" i="1" dirty="0" smtClean="0">
                <a:solidFill>
                  <a:srgbClr val="211D1E"/>
                </a:solidFill>
                <a:latin typeface="Calibri"/>
                <a:ea typeface="MS PGothic" pitchFamily="34" charset="-128"/>
                <a:cs typeface="Khmer UI" panose="020B0502040204020203" pitchFamily="34" charset="0"/>
              </a:rPr>
              <a:t>an essential </a:t>
            </a:r>
            <a:r>
              <a:rPr lang="en-US" sz="2400" i="1" dirty="0">
                <a:solidFill>
                  <a:srgbClr val="211D1E"/>
                </a:solidFill>
                <a:latin typeface="Calibri"/>
                <a:ea typeface="MS PGothic" pitchFamily="34" charset="-128"/>
                <a:cs typeface="Khmer UI" panose="020B0502040204020203" pitchFamily="34" charset="0"/>
              </a:rPr>
              <a:t>maternal safety </a:t>
            </a:r>
            <a:r>
              <a:rPr lang="en-US" sz="2400" i="1" dirty="0" smtClean="0">
                <a:solidFill>
                  <a:srgbClr val="211D1E"/>
                </a:solidFill>
                <a:latin typeface="Calibri"/>
                <a:ea typeface="MS PGothic" pitchFamily="34" charset="-128"/>
                <a:cs typeface="Khmer UI" panose="020B0502040204020203" pitchFamily="34" charset="0"/>
              </a:rPr>
              <a:t>check including </a:t>
            </a:r>
            <a:r>
              <a:rPr lang="en-US" sz="2400" i="1" dirty="0">
                <a:solidFill>
                  <a:srgbClr val="211D1E"/>
                </a:solidFill>
                <a:latin typeface="Calibri"/>
                <a:ea typeface="MS PGothic" pitchFamily="34" charset="-128"/>
                <a:cs typeface="Khmer UI" panose="020B0502040204020203" pitchFamily="34" charset="0"/>
              </a:rPr>
              <a:t>blood pressure evaluation, wound/perineum evaluation, breastfeeding support, mental health well-being, and family planning, among other essential health services. </a:t>
            </a:r>
            <a:endParaRPr lang="en-US" sz="2400" i="1" dirty="0">
              <a:solidFill>
                <a:prstClr val="black"/>
              </a:solidFill>
              <a:latin typeface="Calibri"/>
              <a:ea typeface="MS PGothic" pitchFamily="34" charset="-128"/>
              <a:cs typeface="Khmer UI" panose="020B0502040204020203" pitchFamily="34" charset="0"/>
            </a:endParaRPr>
          </a:p>
        </p:txBody>
      </p:sp>
      <p:sp>
        <p:nvSpPr>
          <p:cNvPr id="4" name="Rectangle 3"/>
          <p:cNvSpPr/>
          <p:nvPr/>
        </p:nvSpPr>
        <p:spPr>
          <a:xfrm>
            <a:off x="1155670" y="4126992"/>
            <a:ext cx="2743200" cy="2062480"/>
          </a:xfrm>
          <a:prstGeom prst="rect">
            <a:avLst/>
          </a:prstGeom>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effectLst>
                  <a:outerShdw blurRad="38100" dist="38100" dir="2700000" algn="tl">
                    <a:srgbClr val="000000">
                      <a:alpha val="43137"/>
                    </a:srgbClr>
                  </a:outerShdw>
                </a:effectLst>
              </a:rPr>
              <a:t>Universal early postpartum visit within 2 weeks</a:t>
            </a:r>
          </a:p>
          <a:p>
            <a:pPr algn="ctr"/>
            <a:r>
              <a:rPr lang="en-US" sz="1400" dirty="0">
                <a:solidFill>
                  <a:schemeClr val="bg1"/>
                </a:solidFill>
                <a:effectLst>
                  <a:outerShdw blurRad="38100" dist="38100" dir="2700000" algn="tl">
                    <a:srgbClr val="000000">
                      <a:alpha val="43137"/>
                    </a:srgbClr>
                  </a:outerShdw>
                </a:effectLst>
              </a:rPr>
              <a:t>-BP check within 7-10 days</a:t>
            </a:r>
          </a:p>
          <a:p>
            <a:pPr algn="ctr"/>
            <a:r>
              <a:rPr lang="en-US" sz="1400" dirty="0">
                <a:solidFill>
                  <a:schemeClr val="bg1"/>
                </a:solidFill>
                <a:effectLst>
                  <a:outerShdw blurRad="38100" dist="38100" dir="2700000" algn="tl">
                    <a:srgbClr val="000000">
                      <a:alpha val="43137"/>
                    </a:srgbClr>
                  </a:outerShdw>
                </a:effectLst>
              </a:rPr>
              <a:t>-OB F/U with 2 weeks</a:t>
            </a:r>
          </a:p>
          <a:p>
            <a:pPr algn="ctr"/>
            <a:r>
              <a:rPr lang="en-US" sz="1400" dirty="0">
                <a:solidFill>
                  <a:schemeClr val="bg1"/>
                </a:solidFill>
                <a:effectLst>
                  <a:outerShdw blurRad="38100" dist="38100" dir="2700000" algn="tl">
                    <a:srgbClr val="000000">
                      <a:alpha val="43137"/>
                    </a:srgbClr>
                  </a:outerShdw>
                </a:effectLst>
              </a:rPr>
              <a:t>-Family Planning</a:t>
            </a:r>
          </a:p>
          <a:p>
            <a:pPr algn="ctr"/>
            <a:r>
              <a:rPr lang="en-US" sz="1400" dirty="0">
                <a:solidFill>
                  <a:schemeClr val="bg1"/>
                </a:solidFill>
                <a:effectLst>
                  <a:outerShdw blurRad="38100" dist="38100" dir="2700000" algn="tl">
                    <a:srgbClr val="000000">
                      <a:alpha val="43137"/>
                    </a:srgbClr>
                  </a:outerShdw>
                </a:effectLst>
              </a:rPr>
              <a:t>-Mood check/depression screening</a:t>
            </a:r>
          </a:p>
          <a:p>
            <a:pPr algn="ctr"/>
            <a:r>
              <a:rPr lang="en-US" sz="1400" dirty="0">
                <a:solidFill>
                  <a:schemeClr val="bg1"/>
                </a:solidFill>
                <a:effectLst>
                  <a:outerShdw blurRad="38100" dist="38100" dir="2700000" algn="tl">
                    <a:srgbClr val="000000">
                      <a:alpha val="43137"/>
                    </a:srgbClr>
                  </a:outerShdw>
                </a:effectLst>
              </a:rPr>
              <a:t>Breastfeeding</a:t>
            </a:r>
          </a:p>
        </p:txBody>
      </p:sp>
      <p:sp>
        <p:nvSpPr>
          <p:cNvPr id="8" name="Rectangle 7"/>
          <p:cNvSpPr/>
          <p:nvPr/>
        </p:nvSpPr>
        <p:spPr>
          <a:xfrm>
            <a:off x="4850278" y="4126992"/>
            <a:ext cx="2743200" cy="2062480"/>
          </a:xfrm>
          <a:prstGeom prst="rect">
            <a:avLst/>
          </a:prstGeom>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effectLst>
                  <a:outerShdw blurRad="38100" dist="38100" dir="2700000" algn="tl">
                    <a:srgbClr val="000000">
                      <a:alpha val="43137"/>
                    </a:srgbClr>
                  </a:outerShdw>
                </a:effectLst>
              </a:rPr>
              <a:t>Traditional 6-week postpartum visit</a:t>
            </a:r>
          </a:p>
          <a:p>
            <a:pPr algn="ctr"/>
            <a:r>
              <a:rPr lang="en-US" sz="1400" dirty="0">
                <a:solidFill>
                  <a:schemeClr val="bg1"/>
                </a:solidFill>
                <a:effectLst>
                  <a:outerShdw blurRad="38100" dist="38100" dir="2700000" algn="tl">
                    <a:srgbClr val="000000">
                      <a:alpha val="43137"/>
                    </a:srgbClr>
                  </a:outerShdw>
                </a:effectLst>
              </a:rPr>
              <a:t>Full physical, social, emotional assessment, including:</a:t>
            </a:r>
          </a:p>
          <a:p>
            <a:pPr algn="ctr"/>
            <a:r>
              <a:rPr lang="en-US" sz="1400" dirty="0">
                <a:solidFill>
                  <a:schemeClr val="bg1"/>
                </a:solidFill>
                <a:effectLst>
                  <a:outerShdw blurRad="38100" dist="38100" dir="2700000" algn="tl">
                    <a:srgbClr val="000000">
                      <a:alpha val="43137"/>
                    </a:srgbClr>
                  </a:outerShdw>
                </a:effectLst>
              </a:rPr>
              <a:t>-Mood and emotional well-being</a:t>
            </a:r>
          </a:p>
          <a:p>
            <a:pPr algn="ctr"/>
            <a:r>
              <a:rPr lang="en-US" sz="1400" dirty="0" smtClean="0">
                <a:solidFill>
                  <a:schemeClr val="bg1"/>
                </a:solidFill>
                <a:effectLst>
                  <a:outerShdw blurRad="38100" dist="38100" dir="2700000" algn="tl">
                    <a:srgbClr val="000000">
                      <a:alpha val="43137"/>
                    </a:srgbClr>
                  </a:outerShdw>
                </a:effectLst>
              </a:rPr>
              <a:t>-Infant </a:t>
            </a:r>
            <a:r>
              <a:rPr lang="en-US" sz="1400" dirty="0">
                <a:solidFill>
                  <a:schemeClr val="bg1"/>
                </a:solidFill>
                <a:effectLst>
                  <a:outerShdw blurRad="38100" dist="38100" dir="2700000" algn="tl">
                    <a:srgbClr val="000000">
                      <a:alpha val="43137"/>
                    </a:srgbClr>
                  </a:outerShdw>
                </a:effectLst>
              </a:rPr>
              <a:t>care and feeding</a:t>
            </a:r>
          </a:p>
          <a:p>
            <a:pPr algn="ctr"/>
            <a:r>
              <a:rPr lang="en-US" sz="1400" dirty="0">
                <a:solidFill>
                  <a:schemeClr val="bg1"/>
                </a:solidFill>
                <a:effectLst>
                  <a:outerShdw blurRad="38100" dist="38100" dir="2700000" algn="tl">
                    <a:srgbClr val="000000">
                      <a:alpha val="43137"/>
                    </a:srgbClr>
                  </a:outerShdw>
                </a:effectLst>
              </a:rPr>
              <a:t>-Family Planning</a:t>
            </a:r>
          </a:p>
          <a:p>
            <a:pPr algn="ctr"/>
            <a:r>
              <a:rPr lang="en-US" sz="1400" dirty="0">
                <a:solidFill>
                  <a:schemeClr val="bg1"/>
                </a:solidFill>
                <a:effectLst>
                  <a:outerShdw blurRad="38100" dist="38100" dir="2700000" algn="tl">
                    <a:srgbClr val="000000">
                      <a:alpha val="43137"/>
                    </a:srgbClr>
                  </a:outerShdw>
                </a:effectLst>
              </a:rPr>
              <a:t>-Sleep Fatigue</a:t>
            </a:r>
          </a:p>
          <a:p>
            <a:pPr algn="ctr"/>
            <a:r>
              <a:rPr lang="en-US" sz="1400" dirty="0">
                <a:solidFill>
                  <a:schemeClr val="bg1"/>
                </a:solidFill>
                <a:effectLst>
                  <a:outerShdw blurRad="38100" dist="38100" dir="2700000" algn="tl">
                    <a:srgbClr val="000000">
                      <a:alpha val="43137"/>
                    </a:srgbClr>
                  </a:outerShdw>
                </a:effectLst>
              </a:rPr>
              <a:t>-Physical recovery from birth</a:t>
            </a:r>
          </a:p>
        </p:txBody>
      </p:sp>
      <p:sp>
        <p:nvSpPr>
          <p:cNvPr id="9" name="Rectangle 8"/>
          <p:cNvSpPr/>
          <p:nvPr/>
        </p:nvSpPr>
        <p:spPr>
          <a:xfrm>
            <a:off x="8694420" y="4124530"/>
            <a:ext cx="2743200" cy="2062480"/>
          </a:xfrm>
          <a:prstGeom prst="rect">
            <a:avLst/>
          </a:prstGeom>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effectLst>
                  <a:outerShdw blurRad="38100" dist="38100" dir="2700000" algn="tl">
                    <a:srgbClr val="000000">
                      <a:alpha val="43137"/>
                    </a:srgbClr>
                  </a:outerShdw>
                </a:effectLst>
              </a:rPr>
              <a:t>Transition to                   </a:t>
            </a:r>
            <a:r>
              <a:rPr lang="en-US" dirty="0" smtClean="0">
                <a:solidFill>
                  <a:schemeClr val="bg1"/>
                </a:solidFill>
                <a:effectLst>
                  <a:outerShdw blurRad="38100" dist="38100" dir="2700000" algn="tl">
                    <a:srgbClr val="000000">
                      <a:alpha val="43137"/>
                    </a:srgbClr>
                  </a:outerShdw>
                </a:effectLst>
              </a:rPr>
              <a:t>well-woman </a:t>
            </a:r>
            <a:r>
              <a:rPr lang="en-US" dirty="0">
                <a:solidFill>
                  <a:schemeClr val="bg1"/>
                </a:solidFill>
                <a:effectLst>
                  <a:outerShdw blurRad="38100" dist="38100" dir="2700000" algn="tl">
                    <a:srgbClr val="000000">
                      <a:alpha val="43137"/>
                    </a:srgbClr>
                  </a:outerShdw>
                </a:effectLst>
              </a:rPr>
              <a:t>care</a:t>
            </a:r>
          </a:p>
          <a:p>
            <a:pPr algn="ctr"/>
            <a:r>
              <a:rPr lang="en-US" sz="1400" dirty="0">
                <a:solidFill>
                  <a:schemeClr val="bg1"/>
                </a:solidFill>
                <a:effectLst>
                  <a:outerShdw blurRad="38100" dist="38100" dir="2700000" algn="tl">
                    <a:srgbClr val="000000">
                      <a:alpha val="43137"/>
                    </a:srgbClr>
                  </a:outerShdw>
                </a:effectLst>
              </a:rPr>
              <a:t>-Identify ongoing primary care provider</a:t>
            </a:r>
          </a:p>
          <a:p>
            <a:pPr algn="ctr"/>
            <a:r>
              <a:rPr lang="en-US" sz="1400" dirty="0">
                <a:solidFill>
                  <a:schemeClr val="bg1"/>
                </a:solidFill>
                <a:effectLst>
                  <a:outerShdw blurRad="38100" dist="38100" dir="2700000" algn="tl">
                    <a:srgbClr val="000000">
                      <a:alpha val="43137"/>
                    </a:srgbClr>
                  </a:outerShdw>
                </a:effectLst>
              </a:rPr>
              <a:t>-Recommendations for F/U for well-women care and/or any ongoing medical issues</a:t>
            </a:r>
          </a:p>
          <a:p>
            <a:pPr algn="ctr"/>
            <a:r>
              <a:rPr lang="en-US" sz="1400" dirty="0">
                <a:solidFill>
                  <a:schemeClr val="bg1"/>
                </a:solidFill>
                <a:effectLst>
                  <a:outerShdw blurRad="38100" dist="38100" dir="2700000" algn="tl">
                    <a:srgbClr val="000000">
                      <a:alpha val="43137"/>
                    </a:srgbClr>
                  </a:outerShdw>
                </a:effectLst>
              </a:rPr>
              <a:t>-Appropriate referrals to other members of health care team</a:t>
            </a:r>
          </a:p>
        </p:txBody>
      </p:sp>
    </p:spTree>
    <p:extLst>
      <p:ext uri="{BB962C8B-B14F-4D97-AF65-F5344CB8AC3E}">
        <p14:creationId xmlns:p14="http://schemas.microsoft.com/office/powerpoint/2010/main" val="2314109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63753" y="5878448"/>
            <a:ext cx="4927395" cy="771364"/>
          </a:xfrm>
          <a:prstGeom prst="rect">
            <a:avLst/>
          </a:prstGeom>
          <a:solidFill>
            <a:srgbClr val="E57F19"/>
          </a:solidFill>
          <a:ln w="12192">
            <a:noFill/>
          </a:ln>
        </p:spPr>
        <p:txBody>
          <a:bodyPr vert="horz" wrap="square" lIns="0" tIns="32384" rIns="0" bIns="0" rtlCol="0">
            <a:spAutoFit/>
          </a:bodyPr>
          <a:lstStyle/>
          <a:p>
            <a:pPr marL="122555" marR="116205" lvl="0" indent="0" algn="ctr" defTabSz="457200" rtl="0" eaLnBrk="1" fontAlgn="auto" latinLnBrk="0" hangingPunct="1">
              <a:lnSpc>
                <a:spcPct val="100000"/>
              </a:lnSpc>
              <a:spcBef>
                <a:spcPts val="254"/>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Respectful care is a universal component of every driver &amp; activity</a:t>
            </a:r>
            <a:endParaRPr kumimoji="0"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endParaRPr>
          </a:p>
        </p:txBody>
      </p:sp>
      <p:sp>
        <p:nvSpPr>
          <p:cNvPr id="4" name="object 4"/>
          <p:cNvSpPr txBox="1"/>
          <p:nvPr/>
        </p:nvSpPr>
        <p:spPr>
          <a:xfrm>
            <a:off x="6084421" y="4396774"/>
            <a:ext cx="5544062" cy="771364"/>
          </a:xfrm>
          <a:prstGeom prst="rect">
            <a:avLst/>
          </a:prstGeom>
          <a:solidFill>
            <a:srgbClr val="BFD7D2"/>
          </a:solidFill>
          <a:ln w="12192">
            <a:solidFill>
              <a:srgbClr val="000000"/>
            </a:solidFill>
          </a:ln>
        </p:spPr>
        <p:txBody>
          <a:bodyPr vert="horz" wrap="square" lIns="0" tIns="32384" rIns="0" bIns="0" rtlCol="0">
            <a:spAutoFit/>
          </a:bodyPr>
          <a:lstStyle/>
          <a:p>
            <a:pPr marL="109855" marR="101600" lvl="0" indent="-1270" algn="ctr" defTabSz="457200" rtl="0" eaLnBrk="1" fontAlgn="auto" latinLnBrk="0" hangingPunct="1">
              <a:lnSpc>
                <a:spcPct val="100000"/>
              </a:lnSpc>
              <a:spcBef>
                <a:spcPts val="254"/>
              </a:spcBef>
              <a:spcAft>
                <a:spcPts val="0"/>
              </a:spcAft>
              <a:buClrTx/>
              <a:buSzTx/>
              <a:buFontTx/>
              <a:buNone/>
              <a:tabLst/>
              <a:defRPr/>
            </a:pPr>
            <a:r>
              <a:rPr kumimoji="0" lang="en-US" sz="2400" b="0" i="0" u="none" strike="noStrike" kern="1200" cap="none" spc="-10" normalizeH="0" baseline="0" noProof="0" dirty="0">
                <a:ln>
                  <a:noFill/>
                </a:ln>
                <a:solidFill>
                  <a:srgbClr val="000000"/>
                </a:solidFill>
                <a:effectLst/>
                <a:uLnTx/>
                <a:uFillTx/>
                <a:latin typeface="Arial Narrow" panose="020B0606020202030204" pitchFamily="34" charset="0"/>
                <a:ea typeface="+mn-ea"/>
                <a:cs typeface="Calibri"/>
              </a:rPr>
              <a:t>Comprehensive Postpartum Patient Discharge Education</a:t>
            </a:r>
            <a:endParaRPr kumimoji="0"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endParaRPr>
          </a:p>
        </p:txBody>
      </p:sp>
      <p:sp>
        <p:nvSpPr>
          <p:cNvPr id="37" name="object 37"/>
          <p:cNvSpPr txBox="1"/>
          <p:nvPr/>
        </p:nvSpPr>
        <p:spPr>
          <a:xfrm>
            <a:off x="6775770" y="2251623"/>
            <a:ext cx="4161364" cy="457200"/>
          </a:xfrm>
          <a:prstGeom prst="rect">
            <a:avLst/>
          </a:prstGeom>
          <a:solidFill>
            <a:srgbClr val="EC8C2C"/>
          </a:solidFill>
          <a:ln w="6096">
            <a:noFill/>
          </a:ln>
        </p:spPr>
        <p:txBody>
          <a:bodyPr vert="horz" wrap="square" lIns="0" tIns="4064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Primary</a:t>
            </a:r>
            <a:r>
              <a:rPr kumimoji="0" sz="2800" b="1" i="0" u="none" strike="noStrike" kern="1200" cap="none" spc="-2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Key</a:t>
            </a:r>
            <a:r>
              <a:rPr kumimoji="0" sz="28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Drivers</a:t>
            </a:r>
            <a:endParaRPr kumimoji="0"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endParaRPr>
          </a:p>
        </p:txBody>
      </p:sp>
      <p:sp>
        <p:nvSpPr>
          <p:cNvPr id="2" name="Rectangle 1"/>
          <p:cNvSpPr/>
          <p:nvPr/>
        </p:nvSpPr>
        <p:spPr>
          <a:xfrm>
            <a:off x="1392650" y="2244485"/>
            <a:ext cx="3069604" cy="457200"/>
          </a:xfrm>
          <a:prstGeom prst="rect">
            <a:avLst/>
          </a:prstGeom>
          <a:solidFill>
            <a:srgbClr val="EC8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AIM</a:t>
            </a:r>
          </a:p>
        </p:txBody>
      </p:sp>
      <p:cxnSp>
        <p:nvCxnSpPr>
          <p:cNvPr id="8" name="Straight Arrow Connector 7"/>
          <p:cNvCxnSpPr>
            <a:cxnSpLocks/>
            <a:endCxn id="35" idx="3"/>
          </p:cNvCxnSpPr>
          <p:nvPr/>
        </p:nvCxnSpPr>
        <p:spPr>
          <a:xfrm flipH="1">
            <a:off x="5324472" y="3534173"/>
            <a:ext cx="939168" cy="756812"/>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4" idx="1"/>
            <a:endCxn id="35" idx="3"/>
          </p:cNvCxnSpPr>
          <p:nvPr/>
        </p:nvCxnSpPr>
        <p:spPr>
          <a:xfrm flipH="1" flipV="1">
            <a:off x="5324472" y="4290985"/>
            <a:ext cx="759949" cy="491471"/>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endCxn id="35" idx="3"/>
          </p:cNvCxnSpPr>
          <p:nvPr/>
        </p:nvCxnSpPr>
        <p:spPr>
          <a:xfrm flipH="1" flipV="1">
            <a:off x="5324472" y="4290985"/>
            <a:ext cx="866016" cy="1835495"/>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530429" y="2809609"/>
            <a:ext cx="4794043" cy="2962751"/>
          </a:xfrm>
          <a:prstGeom prst="roundRect">
            <a:avLst/>
          </a:prstGeom>
          <a:solidFill>
            <a:srgbClr val="009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lvl="0" indent="0" algn="l" defTabSz="457200" rtl="0" eaLnBrk="1" fontAlgn="auto" latinLnBrk="0" hangingPunct="1">
              <a:lnSpc>
                <a:spcPct val="100000"/>
              </a:lnSpc>
              <a:spcBef>
                <a:spcPts val="1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rPr>
              <a:t>By 6/2024, FPQC participating hospitals will: </a:t>
            </a:r>
          </a:p>
          <a:p>
            <a:pPr marL="228600" marR="5080" lvl="0" indent="-215900" algn="l" defTabSz="4572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rPr>
              <a:t>Increase the % of patients with a 2-week PP visit scheduled prior to discharge by 20%*</a:t>
            </a:r>
          </a:p>
          <a:p>
            <a:pPr marL="228600" marR="5080" lvl="0" indent="-215900" algn="l" defTabSz="4572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rPr>
              <a:t>Increase patient PP </a:t>
            </a:r>
            <a:r>
              <a:rPr kumimoji="0" lang="en-US" sz="2400" b="1" i="0" u="none" strike="noStrike" kern="1200" cap="none" spc="0" normalizeH="0" baseline="0" noProof="0" dirty="0" smtClean="0">
                <a:ln>
                  <a:noFill/>
                </a:ln>
                <a:solidFill>
                  <a:srgbClr val="FFFFFF"/>
                </a:solidFill>
                <a:effectLst/>
                <a:uLnTx/>
                <a:uFillTx/>
                <a:latin typeface="Calibri" panose="020F0502020204030204"/>
                <a:ea typeface="+mn-ea"/>
                <a:cs typeface="Calibri"/>
              </a:rPr>
              <a:t>education </a:t>
            </a: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rPr>
              <a:t>by 20%*</a:t>
            </a:r>
          </a:p>
        </p:txBody>
      </p:sp>
      <p:sp>
        <p:nvSpPr>
          <p:cNvPr id="9" name="Rectangle 8"/>
          <p:cNvSpPr/>
          <p:nvPr/>
        </p:nvSpPr>
        <p:spPr>
          <a:xfrm>
            <a:off x="448877" y="948680"/>
            <a:ext cx="11164729" cy="124745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2"/>
                </a:solidFill>
                <a:cs typeface="Arial" panose="020B0604020202020204" pitchFamily="34" charset="0"/>
              </a:rPr>
              <a:t>Global AIM: </a:t>
            </a:r>
            <a:r>
              <a:rPr lang="en-US" sz="2400" dirty="0">
                <a:solidFill>
                  <a:schemeClr val="tx2"/>
                </a:solidFill>
                <a:latin typeface="Calibri" panose="020F0502020204030204" pitchFamily="34" charset="0"/>
                <a:ea typeface="Calibri" panose="020F0502020204030204" pitchFamily="34" charset="0"/>
              </a:rPr>
              <a:t>Improve maternal health through hospital-facilitated continuum of postpartum care by coordinating and providing respectful, timely, and risk-appropriate coordinated care and services.</a:t>
            </a:r>
          </a:p>
        </p:txBody>
      </p:sp>
      <p:sp>
        <p:nvSpPr>
          <p:cNvPr id="30" name="object 5">
            <a:extLst>
              <a:ext uri="{FF2B5EF4-FFF2-40B4-BE49-F238E27FC236}">
                <a16:creationId xmlns:a16="http://schemas.microsoft.com/office/drawing/2014/main" id="{6BFB89AD-EB34-48F1-8B15-4708F48952EE}"/>
              </a:ext>
            </a:extLst>
          </p:cNvPr>
          <p:cNvSpPr txBox="1"/>
          <p:nvPr/>
        </p:nvSpPr>
        <p:spPr>
          <a:xfrm>
            <a:off x="6084421" y="5519186"/>
            <a:ext cx="5544062" cy="772005"/>
          </a:xfrm>
          <a:prstGeom prst="rect">
            <a:avLst/>
          </a:prstGeom>
          <a:solidFill>
            <a:srgbClr val="D0C594"/>
          </a:solidFill>
          <a:ln w="12192">
            <a:solidFill>
              <a:srgbClr val="000000"/>
            </a:solidFill>
          </a:ln>
        </p:spPr>
        <p:txBody>
          <a:bodyPr vert="horz" wrap="square" lIns="0" tIns="33019" rIns="0" bIns="0" rtlCol="0">
            <a:spAutoFit/>
          </a:bodyPr>
          <a:lstStyle/>
          <a:p>
            <a:pPr marL="120650" marR="111760" lvl="0" indent="-1270" algn="ctr" defTabSz="457200" rtl="0" eaLnBrk="1" fontAlgn="auto" latinLnBrk="0" hangingPunct="1">
              <a:lnSpc>
                <a:spcPct val="100000"/>
              </a:lnSpc>
              <a:spcBef>
                <a:spcPts val="259"/>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rPr>
              <a:t>Clinician Postpartum Engagement and Education</a:t>
            </a:r>
            <a:endParaRPr kumimoji="0"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endParaRPr>
          </a:p>
        </p:txBody>
      </p:sp>
      <p:sp>
        <p:nvSpPr>
          <p:cNvPr id="6" name="object 6"/>
          <p:cNvSpPr txBox="1"/>
          <p:nvPr/>
        </p:nvSpPr>
        <p:spPr>
          <a:xfrm>
            <a:off x="6084421" y="3276093"/>
            <a:ext cx="5544062" cy="771364"/>
          </a:xfrm>
          <a:prstGeom prst="rect">
            <a:avLst/>
          </a:prstGeom>
          <a:solidFill>
            <a:srgbClr val="F5C493"/>
          </a:solidFill>
          <a:ln w="12192">
            <a:solidFill>
              <a:srgbClr val="000000"/>
            </a:solidFill>
          </a:ln>
        </p:spPr>
        <p:txBody>
          <a:bodyPr vert="horz" wrap="square" lIns="0" tIns="32384" rIns="0" bIns="0" rtlCol="0">
            <a:spAutoFit/>
          </a:bodyPr>
          <a:lstStyle/>
          <a:p>
            <a:pPr marL="119063" marR="127000" lvl="0" indent="0" algn="ctr" defTabSz="457200" rtl="0" eaLnBrk="1" fontAlgn="auto" latinLnBrk="0" hangingPunct="1">
              <a:lnSpc>
                <a:spcPct val="100000"/>
              </a:lnSpc>
              <a:spcBef>
                <a:spcPts val="254"/>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rPr>
              <a:t>Process for </a:t>
            </a:r>
            <a:r>
              <a:rPr kumimoji="0" lang="en-US" sz="2400" b="0"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Calibri"/>
              </a:rPr>
              <a:t>Maternal</a:t>
            </a:r>
            <a:r>
              <a:rPr kumimoji="0" lang="en-US" sz="2400" b="0" i="0" u="none" strike="noStrike" kern="1200" cap="none" spc="0" normalizeH="0" noProof="0" dirty="0" smtClean="0">
                <a:ln>
                  <a:noFill/>
                </a:ln>
                <a:solidFill>
                  <a:srgbClr val="000000"/>
                </a:solidFill>
                <a:effectLst/>
                <a:uLnTx/>
                <a:uFillTx/>
                <a:latin typeface="Arial Narrow" panose="020B0606020202030204" pitchFamily="34" charset="0"/>
                <a:ea typeface="+mn-ea"/>
                <a:cs typeface="Calibri"/>
              </a:rPr>
              <a:t> Discharge</a:t>
            </a:r>
            <a:r>
              <a:rPr kumimoji="0" lang="en-US" sz="2400" b="0"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Calibri"/>
              </a:rPr>
              <a:t> </a:t>
            </a: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rPr>
              <a:t>Risk Screening &amp; Arranging Early Post</a:t>
            </a:r>
            <a:r>
              <a:rPr lang="en-US" sz="2400" noProof="0" dirty="0">
                <a:solidFill>
                  <a:srgbClr val="000000"/>
                </a:solidFill>
                <a:latin typeface="Arial Narrow" panose="020B0606020202030204" pitchFamily="34" charset="0"/>
                <a:cs typeface="Calibri"/>
              </a:rPr>
              <a:t>partum</a:t>
            </a: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rPr>
              <a:t> Visits</a:t>
            </a:r>
            <a:endParaRPr kumimoji="0"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11622" b="16058"/>
          <a:stretch/>
        </p:blipFill>
        <p:spPr>
          <a:xfrm>
            <a:off x="4197622" y="54573"/>
            <a:ext cx="3192868" cy="790564"/>
          </a:xfrm>
          <a:prstGeom prst="rect">
            <a:avLst/>
          </a:prstGeom>
        </p:spPr>
      </p:pic>
    </p:spTree>
    <p:extLst>
      <p:ext uri="{BB962C8B-B14F-4D97-AF65-F5344CB8AC3E}">
        <p14:creationId xmlns:p14="http://schemas.microsoft.com/office/powerpoint/2010/main" val="184863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solidFill>
                  <a:schemeClr val="tx2">
                    <a:lumMod val="75000"/>
                    <a:lumOff val="25000"/>
                  </a:schemeClr>
                </a:solidFill>
              </a:rPr>
              <a:t>Nothing to disclose</a:t>
            </a:r>
          </a:p>
        </p:txBody>
      </p:sp>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Disclosures</a:t>
            </a:r>
          </a:p>
        </p:txBody>
      </p:sp>
    </p:spTree>
    <p:extLst>
      <p:ext uri="{BB962C8B-B14F-4D97-AF65-F5344CB8AC3E}">
        <p14:creationId xmlns:p14="http://schemas.microsoft.com/office/powerpoint/2010/main" val="3056246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63754" y="6378320"/>
            <a:ext cx="11227243" cy="402032"/>
          </a:xfrm>
          <a:prstGeom prst="rect">
            <a:avLst/>
          </a:prstGeom>
          <a:solidFill>
            <a:srgbClr val="E57F19"/>
          </a:solidFill>
          <a:ln w="12192">
            <a:noFill/>
          </a:ln>
        </p:spPr>
        <p:txBody>
          <a:bodyPr vert="horz" wrap="square" lIns="0" tIns="32384" rIns="0" bIns="0" rtlCol="0">
            <a:spAutoFit/>
          </a:bodyPr>
          <a:lstStyle/>
          <a:p>
            <a:pPr marL="122555" marR="116205" lvl="0" indent="0" algn="ctr" defTabSz="457200" rtl="0" eaLnBrk="1" fontAlgn="auto" latinLnBrk="0" hangingPunct="1">
              <a:lnSpc>
                <a:spcPct val="100000"/>
              </a:lnSpc>
              <a:spcBef>
                <a:spcPts val="254"/>
              </a:spcBef>
              <a:spcAft>
                <a:spcPts val="0"/>
              </a:spcAft>
              <a:buClrTx/>
              <a:buSzTx/>
              <a:buFontTx/>
              <a:buNone/>
              <a:tabLst/>
              <a:defRPr/>
            </a:pPr>
            <a:r>
              <a:rPr kumimoji="0" lang="en-US" sz="2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Calibri"/>
              </a:rPr>
              <a:t>Respectful care is a universal component of every driver &amp; activity</a:t>
            </a:r>
            <a:endParaRPr kumimoji="0" sz="2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Calibri"/>
            </a:endParaRPr>
          </a:p>
        </p:txBody>
      </p:sp>
      <p:sp>
        <p:nvSpPr>
          <p:cNvPr id="6" name="object 6"/>
          <p:cNvSpPr txBox="1"/>
          <p:nvPr/>
        </p:nvSpPr>
        <p:spPr>
          <a:xfrm>
            <a:off x="463754" y="3808696"/>
            <a:ext cx="3910737" cy="1140696"/>
          </a:xfrm>
          <a:prstGeom prst="rect">
            <a:avLst/>
          </a:prstGeom>
          <a:solidFill>
            <a:srgbClr val="F5C493"/>
          </a:solidFill>
          <a:ln w="12192">
            <a:solidFill>
              <a:srgbClr val="000000"/>
            </a:solidFill>
          </a:ln>
        </p:spPr>
        <p:txBody>
          <a:bodyPr vert="horz" wrap="square" lIns="0" tIns="32384" rIns="0" bIns="0" rtlCol="0">
            <a:spAutoFit/>
          </a:bodyPr>
          <a:lstStyle/>
          <a:p>
            <a:pPr marL="119063" marR="127000" lvl="0" algn="ctr" defTabSz="457200">
              <a:spcBef>
                <a:spcPts val="254"/>
              </a:spcBef>
              <a:defRPr/>
            </a:pPr>
            <a:r>
              <a:rPr kumimoji="0" lang="en-US" sz="2400" i="0" u="none" strike="noStrike" kern="1200" cap="none" spc="0" normalizeH="0" baseline="0" noProof="0" dirty="0">
                <a:ln>
                  <a:noFill/>
                </a:ln>
                <a:solidFill>
                  <a:schemeClr val="tx2"/>
                </a:solidFill>
                <a:uLnTx/>
                <a:uFillTx/>
                <a:latin typeface="Arial Narrow" panose="020B0606020202030204" pitchFamily="34" charset="0"/>
                <a:cs typeface="Calibri"/>
              </a:rPr>
              <a:t>Process for </a:t>
            </a:r>
            <a:r>
              <a:rPr lang="en-US" sz="2400" dirty="0">
                <a:solidFill>
                  <a:srgbClr val="000000"/>
                </a:solidFill>
                <a:latin typeface="Arial Narrow" panose="020B0606020202030204" pitchFamily="34" charset="0"/>
                <a:cs typeface="Calibri"/>
              </a:rPr>
              <a:t>Maternal Discharge</a:t>
            </a:r>
            <a:r>
              <a:rPr kumimoji="0" lang="en-US" sz="2400" i="0" u="none" strike="noStrike" kern="1200" cap="none" spc="0" normalizeH="0" baseline="0" noProof="0" dirty="0" smtClean="0">
                <a:ln>
                  <a:noFill/>
                </a:ln>
                <a:solidFill>
                  <a:schemeClr val="tx2"/>
                </a:solidFill>
                <a:uLnTx/>
                <a:uFillTx/>
                <a:latin typeface="Arial Narrow" panose="020B0606020202030204" pitchFamily="34" charset="0"/>
                <a:cs typeface="Calibri"/>
              </a:rPr>
              <a:t> </a:t>
            </a:r>
            <a:r>
              <a:rPr kumimoji="0" lang="en-US" sz="2400" i="0" u="none" strike="noStrike" kern="1200" cap="none" spc="0" normalizeH="0" baseline="0" noProof="0" dirty="0">
                <a:ln>
                  <a:noFill/>
                </a:ln>
                <a:solidFill>
                  <a:schemeClr val="tx2"/>
                </a:solidFill>
                <a:uLnTx/>
                <a:uFillTx/>
                <a:latin typeface="Arial Narrow" panose="020B0606020202030204" pitchFamily="34" charset="0"/>
                <a:cs typeface="Calibri"/>
              </a:rPr>
              <a:t>Risk Screening &amp; Arranging Early Post</a:t>
            </a:r>
            <a:r>
              <a:rPr lang="en-US" sz="2400" noProof="0" dirty="0">
                <a:solidFill>
                  <a:schemeClr val="tx2"/>
                </a:solidFill>
                <a:latin typeface="Arial Narrow" panose="020B0606020202030204" pitchFamily="34" charset="0"/>
                <a:cs typeface="Calibri"/>
              </a:rPr>
              <a:t>partum</a:t>
            </a:r>
            <a:r>
              <a:rPr kumimoji="0" lang="en-US" sz="2400" i="0" u="none" strike="noStrike" kern="1200" cap="none" spc="0" normalizeH="0" baseline="0" noProof="0" dirty="0">
                <a:ln>
                  <a:noFill/>
                </a:ln>
                <a:solidFill>
                  <a:schemeClr val="tx2"/>
                </a:solidFill>
                <a:uLnTx/>
                <a:uFillTx/>
                <a:latin typeface="Arial Narrow" panose="020B0606020202030204" pitchFamily="34" charset="0"/>
                <a:cs typeface="Calibri"/>
              </a:rPr>
              <a:t> Visits</a:t>
            </a:r>
            <a:endParaRPr kumimoji="0" sz="2400" i="0" u="none" strike="noStrike" kern="1200" cap="none" spc="0" normalizeH="0" baseline="0" noProof="0" dirty="0">
              <a:ln>
                <a:noFill/>
              </a:ln>
              <a:solidFill>
                <a:schemeClr val="tx2"/>
              </a:solidFill>
              <a:uLnTx/>
              <a:uFillTx/>
              <a:latin typeface="Arial Narrow" panose="020B0606020202030204" pitchFamily="34" charset="0"/>
              <a:cs typeface="Calibri"/>
            </a:endParaRPr>
          </a:p>
        </p:txBody>
      </p:sp>
      <p:sp>
        <p:nvSpPr>
          <p:cNvPr id="37" name="object 37"/>
          <p:cNvSpPr txBox="1"/>
          <p:nvPr/>
        </p:nvSpPr>
        <p:spPr>
          <a:xfrm>
            <a:off x="463754" y="2309236"/>
            <a:ext cx="4053382" cy="471924"/>
          </a:xfrm>
          <a:prstGeom prst="rect">
            <a:avLst/>
          </a:prstGeom>
          <a:solidFill>
            <a:srgbClr val="E57F19"/>
          </a:solidFill>
          <a:ln w="6096">
            <a:noFill/>
          </a:ln>
        </p:spPr>
        <p:txBody>
          <a:bodyPr vert="horz" wrap="square" lIns="0" tIns="4064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Primary</a:t>
            </a:r>
            <a:r>
              <a:rPr kumimoji="0" sz="2800" b="1" i="0" u="none" strike="noStrike" kern="1200" cap="none" spc="-2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Key</a:t>
            </a:r>
            <a:r>
              <a:rPr kumimoji="0" sz="28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Driver</a:t>
            </a:r>
            <a:endParaRPr kumimoji="0"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endParaRPr>
          </a:p>
        </p:txBody>
      </p:sp>
      <p:cxnSp>
        <p:nvCxnSpPr>
          <p:cNvPr id="8" name="Straight Arrow Connector 7"/>
          <p:cNvCxnSpPr>
            <a:cxnSpLocks/>
            <a:endCxn id="6" idx="3"/>
          </p:cNvCxnSpPr>
          <p:nvPr/>
        </p:nvCxnSpPr>
        <p:spPr>
          <a:xfrm flipH="1">
            <a:off x="4374491" y="3243072"/>
            <a:ext cx="709574" cy="1135972"/>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17" idx="1"/>
            <a:endCxn id="6" idx="3"/>
          </p:cNvCxnSpPr>
          <p:nvPr/>
        </p:nvCxnSpPr>
        <p:spPr>
          <a:xfrm flipH="1">
            <a:off x="4374491" y="4379044"/>
            <a:ext cx="571851" cy="0"/>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endCxn id="6" idx="3"/>
          </p:cNvCxnSpPr>
          <p:nvPr/>
        </p:nvCxnSpPr>
        <p:spPr>
          <a:xfrm flipH="1" flipV="1">
            <a:off x="4374491" y="4379044"/>
            <a:ext cx="709574" cy="1369484"/>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63754" y="948416"/>
            <a:ext cx="11164729" cy="124745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2"/>
                </a:solidFill>
                <a:cs typeface="Arial" panose="020B0604020202020204" pitchFamily="34" charset="0"/>
              </a:rPr>
              <a:t>Global AIM: </a:t>
            </a:r>
            <a:r>
              <a:rPr lang="en-US" sz="2400" dirty="0">
                <a:solidFill>
                  <a:schemeClr val="tx2"/>
                </a:solidFill>
                <a:latin typeface="Calibri" panose="020F0502020204030204" pitchFamily="34" charset="0"/>
                <a:ea typeface="Calibri" panose="020F0502020204030204" pitchFamily="34" charset="0"/>
              </a:rPr>
              <a:t>Improve maternal health through hospital-facilitated continuum of postpartum care by coordinating and providing respectful, timely, and risk-appropriate coordinated care and services.</a:t>
            </a:r>
          </a:p>
        </p:txBody>
      </p:sp>
      <p:sp>
        <p:nvSpPr>
          <p:cNvPr id="14" name="object 37"/>
          <p:cNvSpPr txBox="1"/>
          <p:nvPr/>
        </p:nvSpPr>
        <p:spPr>
          <a:xfrm>
            <a:off x="6237987" y="2321218"/>
            <a:ext cx="4161364" cy="471924"/>
          </a:xfrm>
          <a:prstGeom prst="rect">
            <a:avLst/>
          </a:prstGeom>
          <a:solidFill>
            <a:srgbClr val="E57F19"/>
          </a:solidFill>
          <a:ln w="6096">
            <a:noFill/>
          </a:ln>
        </p:spPr>
        <p:txBody>
          <a:bodyPr vert="horz" wrap="square" lIns="0" tIns="4064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Secondary</a:t>
            </a:r>
            <a:r>
              <a:rPr kumimoji="0" lang="en-US" sz="2800" b="1" i="0" u="none" strike="noStrike" kern="1200" cap="none" spc="-20" normalizeH="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8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Drivers</a:t>
            </a:r>
            <a:endParaRPr kumimoji="0"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endParaRPr>
          </a:p>
        </p:txBody>
      </p:sp>
      <p:sp>
        <p:nvSpPr>
          <p:cNvPr id="15" name="object 12"/>
          <p:cNvSpPr txBox="1"/>
          <p:nvPr/>
        </p:nvSpPr>
        <p:spPr>
          <a:xfrm>
            <a:off x="4946342" y="2877847"/>
            <a:ext cx="6744655" cy="1145185"/>
          </a:xfrm>
          <a:prstGeom prst="rect">
            <a:avLst/>
          </a:prstGeom>
          <a:solidFill>
            <a:srgbClr val="329664"/>
          </a:solidFill>
          <a:ln w="12192">
            <a:solidFill>
              <a:srgbClr val="000000"/>
            </a:solidFill>
          </a:ln>
        </p:spPr>
        <p:txBody>
          <a:bodyPr vert="horz" wrap="square" lIns="0" tIns="36830" rIns="0" bIns="0" rtlCol="0">
            <a:spAutoFit/>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Develop a process flow to schedule early risk-appropriate PP visits/encounters prior to discharge and align policies and procedures accordingly</a:t>
            </a:r>
            <a:endParaRPr kumimoji="0"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cs typeface="Calibri"/>
            </a:endParaRPr>
          </a:p>
        </p:txBody>
      </p:sp>
      <p:sp>
        <p:nvSpPr>
          <p:cNvPr id="16" name="object 12"/>
          <p:cNvSpPr txBox="1"/>
          <p:nvPr/>
        </p:nvSpPr>
        <p:spPr>
          <a:xfrm>
            <a:off x="4946344" y="4758334"/>
            <a:ext cx="6744654" cy="1514517"/>
          </a:xfrm>
          <a:prstGeom prst="rect">
            <a:avLst/>
          </a:prstGeom>
          <a:solidFill>
            <a:srgbClr val="329664"/>
          </a:solidFill>
          <a:ln w="12192">
            <a:solidFill>
              <a:srgbClr val="000000"/>
            </a:solidFill>
          </a:ln>
        </p:spPr>
        <p:txBody>
          <a:bodyPr vert="horz" wrap="square" lIns="0" tIns="36830" rIns="0" bIns="0" rtlCol="0">
            <a:spAutoFit/>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sng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I</a:t>
            </a:r>
            <a:r>
              <a:rPr kumimoji="0" lang="en-US"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mplement universal </a:t>
            </a:r>
            <a:r>
              <a:rPr kumimoji="0" lang="en-US"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Maternal Discharge Risk Screening </a:t>
            </a:r>
            <a:r>
              <a:rPr kumimoji="0" lang="en-US"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for PP care &amp; schedule/arrange risk-appropriate PP care including obstetrical, specialty, &amp; community services before discharge</a:t>
            </a:r>
            <a:endParaRPr kumimoji="0"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cs typeface="Calibri"/>
            </a:endParaRPr>
          </a:p>
        </p:txBody>
      </p:sp>
      <p:sp>
        <p:nvSpPr>
          <p:cNvPr id="17" name="object 12"/>
          <p:cNvSpPr txBox="1"/>
          <p:nvPr/>
        </p:nvSpPr>
        <p:spPr>
          <a:xfrm>
            <a:off x="4946342" y="4175783"/>
            <a:ext cx="6744655" cy="406522"/>
          </a:xfrm>
          <a:prstGeom prst="rect">
            <a:avLst/>
          </a:prstGeom>
          <a:solidFill>
            <a:srgbClr val="329664"/>
          </a:solidFill>
          <a:ln w="12192">
            <a:solidFill>
              <a:srgbClr val="000000"/>
            </a:solidFill>
          </a:ln>
        </p:spPr>
        <p:txBody>
          <a:bodyPr vert="horz" wrap="square" lIns="0" tIns="36830" rIns="0" bIns="0" rtlCol="0">
            <a:spAutoFit/>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Conduct a PP </a:t>
            </a:r>
            <a:r>
              <a:rPr lang="en-US" sz="2400" dirty="0" smtClean="0">
                <a:solidFill>
                  <a:schemeClr val="bg1"/>
                </a:solidFill>
                <a:effectLst>
                  <a:outerShdw blurRad="38100" dist="38100" dir="2700000" algn="tl">
                    <a:srgbClr val="000000">
                      <a:alpha val="43137"/>
                    </a:srgbClr>
                  </a:outerShdw>
                </a:effectLst>
                <a:latin typeface="Arial Narrow" panose="020B0606020202030204" pitchFamily="34" charset="0"/>
              </a:rPr>
              <a:t>Discharge Assessment </a:t>
            </a:r>
            <a:r>
              <a:rPr kumimoji="0" lang="en-US"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prior </a:t>
            </a:r>
            <a:r>
              <a:rPr kumimoji="0" lang="en-US"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to discharge</a:t>
            </a:r>
            <a:endParaRPr kumimoji="0"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cs typeface="Calibri"/>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11622" b="16058"/>
          <a:stretch/>
        </p:blipFill>
        <p:spPr>
          <a:xfrm>
            <a:off x="4197622" y="54573"/>
            <a:ext cx="3192868" cy="790564"/>
          </a:xfrm>
          <a:prstGeom prst="rect">
            <a:avLst/>
          </a:prstGeom>
        </p:spPr>
      </p:pic>
    </p:spTree>
    <p:extLst>
      <p:ext uri="{BB962C8B-B14F-4D97-AF65-F5344CB8AC3E}">
        <p14:creationId xmlns:p14="http://schemas.microsoft.com/office/powerpoint/2010/main" val="2061821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25C0C21-B7CE-4F0B-81CD-4269BE354346}" type="slidenum">
              <a:rPr lang="en-US" smtClean="0"/>
              <a:t>21</a:t>
            </a:fld>
            <a:endParaRPr lang="en-US"/>
          </a:p>
        </p:txBody>
      </p:sp>
      <p:sp>
        <p:nvSpPr>
          <p:cNvPr id="3" name="TextBox 2"/>
          <p:cNvSpPr txBox="1"/>
          <p:nvPr/>
        </p:nvSpPr>
        <p:spPr>
          <a:xfrm rot="16200000">
            <a:off x="-2989562" y="2971800"/>
            <a:ext cx="6858002" cy="914400"/>
          </a:xfrm>
          <a:prstGeom prst="rect">
            <a:avLst/>
          </a:prstGeom>
          <a:solidFill>
            <a:srgbClr val="F5C493"/>
          </a:solidFill>
        </p:spPr>
        <p:txBody>
          <a:bodyPr wrap="square" rtlCol="0" anchor="ctr">
            <a:spAutoFit/>
          </a:bodyPr>
          <a:lstStyle/>
          <a:p>
            <a:pPr algn="ctr"/>
            <a:r>
              <a:rPr lang="en-US" sz="2800" b="1" dirty="0">
                <a:solidFill>
                  <a:schemeClr val="bg1"/>
                </a:solidFill>
                <a:effectLst>
                  <a:outerShdw blurRad="38100" dist="38100" dir="2700000" algn="tl">
                    <a:srgbClr val="000000">
                      <a:alpha val="43137"/>
                    </a:srgbClr>
                  </a:outerShdw>
                </a:effectLst>
              </a:rPr>
              <a:t>1. High Risk Screening &amp; Early PP Visits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432" y="-2"/>
            <a:ext cx="9144000" cy="6858000"/>
          </a:xfrm>
          <a:prstGeom prst="rect">
            <a:avLst/>
          </a:prstGeom>
        </p:spPr>
      </p:pic>
    </p:spTree>
    <p:extLst>
      <p:ext uri="{BB962C8B-B14F-4D97-AF65-F5344CB8AC3E}">
        <p14:creationId xmlns:p14="http://schemas.microsoft.com/office/powerpoint/2010/main" val="2104845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DBCFA8-CD47-469D-ABAE-CB636CBD2DF7}"/>
              </a:ext>
            </a:extLst>
          </p:cNvPr>
          <p:cNvSpPr/>
          <p:nvPr/>
        </p:nvSpPr>
        <p:spPr>
          <a:xfrm>
            <a:off x="975945" y="1092566"/>
            <a:ext cx="10884878" cy="7858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71C29E9-01F3-4267-99A1-A3769EF865D6}"/>
              </a:ext>
            </a:extLst>
          </p:cNvPr>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rPr>
              <a:t>Maternal Discharge Risk Assessment</a:t>
            </a:r>
          </a:p>
        </p:txBody>
      </p:sp>
      <p:sp>
        <p:nvSpPr>
          <p:cNvPr id="2" name="Oval 1"/>
          <p:cNvSpPr/>
          <p:nvPr/>
        </p:nvSpPr>
        <p:spPr>
          <a:xfrm>
            <a:off x="204147" y="1211174"/>
            <a:ext cx="548640" cy="548640"/>
          </a:xfrm>
          <a:prstGeom prst="ellipse">
            <a:avLst/>
          </a:prstGeom>
          <a:noFill/>
          <a:ln w="38100">
            <a:solidFill>
              <a:srgbClr val="7EB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7EB0A6"/>
                </a:solidFill>
              </a:rPr>
              <a:t>1</a:t>
            </a:r>
          </a:p>
        </p:txBody>
      </p:sp>
      <p:sp>
        <p:nvSpPr>
          <p:cNvPr id="9" name="Oval 8"/>
          <p:cNvSpPr/>
          <p:nvPr/>
        </p:nvSpPr>
        <p:spPr>
          <a:xfrm>
            <a:off x="212342" y="2847917"/>
            <a:ext cx="548640" cy="548640"/>
          </a:xfrm>
          <a:prstGeom prst="ellipse">
            <a:avLst/>
          </a:prstGeom>
          <a:noFill/>
          <a:ln w="38100">
            <a:solidFill>
              <a:srgbClr val="EDA5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EDA55D"/>
                </a:solidFill>
              </a:rPr>
              <a:t>2</a:t>
            </a:r>
          </a:p>
        </p:txBody>
      </p:sp>
      <p:sp>
        <p:nvSpPr>
          <p:cNvPr id="10" name="Oval 9"/>
          <p:cNvSpPr/>
          <p:nvPr/>
        </p:nvSpPr>
        <p:spPr>
          <a:xfrm>
            <a:off x="220391" y="4073311"/>
            <a:ext cx="548640" cy="548640"/>
          </a:xfrm>
          <a:prstGeom prst="ellipse">
            <a:avLst/>
          </a:prstGeom>
          <a:noFill/>
          <a:ln w="38100">
            <a:solidFill>
              <a:srgbClr val="329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329664"/>
                </a:solidFill>
              </a:rPr>
              <a:t>3</a:t>
            </a:r>
          </a:p>
        </p:txBody>
      </p:sp>
      <p:sp>
        <p:nvSpPr>
          <p:cNvPr id="11" name="Oval 10"/>
          <p:cNvSpPr/>
          <p:nvPr/>
        </p:nvSpPr>
        <p:spPr>
          <a:xfrm>
            <a:off x="220391" y="5337471"/>
            <a:ext cx="548640" cy="548640"/>
          </a:xfrm>
          <a:prstGeom prst="ellipse">
            <a:avLst/>
          </a:prstGeom>
          <a:noFill/>
          <a:ln w="38100">
            <a:solidFill>
              <a:srgbClr val="CFC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FC493"/>
                </a:solidFill>
              </a:rPr>
              <a:t>4</a:t>
            </a:r>
          </a:p>
        </p:txBody>
      </p:sp>
      <p:sp>
        <p:nvSpPr>
          <p:cNvPr id="14" name="TextBox 13">
            <a:extLst>
              <a:ext uri="{FF2B5EF4-FFF2-40B4-BE49-F238E27FC236}">
                <a16:creationId xmlns:a16="http://schemas.microsoft.com/office/drawing/2014/main" id="{8087B236-54CC-435C-B679-EEA55B4CFC69}"/>
              </a:ext>
            </a:extLst>
          </p:cNvPr>
          <p:cNvSpPr txBox="1"/>
          <p:nvPr/>
        </p:nvSpPr>
        <p:spPr>
          <a:xfrm>
            <a:off x="975943" y="1882542"/>
            <a:ext cx="10735409" cy="984885"/>
          </a:xfrm>
          <a:prstGeom prst="rect">
            <a:avLst/>
          </a:prstGeom>
          <a:noFill/>
        </p:spPr>
        <p:txBody>
          <a:bodyPr wrap="square" rtlCol="0">
            <a:spAutoFit/>
          </a:bodyPr>
          <a:lstStyle/>
          <a:p>
            <a:pPr marL="285750" lvl="0" indent="-285750">
              <a:buFont typeface="Arial" panose="020B0604020202020204" pitchFamily="34" charset="0"/>
              <a:buChar char="•"/>
            </a:pPr>
            <a:r>
              <a:rPr lang="en-US" sz="2000" b="0" i="0" u="none" dirty="0">
                <a:solidFill>
                  <a:schemeClr val="tx2"/>
                </a:solidFill>
              </a:rPr>
              <a:t>Schedule blood pressure check in 2-3 days &amp; appointment with OB or PCP in 1-2 weeks.</a:t>
            </a:r>
            <a:endParaRPr lang="en-US" sz="2000" dirty="0">
              <a:solidFill>
                <a:schemeClr val="tx2"/>
              </a:solidFill>
            </a:endParaRPr>
          </a:p>
          <a:p>
            <a:pPr marL="285750" lvl="0" indent="-285750">
              <a:buFont typeface="Arial" panose="020B0604020202020204" pitchFamily="34" charset="0"/>
              <a:buChar char="•"/>
            </a:pPr>
            <a:r>
              <a:rPr lang="en-US" sz="2000" b="0" i="0" u="none" dirty="0">
                <a:solidFill>
                  <a:schemeClr val="tx2"/>
                </a:solidFill>
              </a:rPr>
              <a:t>If yes to maternal heart disease, schedule appointment with cardiology in 1-2 weeks.</a:t>
            </a:r>
            <a:endParaRPr lang="en-US" sz="2000" dirty="0">
              <a:solidFill>
                <a:schemeClr val="tx2"/>
              </a:solidFill>
            </a:endParaRPr>
          </a:p>
          <a:p>
            <a:endParaRPr lang="en-US" dirty="0"/>
          </a:p>
        </p:txBody>
      </p:sp>
      <p:sp>
        <p:nvSpPr>
          <p:cNvPr id="16" name="TextBox 15">
            <a:extLst>
              <a:ext uri="{FF2B5EF4-FFF2-40B4-BE49-F238E27FC236}">
                <a16:creationId xmlns:a16="http://schemas.microsoft.com/office/drawing/2014/main" id="{780F53E6-A79B-42CB-B10A-3CE96AE936B3}"/>
              </a:ext>
            </a:extLst>
          </p:cNvPr>
          <p:cNvSpPr txBox="1"/>
          <p:nvPr/>
        </p:nvSpPr>
        <p:spPr>
          <a:xfrm>
            <a:off x="1110761" y="1125263"/>
            <a:ext cx="10600591" cy="769441"/>
          </a:xfrm>
          <a:prstGeom prst="rect">
            <a:avLst/>
          </a:prstGeom>
          <a:noFill/>
        </p:spPr>
        <p:txBody>
          <a:bodyPr wrap="square" rtlCol="0">
            <a:spAutoFit/>
          </a:bodyPr>
          <a:lstStyle/>
          <a:p>
            <a:r>
              <a:rPr lang="en-US" sz="2200" b="1" i="0" u="none" dirty="0">
                <a:solidFill>
                  <a:schemeClr val="bg1"/>
                </a:solidFill>
                <a:effectLst>
                  <a:outerShdw blurRad="38100" dist="38100" dir="2700000" algn="tl">
                    <a:srgbClr val="000000">
                      <a:alpha val="43137"/>
                    </a:srgbClr>
                  </a:outerShdw>
                </a:effectLst>
              </a:rPr>
              <a:t>Has the patient been diagnosed with chronic hypertension, gestational hypertension, pre-eclampsia, eclampsia, maternal heart disease, or related conditions?</a:t>
            </a:r>
            <a:endParaRPr lang="en-US" sz="2200" b="1" dirty="0">
              <a:solidFill>
                <a:schemeClr val="bg1"/>
              </a:solidFill>
              <a:effectLst>
                <a:outerShdw blurRad="38100" dist="38100" dir="2700000" algn="tl">
                  <a:srgbClr val="000000">
                    <a:alpha val="43137"/>
                  </a:srgbClr>
                </a:outerShdw>
              </a:effectLst>
            </a:endParaRPr>
          </a:p>
        </p:txBody>
      </p:sp>
      <p:sp>
        <p:nvSpPr>
          <p:cNvPr id="17" name="Rectangle: Rounded Corners 16">
            <a:extLst>
              <a:ext uri="{FF2B5EF4-FFF2-40B4-BE49-F238E27FC236}">
                <a16:creationId xmlns:a16="http://schemas.microsoft.com/office/drawing/2014/main" id="{E0FC94DD-EA17-4D34-857D-A98B5AC089DA}"/>
              </a:ext>
            </a:extLst>
          </p:cNvPr>
          <p:cNvSpPr/>
          <p:nvPr/>
        </p:nvSpPr>
        <p:spPr>
          <a:xfrm>
            <a:off x="975943" y="2729309"/>
            <a:ext cx="10884878" cy="78585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en-US" sz="2200" b="1" i="0" u="none" dirty="0">
                <a:effectLst>
                  <a:outerShdw blurRad="38100" dist="38100" dir="2700000" algn="tl">
                    <a:srgbClr val="000000">
                      <a:alpha val="43137"/>
                    </a:srgbClr>
                  </a:outerShdw>
                </a:effectLst>
              </a:rPr>
              <a:t>Does the patient have a history of venous thromboembolism (DVT or pulmonary embolism) this pregnancy or on anticoagulation prior to delivery?</a:t>
            </a:r>
            <a:endParaRPr lang="en-US" sz="2200" b="1" dirty="0">
              <a:effectLst>
                <a:outerShdw blurRad="38100" dist="38100" dir="2700000" algn="tl">
                  <a:srgbClr val="000000">
                    <a:alpha val="43137"/>
                  </a:srgbClr>
                </a:outerShdw>
              </a:effectLst>
            </a:endParaRPr>
          </a:p>
        </p:txBody>
      </p:sp>
      <p:sp>
        <p:nvSpPr>
          <p:cNvPr id="18" name="Rectangle: Rounded Corners 17">
            <a:extLst>
              <a:ext uri="{FF2B5EF4-FFF2-40B4-BE49-F238E27FC236}">
                <a16:creationId xmlns:a16="http://schemas.microsoft.com/office/drawing/2014/main" id="{7F115809-8197-477A-BD71-DD4C09BA5536}"/>
              </a:ext>
            </a:extLst>
          </p:cNvPr>
          <p:cNvSpPr/>
          <p:nvPr/>
        </p:nvSpPr>
        <p:spPr>
          <a:xfrm>
            <a:off x="975942" y="4093875"/>
            <a:ext cx="10884878" cy="510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9" name="Rectangle: Rounded Corners 18">
            <a:extLst>
              <a:ext uri="{FF2B5EF4-FFF2-40B4-BE49-F238E27FC236}">
                <a16:creationId xmlns:a16="http://schemas.microsoft.com/office/drawing/2014/main" id="{E819CE9F-E6FE-41A8-A209-D170639DE24D}"/>
              </a:ext>
            </a:extLst>
          </p:cNvPr>
          <p:cNvSpPr/>
          <p:nvPr/>
        </p:nvSpPr>
        <p:spPr>
          <a:xfrm>
            <a:off x="975945" y="5210788"/>
            <a:ext cx="10884875" cy="78585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06FCF50-4BAF-41E0-9FA9-7CDBE5A7AFE2}"/>
              </a:ext>
            </a:extLst>
          </p:cNvPr>
          <p:cNvSpPr txBox="1"/>
          <p:nvPr/>
        </p:nvSpPr>
        <p:spPr>
          <a:xfrm>
            <a:off x="975942" y="3572851"/>
            <a:ext cx="10735409" cy="400110"/>
          </a:xfrm>
          <a:prstGeom prst="rect">
            <a:avLst/>
          </a:prstGeom>
          <a:noFill/>
        </p:spPr>
        <p:txBody>
          <a:bodyPr wrap="square" rtlCol="0">
            <a:spAutoFit/>
          </a:bodyPr>
          <a:lstStyle/>
          <a:p>
            <a:pPr marL="285750" indent="-285750">
              <a:buFont typeface="Arial" panose="020B0604020202020204" pitchFamily="34" charset="0"/>
              <a:buChar char="•"/>
            </a:pPr>
            <a:r>
              <a:rPr lang="en-US" sz="2000" b="0" i="0" u="none" dirty="0">
                <a:solidFill>
                  <a:schemeClr val="tx2"/>
                </a:solidFill>
              </a:rPr>
              <a:t>If yes, then ensure patient has 6 weeks of medication for anticoagulation in hand prior to discharge.</a:t>
            </a:r>
            <a:endParaRPr lang="en-US" sz="2000" dirty="0">
              <a:solidFill>
                <a:schemeClr val="tx2"/>
              </a:solidFill>
            </a:endParaRPr>
          </a:p>
        </p:txBody>
      </p:sp>
      <p:sp>
        <p:nvSpPr>
          <p:cNvPr id="21" name="TextBox 20">
            <a:extLst>
              <a:ext uri="{FF2B5EF4-FFF2-40B4-BE49-F238E27FC236}">
                <a16:creationId xmlns:a16="http://schemas.microsoft.com/office/drawing/2014/main" id="{589B24A2-B6E8-44FB-8D59-34D1C505AF7E}"/>
              </a:ext>
            </a:extLst>
          </p:cNvPr>
          <p:cNvSpPr txBox="1"/>
          <p:nvPr/>
        </p:nvSpPr>
        <p:spPr>
          <a:xfrm>
            <a:off x="975942" y="4667314"/>
            <a:ext cx="10735409" cy="400110"/>
          </a:xfrm>
          <a:prstGeom prst="rect">
            <a:avLst/>
          </a:prstGeom>
          <a:noFill/>
        </p:spPr>
        <p:txBody>
          <a:bodyPr wrap="square" rtlCol="0">
            <a:spAutoFit/>
          </a:bodyPr>
          <a:lstStyle/>
          <a:p>
            <a:pPr marL="285750" lvl="0" indent="-285750">
              <a:buFont typeface="Arial" panose="020B0604020202020204" pitchFamily="34" charset="0"/>
              <a:buChar char="•"/>
            </a:pPr>
            <a:r>
              <a:rPr lang="en-US" sz="2000" b="0" i="0" u="none" dirty="0">
                <a:solidFill>
                  <a:schemeClr val="tx2"/>
                </a:solidFill>
              </a:rPr>
              <a:t>If yes, schedule for 1–2-week incision check with OB.</a:t>
            </a:r>
            <a:endParaRPr lang="en-US" sz="2000" dirty="0">
              <a:solidFill>
                <a:schemeClr val="tx2"/>
              </a:solidFill>
            </a:endParaRPr>
          </a:p>
        </p:txBody>
      </p:sp>
      <p:sp>
        <p:nvSpPr>
          <p:cNvPr id="22" name="TextBox 21">
            <a:extLst>
              <a:ext uri="{FF2B5EF4-FFF2-40B4-BE49-F238E27FC236}">
                <a16:creationId xmlns:a16="http://schemas.microsoft.com/office/drawing/2014/main" id="{6934F4FA-787D-4474-B937-8841D168387F}"/>
              </a:ext>
            </a:extLst>
          </p:cNvPr>
          <p:cNvSpPr txBox="1"/>
          <p:nvPr/>
        </p:nvSpPr>
        <p:spPr>
          <a:xfrm>
            <a:off x="1110760" y="6012795"/>
            <a:ext cx="10415954" cy="707886"/>
          </a:xfrm>
          <a:prstGeom prst="rect">
            <a:avLst/>
          </a:prstGeom>
          <a:noFill/>
        </p:spPr>
        <p:txBody>
          <a:bodyPr wrap="square" rtlCol="0">
            <a:spAutoFit/>
          </a:bodyPr>
          <a:lstStyle/>
          <a:p>
            <a:pPr marL="285750" lvl="0" indent="-285750">
              <a:buFont typeface="Arial" panose="020B0604020202020204" pitchFamily="34" charset="0"/>
              <a:buChar char="•"/>
            </a:pPr>
            <a:r>
              <a:rPr lang="en-US" sz="2000" b="0" i="0" u="none" dirty="0">
                <a:solidFill>
                  <a:schemeClr val="tx2"/>
                </a:solidFill>
              </a:rPr>
              <a:t>If yes, perform SBIRT, refer for MAT/MOUD, provide Naloxone kit/Rx, and OB follow up in 1-2 weeks. </a:t>
            </a:r>
            <a:endParaRPr lang="en-US" sz="2000" dirty="0">
              <a:solidFill>
                <a:schemeClr val="tx2"/>
              </a:solidFill>
            </a:endParaRPr>
          </a:p>
        </p:txBody>
      </p:sp>
      <p:sp>
        <p:nvSpPr>
          <p:cNvPr id="23" name="TextBox 22">
            <a:extLst>
              <a:ext uri="{FF2B5EF4-FFF2-40B4-BE49-F238E27FC236}">
                <a16:creationId xmlns:a16="http://schemas.microsoft.com/office/drawing/2014/main" id="{59772F6F-E9FB-4FD8-8B6D-4AA028852F9E}"/>
              </a:ext>
            </a:extLst>
          </p:cNvPr>
          <p:cNvSpPr txBox="1"/>
          <p:nvPr/>
        </p:nvSpPr>
        <p:spPr>
          <a:xfrm>
            <a:off x="1110760" y="4135472"/>
            <a:ext cx="9536725" cy="430887"/>
          </a:xfrm>
          <a:prstGeom prst="rect">
            <a:avLst/>
          </a:prstGeom>
          <a:noFill/>
        </p:spPr>
        <p:txBody>
          <a:bodyPr wrap="square" rtlCol="0">
            <a:spAutoFit/>
          </a:bodyPr>
          <a:lstStyle/>
          <a:p>
            <a:pPr lvl="0"/>
            <a:r>
              <a:rPr lang="en-US" sz="2200" b="1" i="0" u="none" dirty="0">
                <a:solidFill>
                  <a:schemeClr val="bg1"/>
                </a:solidFill>
                <a:effectLst>
                  <a:outerShdw blurRad="38100" dist="38100" dir="2700000" algn="tl">
                    <a:srgbClr val="000000">
                      <a:alpha val="43137"/>
                    </a:srgbClr>
                  </a:outerShdw>
                </a:effectLst>
              </a:rPr>
              <a:t>Did the patient have a c-section or 3rd or 4th degree vaginal laceration?</a:t>
            </a:r>
            <a:endParaRPr lang="en-US" sz="2200" b="1" dirty="0">
              <a:solidFill>
                <a:schemeClr val="bg1"/>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43266ED1-7B70-46D8-A97D-15D0900B169C}"/>
              </a:ext>
            </a:extLst>
          </p:cNvPr>
          <p:cNvSpPr txBox="1"/>
          <p:nvPr/>
        </p:nvSpPr>
        <p:spPr>
          <a:xfrm>
            <a:off x="1043349" y="5227071"/>
            <a:ext cx="10668002" cy="769441"/>
          </a:xfrm>
          <a:prstGeom prst="rect">
            <a:avLst/>
          </a:prstGeom>
          <a:noFill/>
        </p:spPr>
        <p:txBody>
          <a:bodyPr wrap="square" rtlCol="0">
            <a:spAutoFit/>
          </a:bodyPr>
          <a:lstStyle/>
          <a:p>
            <a:pPr lvl="0"/>
            <a:r>
              <a:rPr lang="en-US" sz="2200" b="1" i="0" u="none" dirty="0">
                <a:solidFill>
                  <a:schemeClr val="bg1"/>
                </a:solidFill>
                <a:effectLst>
                  <a:outerShdw blurRad="38100" dist="38100" dir="2700000" algn="tl">
                    <a:srgbClr val="000000">
                      <a:alpha val="43137"/>
                    </a:srgbClr>
                  </a:outerShdw>
                </a:effectLst>
              </a:rPr>
              <a:t>Does the patient have substance use disorder or screened positive with an evidence-based verbal screening tool? </a:t>
            </a:r>
            <a:endParaRPr lang="en-US" sz="2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8217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DBCFA8-CD47-469D-ABAE-CB636CBD2DF7}"/>
              </a:ext>
            </a:extLst>
          </p:cNvPr>
          <p:cNvSpPr/>
          <p:nvPr/>
        </p:nvSpPr>
        <p:spPr>
          <a:xfrm>
            <a:off x="981801" y="1711854"/>
            <a:ext cx="10884878" cy="7858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71C29E9-01F3-4267-99A1-A3769EF865D6}"/>
              </a:ext>
            </a:extLst>
          </p:cNvPr>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rPr>
              <a:t>Maternal Discharge Risk Assessment</a:t>
            </a:r>
          </a:p>
        </p:txBody>
      </p:sp>
      <p:sp>
        <p:nvSpPr>
          <p:cNvPr id="14" name="TextBox 13">
            <a:extLst>
              <a:ext uri="{FF2B5EF4-FFF2-40B4-BE49-F238E27FC236}">
                <a16:creationId xmlns:a16="http://schemas.microsoft.com/office/drawing/2014/main" id="{8087B236-54CC-435C-B679-EEA55B4CFC69}"/>
              </a:ext>
            </a:extLst>
          </p:cNvPr>
          <p:cNvSpPr txBox="1"/>
          <p:nvPr/>
        </p:nvSpPr>
        <p:spPr>
          <a:xfrm>
            <a:off x="983268" y="2549125"/>
            <a:ext cx="10735409" cy="400110"/>
          </a:xfrm>
          <a:prstGeom prst="rect">
            <a:avLst/>
          </a:prstGeom>
          <a:noFill/>
        </p:spPr>
        <p:txBody>
          <a:bodyPr wrap="square" rtlCol="0">
            <a:spAutoFit/>
          </a:bodyPr>
          <a:lstStyle/>
          <a:p>
            <a:pPr marL="285750" indent="-285750">
              <a:buFont typeface="Arial" panose="020B0604020202020204" pitchFamily="34" charset="0"/>
              <a:buChar char="•"/>
            </a:pPr>
            <a:r>
              <a:rPr lang="en-US" sz="2000" b="0" i="0" u="none" dirty="0">
                <a:solidFill>
                  <a:schemeClr val="tx2"/>
                </a:solidFill>
              </a:rPr>
              <a:t>If yes, then refer to case manager or social worker for assessment prior to discharge.</a:t>
            </a:r>
            <a:endParaRPr lang="en-US" sz="2000" dirty="0">
              <a:solidFill>
                <a:schemeClr val="tx2"/>
              </a:solidFill>
            </a:endParaRPr>
          </a:p>
        </p:txBody>
      </p:sp>
      <p:sp>
        <p:nvSpPr>
          <p:cNvPr id="16" name="TextBox 15">
            <a:extLst>
              <a:ext uri="{FF2B5EF4-FFF2-40B4-BE49-F238E27FC236}">
                <a16:creationId xmlns:a16="http://schemas.microsoft.com/office/drawing/2014/main" id="{780F53E6-A79B-42CB-B10A-3CE96AE936B3}"/>
              </a:ext>
            </a:extLst>
          </p:cNvPr>
          <p:cNvSpPr txBox="1"/>
          <p:nvPr/>
        </p:nvSpPr>
        <p:spPr>
          <a:xfrm>
            <a:off x="1118086" y="1711831"/>
            <a:ext cx="10600591" cy="769441"/>
          </a:xfrm>
          <a:prstGeom prst="rect">
            <a:avLst/>
          </a:prstGeom>
          <a:noFill/>
        </p:spPr>
        <p:txBody>
          <a:bodyPr wrap="square" rtlCol="0">
            <a:spAutoFit/>
          </a:bodyPr>
          <a:lstStyle/>
          <a:p>
            <a:pPr lvl="0"/>
            <a:r>
              <a:rPr lang="en-US" sz="2200" b="1" i="0" u="none" dirty="0">
                <a:solidFill>
                  <a:schemeClr val="bg1"/>
                </a:solidFill>
                <a:effectLst>
                  <a:outerShdw blurRad="38100" dist="38100" dir="2700000" algn="tl">
                    <a:srgbClr val="000000">
                      <a:alpha val="43137"/>
                    </a:srgbClr>
                  </a:outerShdw>
                </a:effectLst>
              </a:rPr>
              <a:t>Ask: Do you feel unsafe at home? Is there a partner from a relationship who is making you feel unsafe now?</a:t>
            </a:r>
            <a:endParaRPr lang="en-US" sz="2200" b="1" dirty="0">
              <a:solidFill>
                <a:schemeClr val="bg1"/>
              </a:solidFill>
              <a:effectLst>
                <a:outerShdw blurRad="38100" dist="38100" dir="2700000" algn="tl">
                  <a:srgbClr val="000000">
                    <a:alpha val="43137"/>
                  </a:srgbClr>
                </a:outerShdw>
              </a:effectLst>
            </a:endParaRPr>
          </a:p>
        </p:txBody>
      </p:sp>
      <p:sp>
        <p:nvSpPr>
          <p:cNvPr id="17" name="Rectangle: Rounded Corners 16">
            <a:extLst>
              <a:ext uri="{FF2B5EF4-FFF2-40B4-BE49-F238E27FC236}">
                <a16:creationId xmlns:a16="http://schemas.microsoft.com/office/drawing/2014/main" id="{E0FC94DD-EA17-4D34-857D-A98B5AC089DA}"/>
              </a:ext>
            </a:extLst>
          </p:cNvPr>
          <p:cNvSpPr/>
          <p:nvPr/>
        </p:nvSpPr>
        <p:spPr>
          <a:xfrm>
            <a:off x="983268" y="3038163"/>
            <a:ext cx="10884878" cy="78585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en-US" sz="2200" b="1" i="0" u="none" dirty="0">
                <a:effectLst>
                  <a:outerShdw blurRad="38100" dist="38100" dir="2700000" algn="tl">
                    <a:srgbClr val="000000">
                      <a:alpha val="43137"/>
                    </a:srgbClr>
                  </a:outerShdw>
                </a:effectLst>
              </a:rPr>
              <a:t>Ask: Over the last two weeks have you felt down, depressed, hopeless, have little interest in doing things, or have a history of mood or anxiety disorder?</a:t>
            </a:r>
            <a:endParaRPr lang="en-US" sz="2200" b="1" dirty="0">
              <a:effectLst>
                <a:outerShdw blurRad="38100" dist="38100" dir="2700000" algn="tl">
                  <a:srgbClr val="000000">
                    <a:alpha val="43137"/>
                  </a:srgbClr>
                </a:outerShdw>
              </a:effectLst>
            </a:endParaRPr>
          </a:p>
        </p:txBody>
      </p:sp>
      <p:sp>
        <p:nvSpPr>
          <p:cNvPr id="18" name="Rectangle: Rounded Corners 17">
            <a:extLst>
              <a:ext uri="{FF2B5EF4-FFF2-40B4-BE49-F238E27FC236}">
                <a16:creationId xmlns:a16="http://schemas.microsoft.com/office/drawing/2014/main" id="{7F115809-8197-477A-BD71-DD4C09BA5536}"/>
              </a:ext>
            </a:extLst>
          </p:cNvPr>
          <p:cNvSpPr/>
          <p:nvPr/>
        </p:nvSpPr>
        <p:spPr>
          <a:xfrm>
            <a:off x="983268" y="5011735"/>
            <a:ext cx="10883411" cy="510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0" name="TextBox 19">
            <a:extLst>
              <a:ext uri="{FF2B5EF4-FFF2-40B4-BE49-F238E27FC236}">
                <a16:creationId xmlns:a16="http://schemas.microsoft.com/office/drawing/2014/main" id="{406FCF50-4BAF-41E0-9FA9-7CDBE5A7AFE2}"/>
              </a:ext>
            </a:extLst>
          </p:cNvPr>
          <p:cNvSpPr txBox="1"/>
          <p:nvPr/>
        </p:nvSpPr>
        <p:spPr>
          <a:xfrm>
            <a:off x="983268" y="3910046"/>
            <a:ext cx="10735409" cy="1015663"/>
          </a:xfrm>
          <a:prstGeom prst="rect">
            <a:avLst/>
          </a:prstGeom>
          <a:noFill/>
        </p:spPr>
        <p:txBody>
          <a:bodyPr wrap="square" rtlCol="0">
            <a:spAutoFit/>
          </a:bodyPr>
          <a:lstStyle/>
          <a:p>
            <a:pPr marL="342900" lvl="0" indent="-342900">
              <a:buFont typeface="Arial" panose="020B0604020202020204" pitchFamily="34" charset="0"/>
              <a:buChar char="•"/>
            </a:pPr>
            <a:r>
              <a:rPr lang="en-US" sz="2000" b="0" i="0" u="none" dirty="0">
                <a:solidFill>
                  <a:schemeClr val="tx2"/>
                </a:solidFill>
              </a:rPr>
              <a:t>If yes, then screen with Edinburgh Postnatal Depression Scale (recommended), contact OB provider, and schedule follow up for mood check in 1-2 weeks. Consider psych consult prior to discharge or discharge as appropriate. </a:t>
            </a:r>
            <a:endParaRPr lang="en-US" sz="2000" dirty="0">
              <a:solidFill>
                <a:schemeClr val="tx2"/>
              </a:solidFill>
            </a:endParaRPr>
          </a:p>
        </p:txBody>
      </p:sp>
      <p:sp>
        <p:nvSpPr>
          <p:cNvPr id="21" name="TextBox 20">
            <a:extLst>
              <a:ext uri="{FF2B5EF4-FFF2-40B4-BE49-F238E27FC236}">
                <a16:creationId xmlns:a16="http://schemas.microsoft.com/office/drawing/2014/main" id="{589B24A2-B6E8-44FB-8D59-34D1C505AF7E}"/>
              </a:ext>
            </a:extLst>
          </p:cNvPr>
          <p:cNvSpPr txBox="1"/>
          <p:nvPr/>
        </p:nvSpPr>
        <p:spPr>
          <a:xfrm>
            <a:off x="975943" y="5607920"/>
            <a:ext cx="10688515" cy="707886"/>
          </a:xfrm>
          <a:prstGeom prst="rect">
            <a:avLst/>
          </a:prstGeom>
          <a:noFill/>
        </p:spPr>
        <p:txBody>
          <a:bodyPr wrap="square" rtlCol="0">
            <a:spAutoFit/>
          </a:bodyPr>
          <a:lstStyle/>
          <a:p>
            <a:pPr marL="342900" lvl="0" indent="-342900">
              <a:buFont typeface="Arial" panose="020B0604020202020204" pitchFamily="34" charset="0"/>
              <a:buChar char="•"/>
            </a:pPr>
            <a:r>
              <a:rPr lang="en-US" sz="2000" b="0" i="0" u="none" dirty="0">
                <a:solidFill>
                  <a:schemeClr val="tx2"/>
                </a:solidFill>
              </a:rPr>
              <a:t>If yes, consult social worker, refer to Healthy Start, Medicaid Case Manager, or hospital financial counselor.</a:t>
            </a:r>
            <a:endParaRPr lang="en-US" sz="2000" dirty="0">
              <a:solidFill>
                <a:schemeClr val="tx2"/>
              </a:solidFill>
            </a:endParaRPr>
          </a:p>
        </p:txBody>
      </p:sp>
      <p:sp>
        <p:nvSpPr>
          <p:cNvPr id="23" name="TextBox 22">
            <a:extLst>
              <a:ext uri="{FF2B5EF4-FFF2-40B4-BE49-F238E27FC236}">
                <a16:creationId xmlns:a16="http://schemas.microsoft.com/office/drawing/2014/main" id="{59772F6F-E9FB-4FD8-8B6D-4AA028852F9E}"/>
              </a:ext>
            </a:extLst>
          </p:cNvPr>
          <p:cNvSpPr txBox="1"/>
          <p:nvPr/>
        </p:nvSpPr>
        <p:spPr>
          <a:xfrm>
            <a:off x="1118086" y="5051370"/>
            <a:ext cx="9536725" cy="430887"/>
          </a:xfrm>
          <a:prstGeom prst="rect">
            <a:avLst/>
          </a:prstGeom>
          <a:noFill/>
        </p:spPr>
        <p:txBody>
          <a:bodyPr wrap="square" rtlCol="0">
            <a:spAutoFit/>
          </a:bodyPr>
          <a:lstStyle/>
          <a:p>
            <a:pPr lvl="0"/>
            <a:r>
              <a:rPr lang="en-US" sz="2200" b="1" i="0" u="none" dirty="0">
                <a:solidFill>
                  <a:schemeClr val="bg1"/>
                </a:solidFill>
                <a:effectLst>
                  <a:outerShdw blurRad="38100" dist="38100" dir="2700000" algn="tl">
                    <a:srgbClr val="000000">
                      <a:alpha val="43137"/>
                    </a:srgbClr>
                  </a:outerShdw>
                </a:effectLst>
              </a:rPr>
              <a:t>Ask: Can I connect you to additional community resources?</a:t>
            </a:r>
            <a:endParaRPr lang="en-US" sz="2200" b="1" dirty="0">
              <a:solidFill>
                <a:schemeClr val="bg1"/>
              </a:solidFill>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61665743-3A80-4FE7-BCA8-75DC1101314C}"/>
              </a:ext>
            </a:extLst>
          </p:cNvPr>
          <p:cNvSpPr txBox="1"/>
          <p:nvPr/>
        </p:nvSpPr>
        <p:spPr>
          <a:xfrm>
            <a:off x="975943" y="1050115"/>
            <a:ext cx="7017937" cy="523220"/>
          </a:xfrm>
          <a:prstGeom prst="rect">
            <a:avLst/>
          </a:prstGeom>
          <a:noFill/>
        </p:spPr>
        <p:txBody>
          <a:bodyPr wrap="square" rtlCol="0">
            <a:spAutoFit/>
          </a:bodyPr>
          <a:lstStyle/>
          <a:p>
            <a:r>
              <a:rPr lang="en-US" sz="2800" b="1" dirty="0">
                <a:solidFill>
                  <a:schemeClr val="tx2">
                    <a:lumMod val="95000"/>
                    <a:lumOff val="5000"/>
                  </a:schemeClr>
                </a:solidFill>
              </a:rPr>
              <a:t>QUESTIONS TO ASK THE PATIENT:</a:t>
            </a:r>
          </a:p>
        </p:txBody>
      </p:sp>
      <p:sp>
        <p:nvSpPr>
          <p:cNvPr id="26" name="Oval 25">
            <a:extLst>
              <a:ext uri="{FF2B5EF4-FFF2-40B4-BE49-F238E27FC236}">
                <a16:creationId xmlns:a16="http://schemas.microsoft.com/office/drawing/2014/main" id="{CFB1FBB3-7F71-40EF-823B-9245A458C60C}"/>
              </a:ext>
            </a:extLst>
          </p:cNvPr>
          <p:cNvSpPr/>
          <p:nvPr/>
        </p:nvSpPr>
        <p:spPr>
          <a:xfrm>
            <a:off x="323854" y="1830462"/>
            <a:ext cx="548640" cy="548640"/>
          </a:xfrm>
          <a:prstGeom prst="ellipse">
            <a:avLst/>
          </a:prstGeom>
          <a:noFill/>
          <a:ln w="38100">
            <a:solidFill>
              <a:srgbClr val="7EB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7EB0A6"/>
                </a:solidFill>
              </a:rPr>
              <a:t>5</a:t>
            </a:r>
          </a:p>
        </p:txBody>
      </p:sp>
      <p:sp>
        <p:nvSpPr>
          <p:cNvPr id="27" name="Oval 26">
            <a:extLst>
              <a:ext uri="{FF2B5EF4-FFF2-40B4-BE49-F238E27FC236}">
                <a16:creationId xmlns:a16="http://schemas.microsoft.com/office/drawing/2014/main" id="{9F18EBB2-EB4C-4F68-BAA8-AB7A0E5708FB}"/>
              </a:ext>
            </a:extLst>
          </p:cNvPr>
          <p:cNvSpPr/>
          <p:nvPr/>
        </p:nvSpPr>
        <p:spPr>
          <a:xfrm>
            <a:off x="323854" y="3154680"/>
            <a:ext cx="548640" cy="548640"/>
          </a:xfrm>
          <a:prstGeom prst="ellipse">
            <a:avLst/>
          </a:prstGeom>
          <a:noFill/>
          <a:ln w="38100">
            <a:solidFill>
              <a:srgbClr val="EDA5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EDA55D"/>
                </a:solidFill>
              </a:rPr>
              <a:t>6</a:t>
            </a:r>
          </a:p>
        </p:txBody>
      </p:sp>
      <p:sp>
        <p:nvSpPr>
          <p:cNvPr id="28" name="Oval 27">
            <a:extLst>
              <a:ext uri="{FF2B5EF4-FFF2-40B4-BE49-F238E27FC236}">
                <a16:creationId xmlns:a16="http://schemas.microsoft.com/office/drawing/2014/main" id="{4D2894C7-9D41-4F10-A2E7-EE5015E5FC0E}"/>
              </a:ext>
            </a:extLst>
          </p:cNvPr>
          <p:cNvSpPr/>
          <p:nvPr/>
        </p:nvSpPr>
        <p:spPr>
          <a:xfrm>
            <a:off x="325321" y="4992493"/>
            <a:ext cx="548640" cy="548640"/>
          </a:xfrm>
          <a:prstGeom prst="ellipse">
            <a:avLst/>
          </a:prstGeom>
          <a:noFill/>
          <a:ln w="38100">
            <a:solidFill>
              <a:srgbClr val="329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329664"/>
                </a:solidFill>
              </a:rPr>
              <a:t>7</a:t>
            </a:r>
          </a:p>
        </p:txBody>
      </p:sp>
    </p:spTree>
    <p:extLst>
      <p:ext uri="{BB962C8B-B14F-4D97-AF65-F5344CB8AC3E}">
        <p14:creationId xmlns:p14="http://schemas.microsoft.com/office/powerpoint/2010/main" val="1653840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977EE2C7-1989-42EA-A44B-F8B337DF61B5}"/>
              </a:ext>
            </a:extLst>
          </p:cNvPr>
          <p:cNvGraphicFramePr/>
          <p:nvPr>
            <p:extLst>
              <p:ext uri="{D42A27DB-BD31-4B8C-83A1-F6EECF244321}">
                <p14:modId xmlns:p14="http://schemas.microsoft.com/office/powerpoint/2010/main" val="1925468555"/>
              </p:ext>
            </p:extLst>
          </p:nvPr>
        </p:nvGraphicFramePr>
        <p:xfrm>
          <a:off x="1053062" y="291718"/>
          <a:ext cx="11501120" cy="5711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971C29E9-01F3-4267-99A1-A3769EF865D6}"/>
              </a:ext>
            </a:extLst>
          </p:cNvPr>
          <p:cNvSpPr>
            <a:spLocks noGrp="1"/>
          </p:cNvSpPr>
          <p:nvPr>
            <p:ph type="title" idx="4294967295"/>
          </p:nvPr>
        </p:nvSpPr>
        <p:spPr>
          <a:xfrm>
            <a:off x="1396721" y="563406"/>
            <a:ext cx="10329705" cy="642938"/>
          </a:xfrm>
        </p:spPr>
        <p:txBody>
          <a:bodyPr>
            <a:noAutofit/>
          </a:bodyPr>
          <a:lstStyle/>
          <a:p>
            <a:pPr algn="ctr"/>
            <a:r>
              <a:rPr lang="en-US" sz="4000" b="1" dirty="0">
                <a:effectLst>
                  <a:outerShdw blurRad="38100" dist="38100" dir="2700000" algn="tl">
                    <a:srgbClr val="000000">
                      <a:alpha val="43137"/>
                    </a:srgbClr>
                  </a:outerShdw>
                </a:effectLst>
              </a:rPr>
              <a:t>PP Discharge </a:t>
            </a:r>
            <a:r>
              <a:rPr lang="en-US" sz="4000" b="1" dirty="0" smtClean="0">
                <a:effectLst>
                  <a:outerShdw blurRad="38100" dist="38100" dir="2700000" algn="tl">
                    <a:srgbClr val="000000">
                      <a:alpha val="43137"/>
                    </a:srgbClr>
                  </a:outerShdw>
                </a:effectLst>
              </a:rPr>
              <a:t>Assessment—</a:t>
            </a:r>
            <a:r>
              <a:rPr lang="en-US" sz="4000" b="1" i="1" dirty="0" smtClean="0">
                <a:effectLst>
                  <a:outerShdw blurRad="38100" dist="38100" dir="2700000" algn="tl">
                    <a:srgbClr val="000000">
                      <a:alpha val="43137"/>
                    </a:srgbClr>
                  </a:outerShdw>
                </a:effectLst>
              </a:rPr>
              <a:t>Just prior </a:t>
            </a:r>
            <a:r>
              <a:rPr lang="en-US" sz="4000" b="1" i="1" dirty="0">
                <a:effectLst>
                  <a:outerShdw blurRad="38100" dist="38100" dir="2700000" algn="tl">
                    <a:srgbClr val="000000">
                      <a:alpha val="43137"/>
                    </a:srgbClr>
                  </a:outerShdw>
                </a:effectLst>
              </a:rPr>
              <a:t>to discharge</a:t>
            </a:r>
            <a:r>
              <a:rPr lang="en-US" sz="4000" b="1" dirty="0">
                <a:effectLst>
                  <a:outerShdw blurRad="38100" dist="38100" dir="2700000" algn="tl">
                    <a:srgbClr val="000000">
                      <a:alpha val="43137"/>
                    </a:srgbClr>
                  </a:outerShdw>
                </a:effectLst>
              </a:rPr>
              <a:t>)</a:t>
            </a:r>
          </a:p>
        </p:txBody>
      </p:sp>
      <p:sp>
        <p:nvSpPr>
          <p:cNvPr id="4" name="TextBox 3"/>
          <p:cNvSpPr txBox="1"/>
          <p:nvPr/>
        </p:nvSpPr>
        <p:spPr>
          <a:xfrm rot="16200000">
            <a:off x="-2975928" y="2971800"/>
            <a:ext cx="6858000" cy="914400"/>
          </a:xfrm>
          <a:prstGeom prst="rect">
            <a:avLst/>
          </a:prstGeom>
          <a:solidFill>
            <a:srgbClr val="F5C493"/>
          </a:solidFill>
        </p:spPr>
        <p:txBody>
          <a:bodyPr wrap="square" rtlCol="0" anchor="ctr">
            <a:spAutoFit/>
          </a:bodyPr>
          <a:lstStyle/>
          <a:p>
            <a:pPr algn="ctr"/>
            <a:r>
              <a:rPr lang="en-US" sz="2800" b="1" dirty="0">
                <a:solidFill>
                  <a:schemeClr val="bg1"/>
                </a:solidFill>
                <a:effectLst>
                  <a:outerShdw blurRad="38100" dist="38100" dir="2700000" algn="tl">
                    <a:srgbClr val="000000">
                      <a:alpha val="43137"/>
                    </a:srgbClr>
                  </a:outerShdw>
                </a:effectLst>
              </a:rPr>
              <a:t>1. High Risk Screening &amp; Early PP Visits</a:t>
            </a:r>
          </a:p>
        </p:txBody>
      </p:sp>
    </p:spTree>
    <p:extLst>
      <p:ext uri="{BB962C8B-B14F-4D97-AF65-F5344CB8AC3E}">
        <p14:creationId xmlns:p14="http://schemas.microsoft.com/office/powerpoint/2010/main" val="4237526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63754" y="6388480"/>
            <a:ext cx="11227243" cy="402032"/>
          </a:xfrm>
          <a:prstGeom prst="rect">
            <a:avLst/>
          </a:prstGeom>
          <a:solidFill>
            <a:srgbClr val="E57F19"/>
          </a:solidFill>
          <a:ln w="12192">
            <a:noFill/>
          </a:ln>
        </p:spPr>
        <p:txBody>
          <a:bodyPr vert="horz" wrap="square" lIns="0" tIns="32384" rIns="0" bIns="0" rtlCol="0">
            <a:spAutoFit/>
          </a:bodyPr>
          <a:lstStyle/>
          <a:p>
            <a:pPr marL="122555" marR="116205" lvl="0" indent="0" algn="ctr" defTabSz="457200" rtl="0" eaLnBrk="1" fontAlgn="auto" latinLnBrk="0" hangingPunct="1">
              <a:lnSpc>
                <a:spcPct val="100000"/>
              </a:lnSpc>
              <a:spcBef>
                <a:spcPts val="254"/>
              </a:spcBef>
              <a:spcAft>
                <a:spcPts val="0"/>
              </a:spcAft>
              <a:buClrTx/>
              <a:buSzTx/>
              <a:buFontTx/>
              <a:buNone/>
              <a:tabLst/>
              <a:defRPr/>
            </a:pPr>
            <a:r>
              <a:rPr kumimoji="0" lang="en-US" sz="2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Calibri"/>
              </a:rPr>
              <a:t>Respectful care is a universal component of every driver &amp; activity</a:t>
            </a:r>
            <a:endParaRPr kumimoji="0" sz="2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Calibri"/>
            </a:endParaRPr>
          </a:p>
        </p:txBody>
      </p:sp>
      <p:sp>
        <p:nvSpPr>
          <p:cNvPr id="6" name="object 6"/>
          <p:cNvSpPr txBox="1"/>
          <p:nvPr/>
        </p:nvSpPr>
        <p:spPr>
          <a:xfrm>
            <a:off x="659437" y="3889976"/>
            <a:ext cx="3327348" cy="1140696"/>
          </a:xfrm>
          <a:prstGeom prst="rect">
            <a:avLst/>
          </a:prstGeom>
          <a:solidFill>
            <a:srgbClr val="7EB0A6"/>
          </a:solidFill>
          <a:ln w="12192">
            <a:solidFill>
              <a:srgbClr val="000000"/>
            </a:solidFill>
          </a:ln>
        </p:spPr>
        <p:txBody>
          <a:bodyPr vert="horz" wrap="square" lIns="0" tIns="32384" rIns="0" bIns="0" rtlCol="0">
            <a:spAutoFit/>
          </a:bodyPr>
          <a:lstStyle/>
          <a:p>
            <a:pPr marL="109855" marR="101600" lvl="0" indent="-1270" algn="ctr" defTabSz="457200">
              <a:spcBef>
                <a:spcPts val="254"/>
              </a:spcBef>
              <a:defRPr/>
            </a:pPr>
            <a:r>
              <a:rPr lang="fr-FR" sz="2400" spc="-10" dirty="0" err="1" smtClean="0">
                <a:solidFill>
                  <a:schemeClr val="bg1"/>
                </a:solidFill>
                <a:effectLst>
                  <a:outerShdw blurRad="38100" dist="38100" dir="2700000" algn="tl">
                    <a:srgbClr val="000000">
                      <a:alpha val="43137"/>
                    </a:srgbClr>
                  </a:outerShdw>
                </a:effectLst>
                <a:latin typeface="Arial Narrow" panose="020B0606020202030204" pitchFamily="34" charset="0"/>
                <a:cs typeface="Calibri"/>
              </a:rPr>
              <a:t>Comprehensive</a:t>
            </a:r>
            <a:r>
              <a:rPr lang="fr-FR" sz="2400" spc="-10" dirty="0" smtClean="0">
                <a:solidFill>
                  <a:schemeClr val="bg1"/>
                </a:solidFill>
                <a:effectLst>
                  <a:outerShdw blurRad="38100" dist="38100" dir="2700000" algn="tl">
                    <a:srgbClr val="000000">
                      <a:alpha val="43137"/>
                    </a:srgbClr>
                  </a:outerShdw>
                </a:effectLst>
                <a:latin typeface="Arial Narrow" panose="020B0606020202030204" pitchFamily="34" charset="0"/>
                <a:cs typeface="Calibri"/>
              </a:rPr>
              <a:t> </a:t>
            </a:r>
            <a:r>
              <a:rPr lang="fr-FR" sz="2400" spc="-10" dirty="0">
                <a:solidFill>
                  <a:schemeClr val="bg1"/>
                </a:solidFill>
                <a:effectLst>
                  <a:outerShdw blurRad="38100" dist="38100" dir="2700000" algn="tl">
                    <a:srgbClr val="000000">
                      <a:alpha val="43137"/>
                    </a:srgbClr>
                  </a:outerShdw>
                </a:effectLst>
                <a:latin typeface="Arial Narrow" panose="020B0606020202030204" pitchFamily="34" charset="0"/>
                <a:cs typeface="Calibri"/>
              </a:rPr>
              <a:t>Postpartum Patient </a:t>
            </a:r>
            <a:r>
              <a:rPr lang="fr-FR" sz="2400" spc="-10" dirty="0" err="1">
                <a:solidFill>
                  <a:schemeClr val="bg1"/>
                </a:solidFill>
                <a:effectLst>
                  <a:outerShdw blurRad="38100" dist="38100" dir="2700000" algn="tl">
                    <a:srgbClr val="000000">
                      <a:alpha val="43137"/>
                    </a:srgbClr>
                  </a:outerShdw>
                </a:effectLst>
                <a:latin typeface="Arial Narrow" panose="020B0606020202030204" pitchFamily="34" charset="0"/>
                <a:cs typeface="Calibri"/>
              </a:rPr>
              <a:t>Discharge</a:t>
            </a:r>
            <a:r>
              <a:rPr lang="fr-FR" sz="2400" spc="-10" dirty="0">
                <a:solidFill>
                  <a:schemeClr val="bg1"/>
                </a:solidFill>
                <a:effectLst>
                  <a:outerShdw blurRad="38100" dist="38100" dir="2700000" algn="tl">
                    <a:srgbClr val="000000">
                      <a:alpha val="43137"/>
                    </a:srgbClr>
                  </a:outerShdw>
                </a:effectLst>
                <a:latin typeface="Arial Narrow" panose="020B0606020202030204" pitchFamily="34" charset="0"/>
                <a:cs typeface="Calibri"/>
              </a:rPr>
              <a:t> Education</a:t>
            </a:r>
            <a:endParaRPr lang="fr-FR" sz="2400" dirty="0">
              <a:solidFill>
                <a:schemeClr val="bg1"/>
              </a:solidFill>
              <a:effectLst>
                <a:outerShdw blurRad="38100" dist="38100" dir="2700000" algn="tl">
                  <a:srgbClr val="000000">
                    <a:alpha val="43137"/>
                  </a:srgbClr>
                </a:outerShdw>
              </a:effectLst>
              <a:latin typeface="Arial Narrow" panose="020B0606020202030204" pitchFamily="34" charset="0"/>
              <a:cs typeface="Calibri"/>
            </a:endParaRPr>
          </a:p>
        </p:txBody>
      </p:sp>
      <p:sp>
        <p:nvSpPr>
          <p:cNvPr id="37" name="object 37"/>
          <p:cNvSpPr txBox="1"/>
          <p:nvPr/>
        </p:nvSpPr>
        <p:spPr>
          <a:xfrm>
            <a:off x="463754" y="2370196"/>
            <a:ext cx="3907078" cy="471924"/>
          </a:xfrm>
          <a:prstGeom prst="rect">
            <a:avLst/>
          </a:prstGeom>
          <a:solidFill>
            <a:srgbClr val="E57F19"/>
          </a:solidFill>
          <a:ln w="6096">
            <a:noFill/>
          </a:ln>
        </p:spPr>
        <p:txBody>
          <a:bodyPr vert="horz" wrap="square" lIns="0" tIns="4064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Primary</a:t>
            </a:r>
            <a:r>
              <a:rPr kumimoji="0" sz="2800" b="1" i="0" u="none" strike="noStrike" kern="1200" cap="none" spc="-2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Key</a:t>
            </a:r>
            <a:r>
              <a:rPr kumimoji="0" sz="28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Driver</a:t>
            </a:r>
            <a:endParaRPr kumimoji="0"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endParaRPr>
          </a:p>
        </p:txBody>
      </p:sp>
      <p:cxnSp>
        <p:nvCxnSpPr>
          <p:cNvPr id="8" name="Straight Arrow Connector 7"/>
          <p:cNvCxnSpPr>
            <a:cxnSpLocks/>
            <a:endCxn id="6" idx="3"/>
          </p:cNvCxnSpPr>
          <p:nvPr/>
        </p:nvCxnSpPr>
        <p:spPr>
          <a:xfrm flipH="1">
            <a:off x="3986785" y="3079386"/>
            <a:ext cx="534415" cy="1380938"/>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endCxn id="6" idx="3"/>
          </p:cNvCxnSpPr>
          <p:nvPr/>
        </p:nvCxnSpPr>
        <p:spPr>
          <a:xfrm flipH="1">
            <a:off x="3986785" y="3889976"/>
            <a:ext cx="534415" cy="570348"/>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endCxn id="6" idx="3"/>
          </p:cNvCxnSpPr>
          <p:nvPr/>
        </p:nvCxnSpPr>
        <p:spPr>
          <a:xfrm flipH="1" flipV="1">
            <a:off x="3986785" y="4460324"/>
            <a:ext cx="534415" cy="1856990"/>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63754" y="968736"/>
            <a:ext cx="11164729" cy="124745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2"/>
                </a:solidFill>
                <a:cs typeface="Arial" panose="020B0604020202020204" pitchFamily="34" charset="0"/>
              </a:rPr>
              <a:t>Global AIM: </a:t>
            </a:r>
            <a:r>
              <a:rPr lang="en-US" sz="2400" dirty="0">
                <a:solidFill>
                  <a:schemeClr val="tx2"/>
                </a:solidFill>
                <a:latin typeface="Calibri" panose="020F0502020204030204" pitchFamily="34" charset="0"/>
                <a:ea typeface="Calibri" panose="020F0502020204030204" pitchFamily="34" charset="0"/>
              </a:rPr>
              <a:t>Improve maternal health through hospital-facilitated continuum of postpartum care by coordinating and providing respectful, timely, and risk-appropriate coordinated care and services.</a:t>
            </a:r>
          </a:p>
        </p:txBody>
      </p:sp>
      <p:sp>
        <p:nvSpPr>
          <p:cNvPr id="14" name="object 37"/>
          <p:cNvSpPr txBox="1"/>
          <p:nvPr/>
        </p:nvSpPr>
        <p:spPr>
          <a:xfrm>
            <a:off x="6039190" y="2370196"/>
            <a:ext cx="4161364" cy="471924"/>
          </a:xfrm>
          <a:prstGeom prst="rect">
            <a:avLst/>
          </a:prstGeom>
          <a:solidFill>
            <a:srgbClr val="E57F19"/>
          </a:solidFill>
          <a:ln w="6096">
            <a:noFill/>
          </a:ln>
        </p:spPr>
        <p:txBody>
          <a:bodyPr vert="horz" wrap="square" lIns="0" tIns="4064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Secondary</a:t>
            </a:r>
            <a:r>
              <a:rPr kumimoji="0" lang="en-US" sz="2800" b="1" i="0" u="none" strike="noStrike" kern="1200" cap="none" spc="-20" normalizeH="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8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Drivers</a:t>
            </a:r>
            <a:endParaRPr kumimoji="0"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endParaRPr>
          </a:p>
        </p:txBody>
      </p:sp>
      <p:sp>
        <p:nvSpPr>
          <p:cNvPr id="18" name="object 12"/>
          <p:cNvSpPr txBox="1"/>
          <p:nvPr/>
        </p:nvSpPr>
        <p:spPr>
          <a:xfrm>
            <a:off x="4370832" y="2923446"/>
            <a:ext cx="7498080" cy="714298"/>
          </a:xfrm>
          <a:prstGeom prst="rect">
            <a:avLst/>
          </a:prstGeom>
          <a:solidFill>
            <a:srgbClr val="329664"/>
          </a:solidFill>
          <a:ln w="12192">
            <a:solidFill>
              <a:srgbClr val="000000"/>
            </a:solidFill>
          </a:ln>
        </p:spPr>
        <p:txBody>
          <a:bodyPr vert="horz" wrap="square" lIns="0" tIns="36830" rIns="0" bIns="0" rtlCol="0">
            <a:spAutoFit/>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Verbally educate patients on the benefits of early risk-appropriate PP visits/encounters (</a:t>
            </a:r>
            <a:r>
              <a:rPr kumimoji="0" lang="en-US" sz="22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Post-Birth</a:t>
            </a:r>
            <a:r>
              <a:rPr kumimoji="0" lang="en-US" sz="2200"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 Health C</a:t>
            </a:r>
            <a:r>
              <a:rPr kumimoji="0" lang="en-US" sz="22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hecks</a:t>
            </a:r>
            <a:r>
              <a:rPr kumimoji="0" lang="en-US" sz="22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 </a:t>
            </a:r>
            <a:endParaRPr kumimoji="0" sz="22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cs typeface="Calibri"/>
            </a:endParaRPr>
          </a:p>
        </p:txBody>
      </p:sp>
      <p:sp>
        <p:nvSpPr>
          <p:cNvPr id="19" name="object 12"/>
          <p:cNvSpPr txBox="1"/>
          <p:nvPr/>
        </p:nvSpPr>
        <p:spPr>
          <a:xfrm>
            <a:off x="4370832" y="3700757"/>
            <a:ext cx="7498080" cy="714298"/>
          </a:xfrm>
          <a:prstGeom prst="rect">
            <a:avLst/>
          </a:prstGeom>
          <a:solidFill>
            <a:srgbClr val="329664"/>
          </a:solidFill>
          <a:ln w="12192">
            <a:solidFill>
              <a:srgbClr val="000000"/>
            </a:solidFill>
          </a:ln>
        </p:spPr>
        <p:txBody>
          <a:bodyPr vert="horz" wrap="square" lIns="0" tIns="36830" rIns="0" bIns="0" rtlCol="0">
            <a:spAutoFit/>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Verbally educate all patient on PP Warning Signs and provide written materials</a:t>
            </a:r>
            <a:endParaRPr kumimoji="0" sz="22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cs typeface="Calibri"/>
            </a:endParaRPr>
          </a:p>
        </p:txBody>
      </p:sp>
      <p:sp>
        <p:nvSpPr>
          <p:cNvPr id="21" name="object 12"/>
          <p:cNvSpPr txBox="1"/>
          <p:nvPr/>
        </p:nvSpPr>
        <p:spPr>
          <a:xfrm>
            <a:off x="4383682" y="5603016"/>
            <a:ext cx="7485230" cy="714298"/>
          </a:xfrm>
          <a:prstGeom prst="rect">
            <a:avLst/>
          </a:prstGeom>
          <a:solidFill>
            <a:srgbClr val="329664"/>
          </a:solidFill>
          <a:ln w="12192">
            <a:solidFill>
              <a:srgbClr val="000000"/>
            </a:solidFill>
          </a:ln>
        </p:spPr>
        <p:txBody>
          <a:bodyPr vert="horz" wrap="square" lIns="0" tIns="36830" rIns="0" bIns="0" rtlCol="0">
            <a:spAutoFit/>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Establish a system to ensure that all patients receive recommended and documented PP education and discharge information</a:t>
            </a:r>
            <a:endParaRPr kumimoji="0" sz="22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cs typeface="Calibri"/>
            </a:endParaRPr>
          </a:p>
        </p:txBody>
      </p:sp>
      <p:cxnSp>
        <p:nvCxnSpPr>
          <p:cNvPr id="26" name="Straight Arrow Connector 25"/>
          <p:cNvCxnSpPr>
            <a:cxnSpLocks/>
            <a:endCxn id="6" idx="3"/>
          </p:cNvCxnSpPr>
          <p:nvPr/>
        </p:nvCxnSpPr>
        <p:spPr>
          <a:xfrm flipH="1" flipV="1">
            <a:off x="3986785" y="4460324"/>
            <a:ext cx="534415" cy="731436"/>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object 12"/>
          <p:cNvSpPr txBox="1"/>
          <p:nvPr/>
        </p:nvSpPr>
        <p:spPr>
          <a:xfrm>
            <a:off x="4383682" y="4480870"/>
            <a:ext cx="7485230" cy="1052852"/>
          </a:xfrm>
          <a:prstGeom prst="rect">
            <a:avLst/>
          </a:prstGeom>
          <a:solidFill>
            <a:srgbClr val="329664"/>
          </a:solidFill>
          <a:ln w="12192">
            <a:solidFill>
              <a:srgbClr val="000000"/>
            </a:solidFill>
          </a:ln>
        </p:spPr>
        <p:txBody>
          <a:bodyPr vert="horz" wrap="square" lIns="0" tIns="36830" rIns="0" bIns="0" rtlCol="0">
            <a:spAutoFit/>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Verbally educate patients on the benefits of and options for pregnancy spacing, family planning and contraceptive choice and provide written materials</a:t>
            </a:r>
            <a:endParaRPr kumimoji="0" sz="22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cs typeface="Calibri"/>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11622" b="16058"/>
          <a:stretch/>
        </p:blipFill>
        <p:spPr>
          <a:xfrm>
            <a:off x="4197622" y="54573"/>
            <a:ext cx="3192868" cy="790564"/>
          </a:xfrm>
          <a:prstGeom prst="rect">
            <a:avLst/>
          </a:prstGeom>
        </p:spPr>
      </p:pic>
    </p:spTree>
    <p:extLst>
      <p:ext uri="{BB962C8B-B14F-4D97-AF65-F5344CB8AC3E}">
        <p14:creationId xmlns:p14="http://schemas.microsoft.com/office/powerpoint/2010/main" val="3472401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830D12-9633-E904-EFEF-3AA7185A1F64}"/>
              </a:ext>
            </a:extLst>
          </p:cNvPr>
          <p:cNvSpPr>
            <a:spLocks noGrp="1"/>
          </p:cNvSpPr>
          <p:nvPr>
            <p:ph type="sldNum" sz="quarter" idx="12"/>
          </p:nvPr>
        </p:nvSpPr>
        <p:spPr/>
        <p:txBody>
          <a:bodyPr/>
          <a:lstStyle/>
          <a:p>
            <a:fld id="{E25C0C21-B7CE-4F0B-81CD-4269BE354346}" type="slidenum">
              <a:rPr lang="en-US" smtClean="0"/>
              <a:t>26</a:t>
            </a:fld>
            <a:endParaRPr lang="en-US"/>
          </a:p>
        </p:txBody>
      </p:sp>
      <p:sp>
        <p:nvSpPr>
          <p:cNvPr id="3" name="Title 2">
            <a:extLst>
              <a:ext uri="{FF2B5EF4-FFF2-40B4-BE49-F238E27FC236}">
                <a16:creationId xmlns:a16="http://schemas.microsoft.com/office/drawing/2014/main" id="{AE474B9B-7053-C59F-7278-8C01D7220737}"/>
              </a:ext>
            </a:extLst>
          </p:cNvPr>
          <p:cNvSpPr>
            <a:spLocks noGrp="1"/>
          </p:cNvSpPr>
          <p:nvPr>
            <p:ph type="title" idx="4294967295"/>
          </p:nvPr>
        </p:nvSpPr>
        <p:spPr>
          <a:xfrm>
            <a:off x="1344257" y="1481044"/>
            <a:ext cx="2838157" cy="2695258"/>
          </a:xfrm>
        </p:spPr>
        <p:txBody>
          <a:bodyPr>
            <a:normAutofit/>
          </a:bodyPr>
          <a:lstStyle/>
          <a:p>
            <a:r>
              <a:rPr lang="en-US" sz="4000" b="1" dirty="0">
                <a:solidFill>
                  <a:srgbClr val="D67718"/>
                </a:solidFill>
                <a:effectLst>
                  <a:outerShdw blurRad="38100" dist="38100" dir="2700000" algn="tl">
                    <a:srgbClr val="000000">
                      <a:alpha val="43137"/>
                    </a:srgbClr>
                  </a:outerShdw>
                </a:effectLst>
                <a:cs typeface="Calibri Light"/>
              </a:rPr>
              <a:t>Post-Birth</a:t>
            </a:r>
            <a:br>
              <a:rPr lang="en-US" sz="4000" b="1" dirty="0">
                <a:solidFill>
                  <a:srgbClr val="D67718"/>
                </a:solidFill>
                <a:effectLst>
                  <a:outerShdw blurRad="38100" dist="38100" dir="2700000" algn="tl">
                    <a:srgbClr val="000000">
                      <a:alpha val="43137"/>
                    </a:srgbClr>
                  </a:outerShdw>
                </a:effectLst>
                <a:cs typeface="Calibri Light"/>
              </a:rPr>
            </a:br>
            <a:r>
              <a:rPr lang="en-US" sz="4000" b="1" dirty="0">
                <a:solidFill>
                  <a:srgbClr val="D67718"/>
                </a:solidFill>
                <a:effectLst>
                  <a:outerShdw blurRad="38100" dist="38100" dir="2700000" algn="tl">
                    <a:srgbClr val="000000">
                      <a:alpha val="43137"/>
                    </a:srgbClr>
                  </a:outerShdw>
                </a:effectLst>
                <a:cs typeface="Calibri Light"/>
              </a:rPr>
              <a:t>Health Check</a:t>
            </a:r>
          </a:p>
        </p:txBody>
      </p:sp>
      <p:pic>
        <p:nvPicPr>
          <p:cNvPr id="4" name="Picture 4" descr="Diagram&#10;&#10;Description automatically generated">
            <a:extLst>
              <a:ext uri="{FF2B5EF4-FFF2-40B4-BE49-F238E27FC236}">
                <a16:creationId xmlns:a16="http://schemas.microsoft.com/office/drawing/2014/main" id="{3EF5F0C7-8E90-9C84-0533-6CF818FB2113}"/>
              </a:ext>
            </a:extLst>
          </p:cNvPr>
          <p:cNvPicPr>
            <a:picLocks noChangeAspect="1"/>
          </p:cNvPicPr>
          <p:nvPr/>
        </p:nvPicPr>
        <p:blipFill rotWithShape="1">
          <a:blip r:embed="rId2"/>
          <a:srcRect t="2013" b="2318"/>
          <a:stretch/>
        </p:blipFill>
        <p:spPr>
          <a:xfrm>
            <a:off x="4635864" y="973"/>
            <a:ext cx="6096000" cy="6821457"/>
          </a:xfrm>
          <a:prstGeom prst="rect">
            <a:avLst/>
          </a:prstGeom>
          <a:ln w="19050">
            <a:solidFill>
              <a:srgbClr val="329664"/>
            </a:solidFill>
          </a:ln>
        </p:spPr>
      </p:pic>
      <p:sp>
        <p:nvSpPr>
          <p:cNvPr id="5" name="TextBox 4"/>
          <p:cNvSpPr txBox="1"/>
          <p:nvPr/>
        </p:nvSpPr>
        <p:spPr>
          <a:xfrm rot="16200000">
            <a:off x="-2995395" y="2971800"/>
            <a:ext cx="6858002" cy="914400"/>
          </a:xfrm>
          <a:prstGeom prst="rect">
            <a:avLst/>
          </a:prstGeom>
          <a:solidFill>
            <a:srgbClr val="7EB0A6"/>
          </a:solidFill>
        </p:spPr>
        <p:txBody>
          <a:bodyPr wrap="square" rtlCol="0" anchor="ctr">
            <a:spAutoFit/>
          </a:bodyPr>
          <a:lstStyle/>
          <a:p>
            <a:pPr algn="ctr"/>
            <a:r>
              <a:rPr lang="en-US" sz="2800" b="1" dirty="0">
                <a:solidFill>
                  <a:schemeClr val="bg1"/>
                </a:solidFill>
                <a:effectLst>
                  <a:outerShdw blurRad="38100" dist="38100" dir="2700000" algn="tl">
                    <a:srgbClr val="000000">
                      <a:alpha val="43137"/>
                    </a:srgbClr>
                  </a:outerShdw>
                </a:effectLst>
              </a:rPr>
              <a:t>2. Comprehensive PP Discharge Education</a:t>
            </a:r>
          </a:p>
        </p:txBody>
      </p:sp>
    </p:spTree>
    <p:extLst>
      <p:ext uri="{BB962C8B-B14F-4D97-AF65-F5344CB8AC3E}">
        <p14:creationId xmlns:p14="http://schemas.microsoft.com/office/powerpoint/2010/main" val="2943119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D7087D-DAF0-6EF7-8CF4-25B1F87AC8BD}"/>
              </a:ext>
            </a:extLst>
          </p:cNvPr>
          <p:cNvSpPr>
            <a:spLocks noGrp="1"/>
          </p:cNvSpPr>
          <p:nvPr>
            <p:ph type="sldNum" sz="quarter" idx="12"/>
          </p:nvPr>
        </p:nvSpPr>
        <p:spPr/>
        <p:txBody>
          <a:bodyPr/>
          <a:lstStyle/>
          <a:p>
            <a:fld id="{E25C0C21-B7CE-4F0B-81CD-4269BE354346}" type="slidenum">
              <a:rPr lang="en-US" smtClean="0"/>
              <a:t>27</a:t>
            </a:fld>
            <a:endParaRPr lang="en-US"/>
          </a:p>
        </p:txBody>
      </p:sp>
      <p:sp>
        <p:nvSpPr>
          <p:cNvPr id="3" name="Title 2">
            <a:extLst>
              <a:ext uri="{FF2B5EF4-FFF2-40B4-BE49-F238E27FC236}">
                <a16:creationId xmlns:a16="http://schemas.microsoft.com/office/drawing/2014/main" id="{27D1E636-649A-2C16-8782-5F565313A9D5}"/>
              </a:ext>
            </a:extLst>
          </p:cNvPr>
          <p:cNvSpPr>
            <a:spLocks noGrp="1"/>
          </p:cNvSpPr>
          <p:nvPr>
            <p:ph type="title" idx="4294967295"/>
          </p:nvPr>
        </p:nvSpPr>
        <p:spPr>
          <a:xfrm>
            <a:off x="1558479" y="571982"/>
            <a:ext cx="9890125" cy="461963"/>
          </a:xfrm>
        </p:spPr>
        <p:txBody>
          <a:bodyPr>
            <a:noAutofit/>
          </a:bodyPr>
          <a:lstStyle/>
          <a:p>
            <a:pPr algn="ctr"/>
            <a:r>
              <a:rPr lang="en-US" sz="4000" b="1" dirty="0">
                <a:solidFill>
                  <a:srgbClr val="D67718"/>
                </a:solidFill>
                <a:effectLst>
                  <a:outerShdw blurRad="38100" dist="38100" dir="2700000" algn="tl">
                    <a:srgbClr val="000000">
                      <a:alpha val="43137"/>
                    </a:srgbClr>
                  </a:outerShdw>
                </a:effectLst>
                <a:cs typeface="Calibri Light"/>
              </a:rPr>
              <a:t>My Post-Birth Wallet Card</a:t>
            </a:r>
          </a:p>
        </p:txBody>
      </p:sp>
      <p:pic>
        <p:nvPicPr>
          <p:cNvPr id="8" name="Picture 8" descr="Graphical user interface, text, application&#10;&#10;Description automatically generated">
            <a:extLst>
              <a:ext uri="{FF2B5EF4-FFF2-40B4-BE49-F238E27FC236}">
                <a16:creationId xmlns:a16="http://schemas.microsoft.com/office/drawing/2014/main" id="{A7FD0B73-D372-80AE-6E33-ED13575933F1}"/>
              </a:ext>
            </a:extLst>
          </p:cNvPr>
          <p:cNvPicPr>
            <a:picLocks noChangeAspect="1"/>
          </p:cNvPicPr>
          <p:nvPr/>
        </p:nvPicPr>
        <p:blipFill>
          <a:blip r:embed="rId2"/>
          <a:stretch>
            <a:fillRect/>
          </a:stretch>
        </p:blipFill>
        <p:spPr>
          <a:xfrm>
            <a:off x="1678717" y="1296286"/>
            <a:ext cx="3657471" cy="5303520"/>
          </a:xfrm>
          <a:prstGeom prst="rect">
            <a:avLst/>
          </a:prstGeom>
          <a:ln w="19050">
            <a:solidFill>
              <a:srgbClr val="329664"/>
            </a:solidFill>
          </a:ln>
        </p:spPr>
      </p:pic>
      <p:pic>
        <p:nvPicPr>
          <p:cNvPr id="9" name="Picture 9">
            <a:extLst>
              <a:ext uri="{FF2B5EF4-FFF2-40B4-BE49-F238E27FC236}">
                <a16:creationId xmlns:a16="http://schemas.microsoft.com/office/drawing/2014/main" id="{048215F2-F83A-6A65-5F9C-B10AF3ADBA90}"/>
              </a:ext>
            </a:extLst>
          </p:cNvPr>
          <p:cNvPicPr>
            <a:picLocks noChangeAspect="1"/>
          </p:cNvPicPr>
          <p:nvPr/>
        </p:nvPicPr>
        <p:blipFill>
          <a:blip r:embed="rId3"/>
          <a:stretch>
            <a:fillRect/>
          </a:stretch>
        </p:blipFill>
        <p:spPr>
          <a:xfrm>
            <a:off x="7802875" y="1296286"/>
            <a:ext cx="3297019" cy="5303520"/>
          </a:xfrm>
          <a:prstGeom prst="rect">
            <a:avLst/>
          </a:prstGeom>
          <a:ln w="19050">
            <a:solidFill>
              <a:srgbClr val="329664"/>
            </a:solidFill>
          </a:ln>
        </p:spPr>
      </p:pic>
      <p:sp>
        <p:nvSpPr>
          <p:cNvPr id="5" name="Right Arrow 4"/>
          <p:cNvSpPr/>
          <p:nvPr/>
        </p:nvSpPr>
        <p:spPr>
          <a:xfrm>
            <a:off x="5525704" y="3516427"/>
            <a:ext cx="2087655" cy="1127579"/>
          </a:xfrm>
          <a:prstGeom prst="rightArrow">
            <a:avLst/>
          </a:prstGeom>
          <a:solidFill>
            <a:srgbClr val="E68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effectLst>
                  <a:outerShdw blurRad="38100" dist="38100" dir="2700000" algn="tl">
                    <a:srgbClr val="000000">
                      <a:alpha val="43137"/>
                    </a:srgbClr>
                  </a:outerShdw>
                </a:effectLst>
              </a:rPr>
              <a:t>Reverse Side</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rot="16200000">
            <a:off x="-2995395" y="2971800"/>
            <a:ext cx="6858002" cy="914400"/>
          </a:xfrm>
          <a:prstGeom prst="rect">
            <a:avLst/>
          </a:prstGeom>
          <a:solidFill>
            <a:srgbClr val="7EB0A6"/>
          </a:solidFill>
        </p:spPr>
        <p:txBody>
          <a:bodyPr wrap="square" rtlCol="0" anchor="ctr">
            <a:spAutoFit/>
          </a:bodyPr>
          <a:lstStyle/>
          <a:p>
            <a:pPr algn="ctr"/>
            <a:r>
              <a:rPr lang="en-US" sz="2800" b="1" dirty="0">
                <a:solidFill>
                  <a:schemeClr val="bg1"/>
                </a:solidFill>
                <a:effectLst>
                  <a:outerShdw blurRad="38100" dist="38100" dir="2700000" algn="tl">
                    <a:srgbClr val="000000">
                      <a:alpha val="43137"/>
                    </a:srgbClr>
                  </a:outerShdw>
                </a:effectLst>
              </a:rPr>
              <a:t>2. Comprehensive PP Discharge Education</a:t>
            </a:r>
          </a:p>
        </p:txBody>
      </p:sp>
    </p:spTree>
    <p:extLst>
      <p:ext uri="{BB962C8B-B14F-4D97-AF65-F5344CB8AC3E}">
        <p14:creationId xmlns:p14="http://schemas.microsoft.com/office/powerpoint/2010/main" val="3049622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25C0C21-B7CE-4F0B-81CD-4269BE354346}" type="slidenum">
              <a:rPr lang="en-US" smtClean="0"/>
              <a:t>28</a:t>
            </a:fld>
            <a:endParaRPr lang="en-US"/>
          </a:p>
        </p:txBody>
      </p:sp>
      <p:pic>
        <p:nvPicPr>
          <p:cNvPr id="5" name="Picture 5" descr="A picture containing diagram&#10;&#10;Description automatically generated">
            <a:extLst>
              <a:ext uri="{FF2B5EF4-FFF2-40B4-BE49-F238E27FC236}">
                <a16:creationId xmlns:a16="http://schemas.microsoft.com/office/drawing/2014/main" id="{F91583EC-FDB8-7F9A-AD50-8C6DA2AFFE9B}"/>
              </a:ext>
            </a:extLst>
          </p:cNvPr>
          <p:cNvPicPr>
            <a:picLocks noGrp="1" noChangeAspect="1"/>
          </p:cNvPicPr>
          <p:nvPr>
            <p:ph idx="4294967295"/>
          </p:nvPr>
        </p:nvPicPr>
        <p:blipFill>
          <a:blip r:embed="rId2"/>
          <a:stretch>
            <a:fillRect/>
          </a:stretch>
        </p:blipFill>
        <p:spPr>
          <a:xfrm>
            <a:off x="5070939" y="149224"/>
            <a:ext cx="5281375" cy="6611548"/>
          </a:xfrm>
          <a:ln w="19050">
            <a:solidFill>
              <a:srgbClr val="329664"/>
            </a:solidFill>
          </a:ln>
        </p:spPr>
      </p:pic>
      <p:sp>
        <p:nvSpPr>
          <p:cNvPr id="3" name="TextBox 2"/>
          <p:cNvSpPr txBox="1"/>
          <p:nvPr/>
        </p:nvSpPr>
        <p:spPr>
          <a:xfrm rot="16200000">
            <a:off x="-2995395" y="2971800"/>
            <a:ext cx="6858002" cy="914400"/>
          </a:xfrm>
          <a:prstGeom prst="rect">
            <a:avLst/>
          </a:prstGeom>
          <a:solidFill>
            <a:srgbClr val="7EB0A6"/>
          </a:solidFill>
        </p:spPr>
        <p:txBody>
          <a:bodyPr wrap="square" rtlCol="0" anchor="ctr">
            <a:spAutoFit/>
          </a:bodyPr>
          <a:lstStyle/>
          <a:p>
            <a:pPr algn="ctr"/>
            <a:r>
              <a:rPr lang="en-US" sz="2800" b="1" dirty="0">
                <a:solidFill>
                  <a:schemeClr val="bg1"/>
                </a:solidFill>
                <a:effectLst>
                  <a:outerShdw blurRad="38100" dist="38100" dir="2700000" algn="tl">
                    <a:srgbClr val="000000">
                      <a:alpha val="43137"/>
                    </a:srgbClr>
                  </a:outerShdw>
                </a:effectLst>
              </a:rPr>
              <a:t>2. Comprehensive PP Discharge Education</a:t>
            </a:r>
          </a:p>
        </p:txBody>
      </p:sp>
      <p:sp>
        <p:nvSpPr>
          <p:cNvPr id="4" name="TextBox 3"/>
          <p:cNvSpPr txBox="1"/>
          <p:nvPr/>
        </p:nvSpPr>
        <p:spPr>
          <a:xfrm>
            <a:off x="2641600" y="2123440"/>
            <a:ext cx="198278" cy="453886"/>
          </a:xfrm>
          <a:prstGeom prst="rect">
            <a:avLst/>
          </a:prstGeom>
          <a:noFill/>
        </p:spPr>
        <p:txBody>
          <a:bodyPr wrap="square" lIns="91440" tIns="45720" rIns="91440" bIns="45720" rtlCol="0" anchor="t">
            <a:spAutoFit/>
          </a:bodyPr>
          <a:lstStyle/>
          <a:p>
            <a:endParaRPr lang="en-US" sz="4000">
              <a:solidFill>
                <a:schemeClr val="tx2"/>
              </a:solidFill>
              <a:cs typeface="Calibri"/>
            </a:endParaRPr>
          </a:p>
        </p:txBody>
      </p:sp>
      <p:sp>
        <p:nvSpPr>
          <p:cNvPr id="6" name="Title 2">
            <a:extLst>
              <a:ext uri="{FF2B5EF4-FFF2-40B4-BE49-F238E27FC236}">
                <a16:creationId xmlns:a16="http://schemas.microsoft.com/office/drawing/2014/main" id="{AE474B9B-7053-C59F-7278-8C01D7220737}"/>
              </a:ext>
            </a:extLst>
          </p:cNvPr>
          <p:cNvSpPr txBox="1">
            <a:spLocks/>
          </p:cNvSpPr>
          <p:nvPr/>
        </p:nvSpPr>
        <p:spPr>
          <a:xfrm>
            <a:off x="1460502" y="1371350"/>
            <a:ext cx="3040742" cy="26952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000" b="1" dirty="0" smtClean="0">
                <a:solidFill>
                  <a:srgbClr val="D67718"/>
                </a:solidFill>
                <a:effectLst>
                  <a:outerShdw blurRad="38100" dist="38100" dir="2700000" algn="tl">
                    <a:srgbClr val="000000">
                      <a:alpha val="43137"/>
                    </a:srgbClr>
                  </a:outerShdw>
                </a:effectLst>
                <a:cs typeface="Calibri Light"/>
              </a:rPr>
              <a:t>Post-Birth</a:t>
            </a:r>
            <a:br>
              <a:rPr lang="en-US" sz="4000" b="1" dirty="0" smtClean="0">
                <a:solidFill>
                  <a:srgbClr val="D67718"/>
                </a:solidFill>
                <a:effectLst>
                  <a:outerShdw blurRad="38100" dist="38100" dir="2700000" algn="tl">
                    <a:srgbClr val="000000">
                      <a:alpha val="43137"/>
                    </a:srgbClr>
                  </a:outerShdw>
                </a:effectLst>
                <a:cs typeface="Calibri Light"/>
              </a:rPr>
            </a:br>
            <a:r>
              <a:rPr lang="en-US" sz="4000" b="1" dirty="0" smtClean="0">
                <a:solidFill>
                  <a:srgbClr val="D67718"/>
                </a:solidFill>
                <a:effectLst>
                  <a:outerShdw blurRad="38100" dist="38100" dir="2700000" algn="tl">
                    <a:srgbClr val="000000">
                      <a:alpha val="43137"/>
                    </a:srgbClr>
                  </a:outerShdw>
                </a:effectLst>
                <a:cs typeface="Calibri Light"/>
              </a:rPr>
              <a:t>Warning Signs</a:t>
            </a:r>
            <a:endParaRPr lang="en-US" sz="4000" b="1" dirty="0">
              <a:solidFill>
                <a:srgbClr val="D67718"/>
              </a:solidFill>
              <a:effectLst>
                <a:outerShdw blurRad="38100" dist="38100" dir="2700000" algn="tl">
                  <a:srgbClr val="000000">
                    <a:alpha val="43137"/>
                  </a:srgbClr>
                </a:outerShdw>
              </a:effectLst>
              <a:cs typeface="Calibri Light"/>
            </a:endParaRPr>
          </a:p>
        </p:txBody>
      </p:sp>
    </p:spTree>
    <p:extLst>
      <p:ext uri="{BB962C8B-B14F-4D97-AF65-F5344CB8AC3E}">
        <p14:creationId xmlns:p14="http://schemas.microsoft.com/office/powerpoint/2010/main" val="1824992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effectLst>
                  <a:outerShdw blurRad="38100" dist="38100" dir="2700000" algn="tl">
                    <a:srgbClr val="000000">
                      <a:alpha val="43137"/>
                    </a:srgbClr>
                  </a:outerShdw>
                </a:effectLst>
              </a:rPr>
              <a:t>Hear Her Campaign Poster</a:t>
            </a:r>
          </a:p>
        </p:txBody>
      </p:sp>
      <p:pic>
        <p:nvPicPr>
          <p:cNvPr id="1026" name="Picture 2" descr="heada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917255"/>
            <a:ext cx="1008993" cy="10972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dizzi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49" y="1964188"/>
            <a:ext cx="1008993" cy="10972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changes in vi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4" y="4004969"/>
            <a:ext cx="1008993" cy="10972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2" name="Picture 8" descr="high tempera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49" y="3021979"/>
            <a:ext cx="1008993" cy="10972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4" name="Picture 10" descr="lungs breath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5426" y="917255"/>
            <a:ext cx="1008993" cy="10972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6" name="Picture 12" descr="pain in che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9803" y="1966900"/>
            <a:ext cx="1008993" cy="10972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8" name="Picture 14" descr="bleed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9803" y="4097684"/>
            <a:ext cx="1008993" cy="10972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0" name="Picture 16" descr="pain in leg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3909" y="3021979"/>
            <a:ext cx="1008993" cy="10972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2" name="Picture 18" descr="sleepine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9803" y="5035731"/>
            <a:ext cx="1008993" cy="99227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4" name="Picture 20" descr="harming thought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550" y="5024845"/>
            <a:ext cx="1008993" cy="10972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87752" y="1005048"/>
            <a:ext cx="43216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Headache that won’t go away or gets worse</a:t>
            </a:r>
          </a:p>
        </p:txBody>
      </p:sp>
      <p:sp>
        <p:nvSpPr>
          <p:cNvPr id="16" name="TextBox 15"/>
          <p:cNvSpPr txBox="1"/>
          <p:nvPr/>
        </p:nvSpPr>
        <p:spPr>
          <a:xfrm>
            <a:off x="1587752" y="2289084"/>
            <a:ext cx="3831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Dizziness or fainting</a:t>
            </a:r>
          </a:p>
        </p:txBody>
      </p:sp>
      <p:sp>
        <p:nvSpPr>
          <p:cNvPr id="17" name="TextBox 16"/>
          <p:cNvSpPr txBox="1"/>
          <p:nvPr/>
        </p:nvSpPr>
        <p:spPr>
          <a:xfrm>
            <a:off x="1587752" y="4328778"/>
            <a:ext cx="3831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Change in your vision</a:t>
            </a:r>
          </a:p>
        </p:txBody>
      </p:sp>
      <p:sp>
        <p:nvSpPr>
          <p:cNvPr id="18" name="TextBox 17"/>
          <p:cNvSpPr txBox="1"/>
          <p:nvPr/>
        </p:nvSpPr>
        <p:spPr>
          <a:xfrm>
            <a:off x="1603373" y="3339786"/>
            <a:ext cx="3831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Fever of 100.4 or higher</a:t>
            </a:r>
          </a:p>
        </p:txBody>
      </p:sp>
      <p:sp>
        <p:nvSpPr>
          <p:cNvPr id="19" name="TextBox 18"/>
          <p:cNvSpPr txBox="1"/>
          <p:nvPr/>
        </p:nvSpPr>
        <p:spPr>
          <a:xfrm>
            <a:off x="1587752" y="5342652"/>
            <a:ext cx="43216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Thoughts of harming yourself</a:t>
            </a:r>
          </a:p>
        </p:txBody>
      </p:sp>
      <p:sp>
        <p:nvSpPr>
          <p:cNvPr id="20" name="TextBox 19"/>
          <p:cNvSpPr txBox="1"/>
          <p:nvPr/>
        </p:nvSpPr>
        <p:spPr>
          <a:xfrm>
            <a:off x="7369627" y="1189713"/>
            <a:ext cx="3831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Trouble breathing</a:t>
            </a:r>
          </a:p>
        </p:txBody>
      </p:sp>
      <p:sp>
        <p:nvSpPr>
          <p:cNvPr id="21" name="TextBox 20"/>
          <p:cNvSpPr txBox="1"/>
          <p:nvPr/>
        </p:nvSpPr>
        <p:spPr>
          <a:xfrm>
            <a:off x="7369626" y="2253420"/>
            <a:ext cx="43216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Chest pain or fast-beating heart</a:t>
            </a:r>
          </a:p>
        </p:txBody>
      </p:sp>
      <p:sp>
        <p:nvSpPr>
          <p:cNvPr id="22" name="TextBox 21"/>
          <p:cNvSpPr txBox="1"/>
          <p:nvPr/>
        </p:nvSpPr>
        <p:spPr>
          <a:xfrm>
            <a:off x="7369625" y="3173972"/>
            <a:ext cx="43216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Severe swelling, redness or pain of your leg or arm </a:t>
            </a:r>
          </a:p>
        </p:txBody>
      </p:sp>
      <p:sp>
        <p:nvSpPr>
          <p:cNvPr id="23" name="TextBox 22"/>
          <p:cNvSpPr txBox="1"/>
          <p:nvPr/>
        </p:nvSpPr>
        <p:spPr>
          <a:xfrm>
            <a:off x="7369624" y="4230825"/>
            <a:ext cx="43216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Vaginal bleeding or discharge after pregnancy</a:t>
            </a:r>
          </a:p>
        </p:txBody>
      </p:sp>
      <p:sp>
        <p:nvSpPr>
          <p:cNvPr id="24" name="TextBox 23"/>
          <p:cNvSpPr txBox="1"/>
          <p:nvPr/>
        </p:nvSpPr>
        <p:spPr>
          <a:xfrm>
            <a:off x="7369624" y="5342652"/>
            <a:ext cx="3831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Overwhelming tiredness</a:t>
            </a:r>
          </a:p>
        </p:txBody>
      </p:sp>
      <p:sp>
        <p:nvSpPr>
          <p:cNvPr id="8" name="TextBox 7"/>
          <p:cNvSpPr txBox="1"/>
          <p:nvPr/>
        </p:nvSpPr>
        <p:spPr>
          <a:xfrm>
            <a:off x="67509" y="6489668"/>
            <a:ext cx="3624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Source:  CDC Hear Her Campaign</a:t>
            </a:r>
          </a:p>
        </p:txBody>
      </p:sp>
      <p:sp>
        <p:nvSpPr>
          <p:cNvPr id="25" name="TextBox 24"/>
          <p:cNvSpPr txBox="1"/>
          <p:nvPr/>
        </p:nvSpPr>
        <p:spPr>
          <a:xfrm>
            <a:off x="1863083" y="6061196"/>
            <a:ext cx="83804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C00000"/>
                </a:solidFill>
                <a:effectLst/>
                <a:uLnTx/>
                <a:uFillTx/>
                <a:latin typeface="Calibri" panose="020F0502020204030204"/>
                <a:ea typeface="+mn-ea"/>
                <a:cs typeface="+mn-cs"/>
              </a:rPr>
              <a:t>Multiple ER and health care contacts for same reason!</a:t>
            </a:r>
          </a:p>
        </p:txBody>
      </p:sp>
    </p:spTree>
    <p:extLst>
      <p:ext uri="{BB962C8B-B14F-4D97-AF65-F5344CB8AC3E}">
        <p14:creationId xmlns:p14="http://schemas.microsoft.com/office/powerpoint/2010/main" val="375109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897" y="1628012"/>
            <a:ext cx="10687049" cy="4436141"/>
          </a:xfrm>
        </p:spPr>
        <p:txBody>
          <a:bodyPr>
            <a:normAutofit/>
          </a:bodyPr>
          <a:lstStyle/>
          <a:p>
            <a:pPr>
              <a:spcBef>
                <a:spcPts val="0"/>
              </a:spcBef>
              <a:spcAft>
                <a:spcPts val="1500"/>
              </a:spcAft>
            </a:pPr>
            <a:r>
              <a:rPr lang="en-US" sz="2800" dirty="0">
                <a:solidFill>
                  <a:schemeClr val="tx2">
                    <a:lumMod val="75000"/>
                    <a:lumOff val="25000"/>
                  </a:schemeClr>
                </a:solidFill>
              </a:rPr>
              <a:t>Discuss Florida’s postpartum discharge pregnancy-related mortality including leading causes of postpartum death, timing and place</a:t>
            </a:r>
          </a:p>
          <a:p>
            <a:pPr>
              <a:spcBef>
                <a:spcPts val="0"/>
              </a:spcBef>
              <a:spcAft>
                <a:spcPts val="1500"/>
              </a:spcAft>
            </a:pPr>
            <a:r>
              <a:rPr lang="en-US" sz="2800" dirty="0" smtClean="0">
                <a:solidFill>
                  <a:schemeClr val="tx2">
                    <a:lumMod val="75000"/>
                    <a:lumOff val="25000"/>
                  </a:schemeClr>
                </a:solidFill>
              </a:rPr>
              <a:t>Describe quality </a:t>
            </a:r>
            <a:r>
              <a:rPr lang="en-US" sz="2800" dirty="0">
                <a:solidFill>
                  <a:schemeClr val="tx2">
                    <a:lumMod val="75000"/>
                    <a:lumOff val="25000"/>
                  </a:schemeClr>
                </a:solidFill>
              </a:rPr>
              <a:t>improvement drivers to help prevent postpartum discharge related deaths</a:t>
            </a:r>
          </a:p>
          <a:p>
            <a:pPr>
              <a:spcBef>
                <a:spcPts val="0"/>
              </a:spcBef>
              <a:spcAft>
                <a:spcPts val="1500"/>
              </a:spcAft>
            </a:pPr>
            <a:r>
              <a:rPr lang="en-US" sz="2800" dirty="0">
                <a:solidFill>
                  <a:schemeClr val="tx2">
                    <a:lumMod val="75000"/>
                    <a:lumOff val="25000"/>
                  </a:schemeClr>
                </a:solidFill>
              </a:rPr>
              <a:t>Discuss respectful care and the family perspective</a:t>
            </a:r>
          </a:p>
          <a:p>
            <a:pPr>
              <a:spcBef>
                <a:spcPts val="0"/>
              </a:spcBef>
              <a:spcAft>
                <a:spcPts val="1500"/>
              </a:spcAft>
            </a:pPr>
            <a:r>
              <a:rPr lang="en-US" sz="2800" dirty="0">
                <a:solidFill>
                  <a:schemeClr val="tx2">
                    <a:lumMod val="75000"/>
                    <a:lumOff val="25000"/>
                  </a:schemeClr>
                </a:solidFill>
              </a:rPr>
              <a:t>Review the PACC QI Drivers and Toolkit to assist</a:t>
            </a:r>
          </a:p>
          <a:p>
            <a:pPr marL="0" indent="0">
              <a:spcBef>
                <a:spcPts val="0"/>
              </a:spcBef>
              <a:spcAft>
                <a:spcPts val="1500"/>
              </a:spcAft>
              <a:buNone/>
            </a:pPr>
            <a:endParaRPr lang="en-US" sz="2800" dirty="0"/>
          </a:p>
        </p:txBody>
      </p:sp>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Objectives</a:t>
            </a:r>
          </a:p>
        </p:txBody>
      </p:sp>
    </p:spTree>
    <p:extLst>
      <p:ext uri="{BB962C8B-B14F-4D97-AF65-F5344CB8AC3E}">
        <p14:creationId xmlns:p14="http://schemas.microsoft.com/office/powerpoint/2010/main" val="2915140276"/>
      </p:ext>
    </p:extLst>
  </p:cSld>
  <p:clrMapOvr>
    <a:masterClrMapping/>
  </p:clrMapOvr>
  <p:extLst mod="1">
    <p:ext uri="{6950BFC3-D8DA-4A85-94F7-54DA5524770B}">
      <p188:commentRel xmlns=""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E6BB7-A659-B489-149E-BCE466E81AC0}"/>
              </a:ext>
            </a:extLst>
          </p:cNvPr>
          <p:cNvSpPr>
            <a:spLocks noGrp="1"/>
          </p:cNvSpPr>
          <p:nvPr>
            <p:ph type="title" idx="4294967295"/>
          </p:nvPr>
        </p:nvSpPr>
        <p:spPr>
          <a:xfrm>
            <a:off x="1227089" y="-180068"/>
            <a:ext cx="10601325" cy="1106488"/>
          </a:xfrm>
        </p:spPr>
        <p:txBody>
          <a:bodyPr>
            <a:normAutofit/>
          </a:bodyPr>
          <a:lstStyle/>
          <a:p>
            <a:pPr algn="ctr"/>
            <a:r>
              <a:rPr lang="en-US" sz="4000" b="1" dirty="0">
                <a:solidFill>
                  <a:srgbClr val="D67718"/>
                </a:solidFill>
                <a:effectLst>
                  <a:outerShdw blurRad="38100" dist="38100" dir="2700000" algn="tl">
                    <a:srgbClr val="000000">
                      <a:alpha val="43137"/>
                    </a:srgbClr>
                  </a:outerShdw>
                </a:effectLst>
                <a:cs typeface="Calibri Light"/>
              </a:rPr>
              <a:t>Patient Education on Pregnancy Spacing Benefits</a:t>
            </a:r>
          </a:p>
        </p:txBody>
      </p:sp>
      <p:pic>
        <p:nvPicPr>
          <p:cNvPr id="6" name="Picture 6" descr="Text&#10;&#10;Description automatically generated">
            <a:extLst>
              <a:ext uri="{FF2B5EF4-FFF2-40B4-BE49-F238E27FC236}">
                <a16:creationId xmlns:a16="http://schemas.microsoft.com/office/drawing/2014/main" id="{23FB819C-6A7E-DFEA-7AB5-4C9EB9EF9539}"/>
              </a:ext>
            </a:extLst>
          </p:cNvPr>
          <p:cNvPicPr>
            <a:picLocks noGrp="1" noChangeAspect="1"/>
          </p:cNvPicPr>
          <p:nvPr>
            <p:ph sz="half" idx="4294967295"/>
          </p:nvPr>
        </p:nvPicPr>
        <p:blipFill>
          <a:blip r:embed="rId2"/>
          <a:stretch>
            <a:fillRect/>
          </a:stretch>
        </p:blipFill>
        <p:spPr>
          <a:xfrm>
            <a:off x="7422697" y="1290344"/>
            <a:ext cx="4096538" cy="5303520"/>
          </a:xfrm>
          <a:ln w="19050">
            <a:solidFill>
              <a:srgbClr val="329664"/>
            </a:solidFill>
          </a:ln>
        </p:spPr>
      </p:pic>
      <p:sp>
        <p:nvSpPr>
          <p:cNvPr id="7" name="TextBox 6"/>
          <p:cNvSpPr txBox="1"/>
          <p:nvPr/>
        </p:nvSpPr>
        <p:spPr>
          <a:xfrm rot="16200000">
            <a:off x="-2995395" y="2971800"/>
            <a:ext cx="6858002" cy="914400"/>
          </a:xfrm>
          <a:prstGeom prst="rect">
            <a:avLst/>
          </a:prstGeom>
          <a:solidFill>
            <a:srgbClr val="7EB0A6"/>
          </a:solidFill>
        </p:spPr>
        <p:txBody>
          <a:bodyPr wrap="square" rtlCol="0" anchor="ctr">
            <a:spAutoFit/>
          </a:bodyPr>
          <a:lstStyle/>
          <a:p>
            <a:pPr algn="ctr"/>
            <a:r>
              <a:rPr lang="en-US" sz="2800" b="1" dirty="0">
                <a:solidFill>
                  <a:schemeClr val="bg1"/>
                </a:solidFill>
                <a:effectLst>
                  <a:outerShdw blurRad="38100" dist="38100" dir="2700000" algn="tl">
                    <a:srgbClr val="000000">
                      <a:alpha val="43137"/>
                    </a:srgbClr>
                  </a:outerShdw>
                </a:effectLst>
              </a:rPr>
              <a:t>2. Comprehensive PP Discharge Education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470" y="1290344"/>
            <a:ext cx="4096968" cy="5303520"/>
          </a:xfrm>
          <a:prstGeom prst="rect">
            <a:avLst/>
          </a:prstGeom>
          <a:ln w="19050">
            <a:solidFill>
              <a:schemeClr val="accent1"/>
            </a:solidFill>
          </a:ln>
        </p:spPr>
      </p:pic>
      <p:sp>
        <p:nvSpPr>
          <p:cNvPr id="8" name="Right Arrow 7"/>
          <p:cNvSpPr/>
          <p:nvPr/>
        </p:nvSpPr>
        <p:spPr>
          <a:xfrm>
            <a:off x="5749830" y="3306026"/>
            <a:ext cx="1555845" cy="1342174"/>
          </a:xfrm>
          <a:prstGeom prst="rightArrow">
            <a:avLst/>
          </a:prstGeom>
          <a:solidFill>
            <a:srgbClr val="E68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effectLst>
                  <a:outerShdw blurRad="38100" dist="38100" dir="2700000" algn="tl">
                    <a:srgbClr val="000000">
                      <a:alpha val="43137"/>
                    </a:srgbClr>
                  </a:outerShdw>
                </a:effectLst>
              </a:rPr>
              <a:t>Reverse Side</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5680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63754" y="6388480"/>
            <a:ext cx="11227243" cy="402032"/>
          </a:xfrm>
          <a:prstGeom prst="rect">
            <a:avLst/>
          </a:prstGeom>
          <a:solidFill>
            <a:srgbClr val="E57F19"/>
          </a:solidFill>
          <a:ln w="12192">
            <a:noFill/>
          </a:ln>
        </p:spPr>
        <p:txBody>
          <a:bodyPr vert="horz" wrap="square" lIns="0" tIns="32384" rIns="0" bIns="0" rtlCol="0">
            <a:spAutoFit/>
          </a:bodyPr>
          <a:lstStyle/>
          <a:p>
            <a:pPr marL="122555" marR="116205" lvl="0" indent="0" algn="ctr" defTabSz="457200" rtl="0" eaLnBrk="1" fontAlgn="auto" latinLnBrk="0" hangingPunct="1">
              <a:lnSpc>
                <a:spcPct val="100000"/>
              </a:lnSpc>
              <a:spcBef>
                <a:spcPts val="254"/>
              </a:spcBef>
              <a:spcAft>
                <a:spcPts val="0"/>
              </a:spcAft>
              <a:buClrTx/>
              <a:buSzTx/>
              <a:buFontTx/>
              <a:buNone/>
              <a:tabLst/>
              <a:defRPr/>
            </a:pPr>
            <a:r>
              <a:rPr kumimoji="0" lang="en-US" sz="2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Calibri"/>
              </a:rPr>
              <a:t>Respectful care is a universal component of every driver &amp; activity</a:t>
            </a:r>
            <a:endParaRPr kumimoji="0" sz="2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Calibri"/>
            </a:endParaRPr>
          </a:p>
        </p:txBody>
      </p:sp>
      <p:sp>
        <p:nvSpPr>
          <p:cNvPr id="6" name="object 6"/>
          <p:cNvSpPr txBox="1"/>
          <p:nvPr/>
        </p:nvSpPr>
        <p:spPr>
          <a:xfrm>
            <a:off x="659436" y="3971256"/>
            <a:ext cx="3715055" cy="771364"/>
          </a:xfrm>
          <a:prstGeom prst="rect">
            <a:avLst/>
          </a:prstGeom>
          <a:solidFill>
            <a:srgbClr val="D0C594"/>
          </a:solidFill>
          <a:ln w="12192">
            <a:solidFill>
              <a:srgbClr val="000000"/>
            </a:solidFill>
          </a:ln>
        </p:spPr>
        <p:txBody>
          <a:bodyPr vert="horz" wrap="square" lIns="0" tIns="32384" rIns="0" bIns="0" rtlCol="0">
            <a:spAutoFit/>
          </a:bodyPr>
          <a:lstStyle/>
          <a:p>
            <a:pPr marL="120650" marR="111760" lvl="0" indent="-1270" algn="ctr" defTabSz="457200">
              <a:spcBef>
                <a:spcPts val="259"/>
              </a:spcBef>
              <a:defRPr/>
            </a:pPr>
            <a:r>
              <a:rPr lang="en-US" sz="2400" dirty="0">
                <a:solidFill>
                  <a:schemeClr val="tx2"/>
                </a:solidFill>
                <a:latin typeface="Arial Narrow" panose="020B0606020202030204" pitchFamily="34" charset="0"/>
                <a:cs typeface="Calibri"/>
              </a:rPr>
              <a:t>Clinician Postpartum Engagement and Education</a:t>
            </a:r>
          </a:p>
        </p:txBody>
      </p:sp>
      <p:sp>
        <p:nvSpPr>
          <p:cNvPr id="37" name="object 37"/>
          <p:cNvSpPr txBox="1"/>
          <p:nvPr/>
        </p:nvSpPr>
        <p:spPr>
          <a:xfrm>
            <a:off x="463754" y="2390516"/>
            <a:ext cx="4161364" cy="471924"/>
          </a:xfrm>
          <a:prstGeom prst="rect">
            <a:avLst/>
          </a:prstGeom>
          <a:solidFill>
            <a:srgbClr val="E57F19"/>
          </a:solidFill>
          <a:ln w="6096">
            <a:noFill/>
          </a:ln>
        </p:spPr>
        <p:txBody>
          <a:bodyPr vert="horz" wrap="square" lIns="0" tIns="4064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Primary</a:t>
            </a:r>
            <a:r>
              <a:rPr kumimoji="0" sz="2800" b="1" i="0" u="none" strike="noStrike" kern="1200" cap="none" spc="-2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Key</a:t>
            </a:r>
            <a:r>
              <a:rPr kumimoji="0" sz="28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Driver</a:t>
            </a:r>
            <a:endParaRPr kumimoji="0"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endParaRPr>
          </a:p>
        </p:txBody>
      </p:sp>
      <p:cxnSp>
        <p:nvCxnSpPr>
          <p:cNvPr id="8" name="Straight Arrow Connector 7"/>
          <p:cNvCxnSpPr>
            <a:cxnSpLocks/>
            <a:endCxn id="6" idx="3"/>
          </p:cNvCxnSpPr>
          <p:nvPr/>
        </p:nvCxnSpPr>
        <p:spPr>
          <a:xfrm flipH="1">
            <a:off x="4374491" y="3484972"/>
            <a:ext cx="1002182" cy="871966"/>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endCxn id="6" idx="3"/>
          </p:cNvCxnSpPr>
          <p:nvPr/>
        </p:nvCxnSpPr>
        <p:spPr>
          <a:xfrm flipH="1" flipV="1">
            <a:off x="4374491" y="4356938"/>
            <a:ext cx="1121053" cy="396303"/>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endCxn id="6" idx="3"/>
          </p:cNvCxnSpPr>
          <p:nvPr/>
        </p:nvCxnSpPr>
        <p:spPr>
          <a:xfrm flipH="1" flipV="1">
            <a:off x="4374491" y="4356938"/>
            <a:ext cx="1002182" cy="1540761"/>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63754" y="989056"/>
            <a:ext cx="11164729" cy="124745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2"/>
                </a:solidFill>
                <a:cs typeface="Arial" panose="020B0604020202020204" pitchFamily="34" charset="0"/>
              </a:rPr>
              <a:t>Global AIM: </a:t>
            </a:r>
            <a:r>
              <a:rPr lang="en-US" sz="2400" dirty="0">
                <a:solidFill>
                  <a:schemeClr val="tx2"/>
                </a:solidFill>
                <a:latin typeface="Calibri" panose="020F0502020204030204" pitchFamily="34" charset="0"/>
                <a:ea typeface="Calibri" panose="020F0502020204030204" pitchFamily="34" charset="0"/>
              </a:rPr>
              <a:t>Improve maternal health through hospital-facilitated continuum of postpartum care by coordinating and providing respectful, timely, and risk-appropriate coordinated care and services.</a:t>
            </a:r>
          </a:p>
        </p:txBody>
      </p:sp>
      <p:sp>
        <p:nvSpPr>
          <p:cNvPr id="14" name="object 37"/>
          <p:cNvSpPr txBox="1"/>
          <p:nvPr/>
        </p:nvSpPr>
        <p:spPr>
          <a:xfrm>
            <a:off x="6237987" y="2377984"/>
            <a:ext cx="4161364" cy="471924"/>
          </a:xfrm>
          <a:prstGeom prst="rect">
            <a:avLst/>
          </a:prstGeom>
          <a:solidFill>
            <a:srgbClr val="E57F19"/>
          </a:solidFill>
          <a:ln w="6096">
            <a:noFill/>
          </a:ln>
        </p:spPr>
        <p:txBody>
          <a:bodyPr vert="horz" wrap="square" lIns="0" tIns="4064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Secondary</a:t>
            </a:r>
            <a:r>
              <a:rPr kumimoji="0" lang="en-US" sz="2800" b="1" i="0" u="none" strike="noStrike" kern="1200" cap="none" spc="-20" normalizeH="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8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Drivers</a:t>
            </a:r>
            <a:endParaRPr kumimoji="0"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endParaRPr>
          </a:p>
        </p:txBody>
      </p:sp>
      <p:sp>
        <p:nvSpPr>
          <p:cNvPr id="18" name="object 12">
            <a:extLst>
              <a:ext uri="{FF2B5EF4-FFF2-40B4-BE49-F238E27FC236}">
                <a16:creationId xmlns:a16="http://schemas.microsoft.com/office/drawing/2014/main" id="{5B07E4AD-D7EA-4BF6-894C-A957046F2F79}"/>
              </a:ext>
            </a:extLst>
          </p:cNvPr>
          <p:cNvSpPr txBox="1"/>
          <p:nvPr/>
        </p:nvSpPr>
        <p:spPr>
          <a:xfrm>
            <a:off x="5170602" y="3129473"/>
            <a:ext cx="6733094" cy="1145185"/>
          </a:xfrm>
          <a:prstGeom prst="rect">
            <a:avLst/>
          </a:prstGeom>
          <a:solidFill>
            <a:srgbClr val="329664"/>
          </a:solidFill>
          <a:ln w="12192">
            <a:solidFill>
              <a:srgbClr val="000000"/>
            </a:solidFill>
          </a:ln>
        </p:spPr>
        <p:txBody>
          <a:bodyPr vert="horz" wrap="square" lIns="0" tIns="36830" rIns="0" bIns="0" rtlCol="0">
            <a:spAutoFit/>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Develop a strategy to engage and educate inpatient and outpatient providers and staff using initiative promotional and education materials </a:t>
            </a:r>
            <a:endParaRPr kumimoji="0"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cs typeface="Calibri"/>
            </a:endParaRPr>
          </a:p>
        </p:txBody>
      </p:sp>
      <p:sp>
        <p:nvSpPr>
          <p:cNvPr id="19" name="object 12">
            <a:extLst>
              <a:ext uri="{FF2B5EF4-FFF2-40B4-BE49-F238E27FC236}">
                <a16:creationId xmlns:a16="http://schemas.microsoft.com/office/drawing/2014/main" id="{91B98175-F5A1-44A1-BA58-47222F4FF49C}"/>
              </a:ext>
            </a:extLst>
          </p:cNvPr>
          <p:cNvSpPr txBox="1"/>
          <p:nvPr/>
        </p:nvSpPr>
        <p:spPr>
          <a:xfrm>
            <a:off x="5170602" y="4436431"/>
            <a:ext cx="6733094" cy="406522"/>
          </a:xfrm>
          <a:prstGeom prst="rect">
            <a:avLst/>
          </a:prstGeom>
          <a:solidFill>
            <a:srgbClr val="329664"/>
          </a:solidFill>
          <a:ln w="12192">
            <a:solidFill>
              <a:srgbClr val="000000"/>
            </a:solidFill>
          </a:ln>
        </p:spPr>
        <p:txBody>
          <a:bodyPr vert="horz" wrap="square" lIns="0" tIns="36830" rIns="0" bIns="0" rtlCol="0">
            <a:spAutoFit/>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Plan in place to continue to engage and educate new hires</a:t>
            </a:r>
            <a:endParaRPr kumimoji="0" sz="2400" i="0" u="none" strike="noStrike" kern="1200" cap="none" spc="0" normalizeH="0" baseline="0" noProof="0" dirty="0">
              <a:ln>
                <a:noFill/>
              </a:ln>
              <a:solidFill>
                <a:schemeClr val="bg1"/>
              </a:solidFill>
              <a:effectLst>
                <a:outerShdw blurRad="38100" dist="38100" dir="2700000" algn="tl">
                  <a:srgbClr val="000000">
                    <a:alpha val="43137"/>
                  </a:srgbClr>
                </a:outerShdw>
              </a:effectLst>
              <a:highlight>
                <a:srgbClr val="FFFF00"/>
              </a:highlight>
              <a:uLnTx/>
              <a:uFillTx/>
              <a:latin typeface="Arial Narrow" panose="020B0606020202030204" pitchFamily="34" charset="0"/>
              <a:ea typeface="+mn-ea"/>
              <a:cs typeface="Calibri"/>
            </a:endParaRPr>
          </a:p>
        </p:txBody>
      </p:sp>
      <p:sp>
        <p:nvSpPr>
          <p:cNvPr id="20" name="object 12">
            <a:extLst>
              <a:ext uri="{FF2B5EF4-FFF2-40B4-BE49-F238E27FC236}">
                <a16:creationId xmlns:a16="http://schemas.microsoft.com/office/drawing/2014/main" id="{91B98175-F5A1-44A1-BA58-47222F4FF49C}"/>
              </a:ext>
            </a:extLst>
          </p:cNvPr>
          <p:cNvSpPr txBox="1"/>
          <p:nvPr/>
        </p:nvSpPr>
        <p:spPr>
          <a:xfrm>
            <a:off x="5170602" y="5009124"/>
            <a:ext cx="6733094" cy="1145185"/>
          </a:xfrm>
          <a:prstGeom prst="rect">
            <a:avLst/>
          </a:prstGeom>
          <a:solidFill>
            <a:srgbClr val="329664"/>
          </a:solidFill>
          <a:ln w="12192">
            <a:solidFill>
              <a:srgbClr val="000000"/>
            </a:solidFill>
          </a:ln>
        </p:spPr>
        <p:txBody>
          <a:bodyPr vert="horz" wrap="square" lIns="0" tIns="36830" rIns="0" bIns="0" rtlCol="0">
            <a:spAutoFit/>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rPr>
              <a:t>Develop a strategy to engage and educate ER physicians &amp; staff about pregnancy/PP care including PP screening &amp; care practices</a:t>
            </a:r>
            <a:endParaRPr kumimoji="0"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ea typeface="+mn-ea"/>
              <a:cs typeface="Calibri"/>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11622" b="16058"/>
          <a:stretch/>
        </p:blipFill>
        <p:spPr>
          <a:xfrm>
            <a:off x="4197622" y="54573"/>
            <a:ext cx="3192868" cy="790564"/>
          </a:xfrm>
          <a:prstGeom prst="rect">
            <a:avLst/>
          </a:prstGeom>
        </p:spPr>
      </p:pic>
    </p:spTree>
    <p:extLst>
      <p:ext uri="{BB962C8B-B14F-4D97-AF65-F5344CB8AC3E}">
        <p14:creationId xmlns:p14="http://schemas.microsoft.com/office/powerpoint/2010/main" val="456614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25C0C21-B7CE-4F0B-81CD-4269BE354346}" type="slidenum">
              <a:rPr lang="en-US" smtClean="0"/>
              <a:t>32</a:t>
            </a:fld>
            <a:endParaRPr lang="en-US"/>
          </a:p>
        </p:txBody>
      </p:sp>
      <p:sp>
        <p:nvSpPr>
          <p:cNvPr id="3" name="TextBox 2"/>
          <p:cNvSpPr txBox="1"/>
          <p:nvPr/>
        </p:nvSpPr>
        <p:spPr>
          <a:xfrm rot="16200000">
            <a:off x="-3004822" y="2971800"/>
            <a:ext cx="6858002" cy="914400"/>
          </a:xfrm>
          <a:prstGeom prst="rect">
            <a:avLst/>
          </a:prstGeom>
          <a:solidFill>
            <a:srgbClr val="D0C594"/>
          </a:solidFill>
        </p:spPr>
        <p:txBody>
          <a:bodyPr wrap="square" rtlCol="0" anchor="ctr">
            <a:spAutoFit/>
          </a:bodyPr>
          <a:lstStyle/>
          <a:p>
            <a:pPr algn="ctr"/>
            <a:r>
              <a:rPr lang="en-US" sz="2800" b="1" dirty="0">
                <a:solidFill>
                  <a:schemeClr val="bg1"/>
                </a:solidFill>
                <a:effectLst>
                  <a:outerShdw blurRad="38100" dist="38100" dir="2700000" algn="tl">
                    <a:srgbClr val="000000">
                      <a:alpha val="43137"/>
                    </a:srgbClr>
                  </a:outerShdw>
                </a:effectLst>
              </a:rPr>
              <a:t>3. Clinician PP Engagement &amp; Education</a:t>
            </a:r>
          </a:p>
        </p:txBody>
      </p:sp>
      <p:sp>
        <p:nvSpPr>
          <p:cNvPr id="7" name="TextBox 6">
            <a:extLst>
              <a:ext uri="{FF2B5EF4-FFF2-40B4-BE49-F238E27FC236}">
                <a16:creationId xmlns:a16="http://schemas.microsoft.com/office/drawing/2014/main" id="{E835500E-ACE1-460C-B219-D61FB7C5FFD6}"/>
              </a:ext>
            </a:extLst>
          </p:cNvPr>
          <p:cNvSpPr txBox="1"/>
          <p:nvPr/>
        </p:nvSpPr>
        <p:spPr>
          <a:xfrm>
            <a:off x="6095999" y="1740574"/>
            <a:ext cx="6000597" cy="3539430"/>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2"/>
                </a:solidFill>
              </a:rPr>
              <a:t>Customizable</a:t>
            </a:r>
          </a:p>
          <a:p>
            <a:pPr marL="457200" indent="-457200">
              <a:buFont typeface="Arial" panose="020B0604020202020204" pitchFamily="34" charset="0"/>
              <a:buChar char="•"/>
            </a:pPr>
            <a:r>
              <a:rPr lang="en-US" sz="2800" b="1" dirty="0">
                <a:solidFill>
                  <a:schemeClr val="tx2"/>
                </a:solidFill>
              </a:rPr>
              <a:t>Explains scope of the PACC initiative</a:t>
            </a:r>
          </a:p>
          <a:p>
            <a:pPr marL="457200" indent="-457200">
              <a:buFont typeface="Arial" panose="020B0604020202020204" pitchFamily="34" charset="0"/>
              <a:buChar char="•"/>
            </a:pPr>
            <a:r>
              <a:rPr lang="en-US" sz="2800" b="1" dirty="0">
                <a:solidFill>
                  <a:schemeClr val="tx2"/>
                </a:solidFill>
              </a:rPr>
              <a:t>Why 2-week PP visits are potentially life-saving</a:t>
            </a:r>
          </a:p>
          <a:p>
            <a:pPr marL="457200" indent="-457200">
              <a:buFont typeface="Arial" panose="020B0604020202020204" pitchFamily="34" charset="0"/>
              <a:buChar char="•"/>
            </a:pPr>
            <a:r>
              <a:rPr lang="en-US" sz="2800" b="1" dirty="0">
                <a:solidFill>
                  <a:schemeClr val="tx2"/>
                </a:solidFill>
              </a:rPr>
              <a:t>What materials to share with links to the site and documents</a:t>
            </a:r>
          </a:p>
          <a:p>
            <a:pPr marL="457200" indent="-457200">
              <a:buFont typeface="Arial" panose="020B0604020202020204" pitchFamily="34" charset="0"/>
              <a:buChar char="•"/>
            </a:pPr>
            <a:r>
              <a:rPr lang="en-US" sz="2800" b="1" dirty="0">
                <a:solidFill>
                  <a:schemeClr val="tx2"/>
                </a:solidFill>
              </a:rPr>
              <a:t>Partnerships</a:t>
            </a:r>
          </a:p>
          <a:p>
            <a:pPr marL="457200" indent="-457200">
              <a:buFont typeface="Arial" panose="020B0604020202020204" pitchFamily="34" charset="0"/>
              <a:buChar char="•"/>
            </a:pPr>
            <a:r>
              <a:rPr lang="en-US" sz="2800" b="1" dirty="0">
                <a:solidFill>
                  <a:schemeClr val="tx2"/>
                </a:solidFill>
              </a:rPr>
              <a:t>Contact information</a:t>
            </a:r>
          </a:p>
        </p:txBody>
      </p:sp>
      <p:sp>
        <p:nvSpPr>
          <p:cNvPr id="8" name="Title 3">
            <a:extLst>
              <a:ext uri="{FF2B5EF4-FFF2-40B4-BE49-F238E27FC236}">
                <a16:creationId xmlns:a16="http://schemas.microsoft.com/office/drawing/2014/main" id="{BA401487-6EF4-49AD-A67A-A82BC8DD4D33}"/>
              </a:ext>
            </a:extLst>
          </p:cNvPr>
          <p:cNvSpPr txBox="1">
            <a:spLocks/>
          </p:cNvSpPr>
          <p:nvPr/>
        </p:nvSpPr>
        <p:spPr>
          <a:xfrm>
            <a:off x="5968145" y="413414"/>
            <a:ext cx="6000597" cy="642938"/>
          </a:xfrm>
          <a:prstGeom prst="rect">
            <a:avLst/>
          </a:prstGeom>
          <a:ln w="38100">
            <a:solidFill>
              <a:srgbClr val="329664"/>
            </a:solidFill>
          </a:ln>
        </p:spPr>
        <p:txBody>
          <a:bodyPr vert="horz" lIns="91440" tIns="45720" rIns="91440" bIns="45720" rtlCol="0" anchor="b">
            <a:normAutofit/>
          </a:bodyPr>
          <a:lstStyle>
            <a:lvl1pPr algn="l" defTabSz="685800" rtl="0" eaLnBrk="1" latinLnBrk="0" hangingPunct="1">
              <a:lnSpc>
                <a:spcPct val="90000"/>
              </a:lnSpc>
              <a:spcBef>
                <a:spcPct val="0"/>
              </a:spcBef>
              <a:buNone/>
              <a:defRPr sz="2700" kern="1200">
                <a:solidFill>
                  <a:schemeClr val="tx1"/>
                </a:solidFill>
                <a:latin typeface="+mj-lt"/>
                <a:ea typeface="+mj-ea"/>
                <a:cs typeface="+mj-cs"/>
              </a:defRPr>
            </a:lvl1pPr>
          </a:lstStyle>
          <a:p>
            <a:pPr algn="ctr"/>
            <a:r>
              <a:rPr lang="en-US" sz="4000" b="1" dirty="0">
                <a:effectLst>
                  <a:outerShdw blurRad="38100" dist="38100" dir="2700000" algn="tl">
                    <a:srgbClr val="000000">
                      <a:alpha val="43137"/>
                    </a:srgbClr>
                  </a:outerShdw>
                </a:effectLst>
              </a:rPr>
              <a:t>Outpatient Provider Letter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1210" y="734883"/>
            <a:ext cx="4507104" cy="5852160"/>
          </a:xfrm>
          <a:prstGeom prst="rect">
            <a:avLst/>
          </a:prstGeom>
          <a:ln w="19050">
            <a:solidFill>
              <a:srgbClr val="E68422"/>
            </a:solidFill>
          </a:ln>
        </p:spPr>
      </p:pic>
    </p:spTree>
    <p:extLst>
      <p:ext uri="{BB962C8B-B14F-4D97-AF65-F5344CB8AC3E}">
        <p14:creationId xmlns:p14="http://schemas.microsoft.com/office/powerpoint/2010/main" val="3134651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A235C-AC55-3F75-DD1E-E162D582C1E9}"/>
              </a:ext>
            </a:extLst>
          </p:cNvPr>
          <p:cNvSpPr>
            <a:spLocks noGrp="1"/>
          </p:cNvSpPr>
          <p:nvPr>
            <p:ph type="sldNum" sz="quarter" idx="12"/>
          </p:nvPr>
        </p:nvSpPr>
        <p:spPr/>
        <p:txBody>
          <a:bodyPr/>
          <a:lstStyle/>
          <a:p>
            <a:fld id="{E25C0C21-B7CE-4F0B-81CD-4269BE354346}" type="slidenum">
              <a:rPr lang="en-US" smtClean="0"/>
              <a:t>33</a:t>
            </a:fld>
            <a:endParaRPr lang="en-US"/>
          </a:p>
        </p:txBody>
      </p:sp>
      <p:sp>
        <p:nvSpPr>
          <p:cNvPr id="3" name="Title 2">
            <a:extLst>
              <a:ext uri="{FF2B5EF4-FFF2-40B4-BE49-F238E27FC236}">
                <a16:creationId xmlns:a16="http://schemas.microsoft.com/office/drawing/2014/main" id="{1BE448D8-16B2-090C-E95E-3800ECB7655D}"/>
              </a:ext>
            </a:extLst>
          </p:cNvPr>
          <p:cNvSpPr>
            <a:spLocks noGrp="1"/>
          </p:cNvSpPr>
          <p:nvPr>
            <p:ph type="title" idx="4294967295"/>
          </p:nvPr>
        </p:nvSpPr>
        <p:spPr>
          <a:xfrm>
            <a:off x="1347484" y="3486327"/>
            <a:ext cx="3253241" cy="642937"/>
          </a:xfrm>
        </p:spPr>
        <p:txBody>
          <a:bodyPr>
            <a:noAutofit/>
          </a:bodyPr>
          <a:lstStyle/>
          <a:p>
            <a:r>
              <a:rPr lang="en-US" sz="4000" b="1" dirty="0" smtClean="0">
                <a:solidFill>
                  <a:srgbClr val="D67718"/>
                </a:solidFill>
                <a:effectLst>
                  <a:outerShdw blurRad="38100" dist="38100" dir="2700000" algn="tl">
                    <a:srgbClr val="000000">
                      <a:alpha val="43137"/>
                    </a:srgbClr>
                  </a:outerShdw>
                </a:effectLst>
                <a:cs typeface="Calibri Light"/>
              </a:rPr>
              <a:t>Postpartum Mortality Brief</a:t>
            </a:r>
            <a:br>
              <a:rPr lang="en-US" sz="4000" b="1" dirty="0" smtClean="0">
                <a:solidFill>
                  <a:srgbClr val="D67718"/>
                </a:solidFill>
                <a:effectLst>
                  <a:outerShdw blurRad="38100" dist="38100" dir="2700000" algn="tl">
                    <a:srgbClr val="000000">
                      <a:alpha val="43137"/>
                    </a:srgbClr>
                  </a:outerShdw>
                </a:effectLst>
                <a:cs typeface="Calibri Light"/>
              </a:rPr>
            </a:br>
            <a:r>
              <a:rPr lang="en-US" sz="4000" b="1" dirty="0" smtClean="0">
                <a:solidFill>
                  <a:srgbClr val="D67718"/>
                </a:solidFill>
                <a:effectLst>
                  <a:outerShdw blurRad="38100" dist="38100" dir="2700000" algn="tl">
                    <a:srgbClr val="000000">
                      <a:alpha val="43137"/>
                    </a:srgbClr>
                  </a:outerShdw>
                </a:effectLst>
                <a:cs typeface="Calibri Light"/>
              </a:rPr>
              <a:t>(For Providers)</a:t>
            </a:r>
            <a:endParaRPr lang="en-US" sz="4000" b="1" dirty="0">
              <a:solidFill>
                <a:srgbClr val="D67718"/>
              </a:solidFill>
              <a:effectLst>
                <a:outerShdw blurRad="38100" dist="38100" dir="2700000" algn="tl">
                  <a:srgbClr val="000000">
                    <a:alpha val="43137"/>
                  </a:srgbClr>
                </a:outerShdw>
              </a:effectLst>
            </a:endParaRPr>
          </a:p>
        </p:txBody>
      </p:sp>
      <p:sp>
        <p:nvSpPr>
          <p:cNvPr id="6" name="TextBox 5"/>
          <p:cNvSpPr txBox="1"/>
          <p:nvPr/>
        </p:nvSpPr>
        <p:spPr>
          <a:xfrm rot="16200000">
            <a:off x="-2995395" y="2971800"/>
            <a:ext cx="6858002" cy="914400"/>
          </a:xfrm>
          <a:prstGeom prst="rect">
            <a:avLst/>
          </a:prstGeom>
          <a:solidFill>
            <a:srgbClr val="D0C594"/>
          </a:solidFill>
        </p:spPr>
        <p:txBody>
          <a:bodyPr wrap="square" rtlCol="0" anchor="ctr">
            <a:spAutoFit/>
          </a:bodyPr>
          <a:lstStyle/>
          <a:p>
            <a:pPr algn="ctr"/>
            <a:r>
              <a:rPr lang="en-US" sz="2800" b="1" dirty="0">
                <a:solidFill>
                  <a:schemeClr val="bg1"/>
                </a:solidFill>
                <a:effectLst>
                  <a:outerShdw blurRad="38100" dist="38100" dir="2700000" algn="tl">
                    <a:srgbClr val="000000">
                      <a:alpha val="43137"/>
                    </a:srgbClr>
                  </a:outerShdw>
                </a:effectLst>
              </a:rPr>
              <a:t>3. Clinician PP Engagement &amp; Education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7403" y="291371"/>
            <a:ext cx="4937660" cy="6389912"/>
          </a:xfrm>
          <a:prstGeom prst="rect">
            <a:avLst/>
          </a:prstGeom>
          <a:ln w="19050">
            <a:solidFill>
              <a:srgbClr val="329664"/>
            </a:solidFill>
          </a:ln>
        </p:spPr>
      </p:pic>
    </p:spTree>
    <p:extLst>
      <p:ext uri="{BB962C8B-B14F-4D97-AF65-F5344CB8AC3E}">
        <p14:creationId xmlns:p14="http://schemas.microsoft.com/office/powerpoint/2010/main" val="1144911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A235C-AC55-3F75-DD1E-E162D582C1E9}"/>
              </a:ext>
            </a:extLst>
          </p:cNvPr>
          <p:cNvSpPr>
            <a:spLocks noGrp="1"/>
          </p:cNvSpPr>
          <p:nvPr>
            <p:ph type="sldNum" sz="quarter" idx="12"/>
          </p:nvPr>
        </p:nvSpPr>
        <p:spPr/>
        <p:txBody>
          <a:bodyPr/>
          <a:lstStyle/>
          <a:p>
            <a:fld id="{E25C0C21-B7CE-4F0B-81CD-4269BE354346}" type="slidenum">
              <a:rPr lang="en-US" smtClean="0"/>
              <a:t>34</a:t>
            </a:fld>
            <a:endParaRPr lang="en-US"/>
          </a:p>
        </p:txBody>
      </p:sp>
      <p:pic>
        <p:nvPicPr>
          <p:cNvPr id="5" name="Picture 5" descr="Text&#10;&#10;Description automatically generated">
            <a:extLst>
              <a:ext uri="{FF2B5EF4-FFF2-40B4-BE49-F238E27FC236}">
                <a16:creationId xmlns:a16="http://schemas.microsoft.com/office/drawing/2014/main" id="{9758A615-33B4-0BDA-F927-9C8D67B91CB3}"/>
              </a:ext>
            </a:extLst>
          </p:cNvPr>
          <p:cNvPicPr>
            <a:picLocks noGrp="1" noChangeAspect="1"/>
          </p:cNvPicPr>
          <p:nvPr>
            <p:ph idx="4294967295"/>
          </p:nvPr>
        </p:nvPicPr>
        <p:blipFill>
          <a:blip r:embed="rId2"/>
          <a:stretch>
            <a:fillRect/>
          </a:stretch>
        </p:blipFill>
        <p:spPr>
          <a:xfrm>
            <a:off x="5080960" y="158290"/>
            <a:ext cx="5159148" cy="6541418"/>
          </a:xfrm>
          <a:ln>
            <a:solidFill>
              <a:srgbClr val="329664"/>
            </a:solidFill>
          </a:ln>
        </p:spPr>
      </p:pic>
      <p:sp>
        <p:nvSpPr>
          <p:cNvPr id="3" name="Title 2">
            <a:extLst>
              <a:ext uri="{FF2B5EF4-FFF2-40B4-BE49-F238E27FC236}">
                <a16:creationId xmlns:a16="http://schemas.microsoft.com/office/drawing/2014/main" id="{1BE448D8-16B2-090C-E95E-3800ECB7655D}"/>
              </a:ext>
            </a:extLst>
          </p:cNvPr>
          <p:cNvSpPr>
            <a:spLocks noGrp="1"/>
          </p:cNvSpPr>
          <p:nvPr>
            <p:ph type="title" idx="4294967295"/>
          </p:nvPr>
        </p:nvSpPr>
        <p:spPr>
          <a:xfrm>
            <a:off x="1359263" y="3895882"/>
            <a:ext cx="3253241" cy="642937"/>
          </a:xfrm>
        </p:spPr>
        <p:txBody>
          <a:bodyPr>
            <a:noAutofit/>
          </a:bodyPr>
          <a:lstStyle/>
          <a:p>
            <a:r>
              <a:rPr lang="en-US" sz="4000" b="1" dirty="0">
                <a:solidFill>
                  <a:srgbClr val="D67718"/>
                </a:solidFill>
                <a:effectLst>
                  <a:outerShdw blurRad="38100" dist="38100" dir="2700000" algn="tl">
                    <a:srgbClr val="000000">
                      <a:alpha val="43137"/>
                    </a:srgbClr>
                  </a:outerShdw>
                </a:effectLst>
                <a:cs typeface="Calibri Light"/>
              </a:rPr>
              <a:t>Post-Birth Health Check: Provider's </a:t>
            </a:r>
            <a:r>
              <a:rPr lang="en-US" sz="4000" b="1" dirty="0" smtClean="0">
                <a:solidFill>
                  <a:srgbClr val="D67718"/>
                </a:solidFill>
                <a:effectLst>
                  <a:outerShdw blurRad="38100" dist="38100" dir="2700000" algn="tl">
                    <a:srgbClr val="000000">
                      <a:alpha val="43137"/>
                    </a:srgbClr>
                  </a:outerShdw>
                </a:effectLst>
                <a:cs typeface="Calibri Light"/>
              </a:rPr>
              <a:t>Offices</a:t>
            </a:r>
            <a:br>
              <a:rPr lang="en-US" sz="4000" b="1" dirty="0" smtClean="0">
                <a:solidFill>
                  <a:srgbClr val="D67718"/>
                </a:solidFill>
                <a:effectLst>
                  <a:outerShdw blurRad="38100" dist="38100" dir="2700000" algn="tl">
                    <a:srgbClr val="000000">
                      <a:alpha val="43137"/>
                    </a:srgbClr>
                  </a:outerShdw>
                </a:effectLst>
                <a:cs typeface="Calibri Light"/>
              </a:rPr>
            </a:br>
            <a:r>
              <a:rPr lang="en-US" sz="4000" b="1" dirty="0" smtClean="0">
                <a:solidFill>
                  <a:srgbClr val="D67718"/>
                </a:solidFill>
                <a:effectLst>
                  <a:outerShdw blurRad="38100" dist="38100" dir="2700000" algn="tl">
                    <a:srgbClr val="000000">
                      <a:alpha val="43137"/>
                    </a:srgbClr>
                  </a:outerShdw>
                </a:effectLst>
                <a:cs typeface="Calibri Light"/>
              </a:rPr>
              <a:t>(For Providers)</a:t>
            </a:r>
            <a:endParaRPr lang="en-US" sz="4000" b="1" dirty="0">
              <a:solidFill>
                <a:srgbClr val="D67718"/>
              </a:solidFill>
              <a:effectLst>
                <a:outerShdw blurRad="38100" dist="38100" dir="2700000" algn="tl">
                  <a:srgbClr val="000000">
                    <a:alpha val="43137"/>
                  </a:srgbClr>
                </a:outerShdw>
              </a:effectLst>
            </a:endParaRPr>
          </a:p>
        </p:txBody>
      </p:sp>
      <p:sp>
        <p:nvSpPr>
          <p:cNvPr id="6" name="TextBox 5"/>
          <p:cNvSpPr txBox="1"/>
          <p:nvPr/>
        </p:nvSpPr>
        <p:spPr>
          <a:xfrm rot="16200000">
            <a:off x="-2995395" y="2971800"/>
            <a:ext cx="6858002" cy="914400"/>
          </a:xfrm>
          <a:prstGeom prst="rect">
            <a:avLst/>
          </a:prstGeom>
          <a:solidFill>
            <a:srgbClr val="D0C594"/>
          </a:solidFill>
        </p:spPr>
        <p:txBody>
          <a:bodyPr wrap="square" rtlCol="0" anchor="ctr">
            <a:spAutoFit/>
          </a:bodyPr>
          <a:lstStyle/>
          <a:p>
            <a:pPr algn="ctr"/>
            <a:r>
              <a:rPr lang="en-US" sz="2800" b="1" dirty="0">
                <a:solidFill>
                  <a:schemeClr val="bg1"/>
                </a:solidFill>
                <a:effectLst>
                  <a:outerShdw blurRad="38100" dist="38100" dir="2700000" algn="tl">
                    <a:srgbClr val="000000">
                      <a:alpha val="43137"/>
                    </a:srgbClr>
                  </a:outerShdw>
                </a:effectLst>
              </a:rPr>
              <a:t>3. Clinician PP Engagement &amp; Education</a:t>
            </a:r>
          </a:p>
        </p:txBody>
      </p:sp>
    </p:spTree>
    <p:extLst>
      <p:ext uri="{BB962C8B-B14F-4D97-AF65-F5344CB8AC3E}">
        <p14:creationId xmlns:p14="http://schemas.microsoft.com/office/powerpoint/2010/main" val="3521895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DEEFC2-57E4-489F-00DD-44F93A0021E7}"/>
              </a:ext>
            </a:extLst>
          </p:cNvPr>
          <p:cNvSpPr>
            <a:spLocks noGrp="1"/>
          </p:cNvSpPr>
          <p:nvPr>
            <p:ph type="title"/>
          </p:nvPr>
        </p:nvSpPr>
        <p:spPr>
          <a:xfrm>
            <a:off x="1001487" y="-148013"/>
            <a:ext cx="11353800" cy="1105593"/>
          </a:xfrm>
        </p:spPr>
        <p:txBody>
          <a:bodyPr>
            <a:noAutofit/>
          </a:bodyPr>
          <a:lstStyle/>
          <a:p>
            <a:r>
              <a:rPr lang="en-US" sz="4000" b="1" dirty="0">
                <a:solidFill>
                  <a:srgbClr val="D67718"/>
                </a:solidFill>
                <a:effectLst>
                  <a:outerShdw blurRad="38100" dist="38100" dir="2700000" algn="tl">
                    <a:srgbClr val="000000">
                      <a:alpha val="43137"/>
                    </a:srgbClr>
                  </a:outerShdw>
                </a:effectLst>
                <a:cs typeface="Calibri Light"/>
              </a:rPr>
              <a:t>Post-Birth Health Check: Provider Offices (For Patients)</a:t>
            </a:r>
            <a:endParaRPr lang="en-US" sz="4000" b="1" dirty="0">
              <a:solidFill>
                <a:srgbClr val="D67718"/>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E25C0C21-B7CE-4F0B-81CD-4269BE354346}" type="slidenum">
              <a:rPr lang="en-US" smtClean="0"/>
              <a:t>35</a:t>
            </a:fld>
            <a:endParaRPr lang="en-US"/>
          </a:p>
        </p:txBody>
      </p:sp>
      <p:pic>
        <p:nvPicPr>
          <p:cNvPr id="8" name="Picture 8" descr="Calendar&#10;&#10;Description automatically generated">
            <a:extLst>
              <a:ext uri="{FF2B5EF4-FFF2-40B4-BE49-F238E27FC236}">
                <a16:creationId xmlns:a16="http://schemas.microsoft.com/office/drawing/2014/main" id="{0489F0ED-9F8B-430A-58EF-6E666DDCCE5E}"/>
              </a:ext>
            </a:extLst>
          </p:cNvPr>
          <p:cNvPicPr>
            <a:picLocks noGrp="1" noChangeAspect="1"/>
          </p:cNvPicPr>
          <p:nvPr>
            <p:ph sz="half" idx="4294967295"/>
          </p:nvPr>
        </p:nvPicPr>
        <p:blipFill>
          <a:blip r:embed="rId2"/>
          <a:stretch>
            <a:fillRect/>
          </a:stretch>
        </p:blipFill>
        <p:spPr>
          <a:xfrm>
            <a:off x="1683043" y="1010321"/>
            <a:ext cx="4668918" cy="5669280"/>
          </a:xfrm>
        </p:spPr>
      </p:pic>
      <p:pic>
        <p:nvPicPr>
          <p:cNvPr id="9" name="Picture 9" descr="Text&#10;&#10;Description automatically generated">
            <a:extLst>
              <a:ext uri="{FF2B5EF4-FFF2-40B4-BE49-F238E27FC236}">
                <a16:creationId xmlns:a16="http://schemas.microsoft.com/office/drawing/2014/main" id="{11C9EA1D-8928-E194-A31B-A33F99734CD4}"/>
              </a:ext>
            </a:extLst>
          </p:cNvPr>
          <p:cNvPicPr>
            <a:picLocks noGrp="1" noChangeAspect="1"/>
          </p:cNvPicPr>
          <p:nvPr>
            <p:ph sz="half" idx="4294967295"/>
          </p:nvPr>
        </p:nvPicPr>
        <p:blipFill>
          <a:blip r:embed="rId3"/>
          <a:stretch>
            <a:fillRect/>
          </a:stretch>
        </p:blipFill>
        <p:spPr>
          <a:xfrm>
            <a:off x="6835322" y="1010321"/>
            <a:ext cx="4210299" cy="5669280"/>
          </a:xfrm>
          <a:ln w="19050">
            <a:solidFill>
              <a:srgbClr val="329664"/>
            </a:solidFill>
          </a:ln>
        </p:spPr>
      </p:pic>
      <p:sp>
        <p:nvSpPr>
          <p:cNvPr id="3" name="TextBox 2"/>
          <p:cNvSpPr txBox="1"/>
          <p:nvPr/>
        </p:nvSpPr>
        <p:spPr>
          <a:xfrm rot="16200000">
            <a:off x="-2995395" y="2971800"/>
            <a:ext cx="6858002" cy="914400"/>
          </a:xfrm>
          <a:prstGeom prst="rect">
            <a:avLst/>
          </a:prstGeom>
          <a:solidFill>
            <a:srgbClr val="D0C594"/>
          </a:solidFill>
        </p:spPr>
        <p:txBody>
          <a:bodyPr wrap="square" rtlCol="0" anchor="ctr">
            <a:spAutoFit/>
          </a:bodyPr>
          <a:lstStyle/>
          <a:p>
            <a:pPr algn="ctr"/>
            <a:r>
              <a:rPr lang="en-US" sz="2800" b="1" dirty="0">
                <a:solidFill>
                  <a:schemeClr val="bg1"/>
                </a:solidFill>
                <a:effectLst>
                  <a:outerShdw blurRad="38100" dist="38100" dir="2700000" algn="tl">
                    <a:srgbClr val="000000">
                      <a:alpha val="43137"/>
                    </a:srgbClr>
                  </a:outerShdw>
                </a:effectLst>
              </a:rPr>
              <a:t>3. Clinician PP Engagement &amp; Education</a:t>
            </a:r>
          </a:p>
        </p:txBody>
      </p:sp>
    </p:spTree>
    <p:extLst>
      <p:ext uri="{BB962C8B-B14F-4D97-AF65-F5344CB8AC3E}">
        <p14:creationId xmlns:p14="http://schemas.microsoft.com/office/powerpoint/2010/main" val="429419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A235C-AC55-3F75-DD1E-E162D582C1E9}"/>
              </a:ext>
            </a:extLst>
          </p:cNvPr>
          <p:cNvSpPr>
            <a:spLocks noGrp="1"/>
          </p:cNvSpPr>
          <p:nvPr>
            <p:ph type="sldNum" sz="quarter" idx="12"/>
          </p:nvPr>
        </p:nvSpPr>
        <p:spPr/>
        <p:txBody>
          <a:bodyPr/>
          <a:lstStyle/>
          <a:p>
            <a:fld id="{E25C0C21-B7CE-4F0B-81CD-4269BE354346}" type="slidenum">
              <a:rPr lang="en-US" smtClean="0"/>
              <a:t>36</a:t>
            </a:fld>
            <a:endParaRPr lang="en-US"/>
          </a:p>
        </p:txBody>
      </p:sp>
      <p:sp>
        <p:nvSpPr>
          <p:cNvPr id="3" name="Title 2">
            <a:extLst>
              <a:ext uri="{FF2B5EF4-FFF2-40B4-BE49-F238E27FC236}">
                <a16:creationId xmlns:a16="http://schemas.microsoft.com/office/drawing/2014/main" id="{1BE448D8-16B2-090C-E95E-3800ECB7655D}"/>
              </a:ext>
            </a:extLst>
          </p:cNvPr>
          <p:cNvSpPr>
            <a:spLocks noGrp="1"/>
          </p:cNvSpPr>
          <p:nvPr>
            <p:ph type="title" idx="4294967295"/>
          </p:nvPr>
        </p:nvSpPr>
        <p:spPr>
          <a:xfrm>
            <a:off x="1393371" y="3606574"/>
            <a:ext cx="3471179" cy="642937"/>
          </a:xfrm>
        </p:spPr>
        <p:txBody>
          <a:bodyPr>
            <a:noAutofit/>
          </a:bodyPr>
          <a:lstStyle/>
          <a:p>
            <a:r>
              <a:rPr lang="en-US" sz="4000" b="1" dirty="0">
                <a:solidFill>
                  <a:srgbClr val="D67718"/>
                </a:solidFill>
                <a:effectLst>
                  <a:outerShdw blurRad="38100" dist="38100" dir="2700000" algn="tl">
                    <a:srgbClr val="000000">
                      <a:alpha val="43137"/>
                    </a:srgbClr>
                  </a:outerShdw>
                </a:effectLst>
                <a:cs typeface="Calibri Light"/>
              </a:rPr>
              <a:t>Post-Birth Health Check: </a:t>
            </a:r>
            <a:r>
              <a:rPr lang="en-US" sz="4000" b="1" dirty="0" smtClean="0">
                <a:solidFill>
                  <a:srgbClr val="D67718"/>
                </a:solidFill>
                <a:effectLst>
                  <a:outerShdw blurRad="38100" dist="38100" dir="2700000" algn="tl">
                    <a:srgbClr val="000000">
                      <a:alpha val="43137"/>
                    </a:srgbClr>
                  </a:outerShdw>
                </a:effectLst>
                <a:cs typeface="Calibri Light"/>
              </a:rPr>
              <a:t>Billing &amp; Coding Suggestions</a:t>
            </a:r>
            <a:endParaRPr lang="en-US" sz="4000" b="1" dirty="0">
              <a:solidFill>
                <a:srgbClr val="D67718"/>
              </a:solidFill>
              <a:effectLst>
                <a:outerShdw blurRad="38100" dist="38100" dir="2700000" algn="tl">
                  <a:srgbClr val="000000">
                    <a:alpha val="43137"/>
                  </a:srgbClr>
                </a:outerShdw>
              </a:effectLst>
            </a:endParaRPr>
          </a:p>
        </p:txBody>
      </p:sp>
      <p:sp>
        <p:nvSpPr>
          <p:cNvPr id="6" name="TextBox 5"/>
          <p:cNvSpPr txBox="1"/>
          <p:nvPr/>
        </p:nvSpPr>
        <p:spPr>
          <a:xfrm rot="16200000">
            <a:off x="-2995395" y="2971800"/>
            <a:ext cx="6858002" cy="914400"/>
          </a:xfrm>
          <a:prstGeom prst="rect">
            <a:avLst/>
          </a:prstGeom>
          <a:solidFill>
            <a:srgbClr val="D0C594"/>
          </a:solidFill>
        </p:spPr>
        <p:txBody>
          <a:bodyPr wrap="square" rtlCol="0" anchor="ctr">
            <a:spAutoFit/>
          </a:bodyPr>
          <a:lstStyle/>
          <a:p>
            <a:pPr algn="ctr"/>
            <a:r>
              <a:rPr lang="en-US" sz="2800" b="1" dirty="0">
                <a:solidFill>
                  <a:schemeClr val="bg1"/>
                </a:solidFill>
                <a:effectLst>
                  <a:outerShdw blurRad="38100" dist="38100" dir="2700000" algn="tl">
                    <a:srgbClr val="000000">
                      <a:alpha val="43137"/>
                    </a:srgbClr>
                  </a:outerShdw>
                </a:effectLst>
              </a:rPr>
              <a:t>3. Clinician PP Engagement &amp; Education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1381" y="217713"/>
            <a:ext cx="4962897" cy="6422572"/>
          </a:xfrm>
          <a:prstGeom prst="rect">
            <a:avLst/>
          </a:prstGeom>
          <a:ln w="19050">
            <a:solidFill>
              <a:srgbClr val="329664"/>
            </a:solidFill>
          </a:ln>
        </p:spPr>
      </p:pic>
    </p:spTree>
    <p:extLst>
      <p:ext uri="{BB962C8B-B14F-4D97-AF65-F5344CB8AC3E}">
        <p14:creationId xmlns:p14="http://schemas.microsoft.com/office/powerpoint/2010/main" val="8484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950100" y="467047"/>
            <a:ext cx="10960714" cy="642938"/>
          </a:xfrm>
          <a:ln w="38100">
            <a:solidFill>
              <a:srgbClr val="329664"/>
            </a:solidFill>
          </a:ln>
        </p:spPr>
        <p:txBody>
          <a:bodyPr>
            <a:normAutofit/>
          </a:bodyPr>
          <a:lstStyle/>
          <a:p>
            <a:pPr algn="ctr"/>
            <a:r>
              <a:rPr lang="en-US" sz="4000" b="1" dirty="0"/>
              <a:t>Postpartum ER Care—Mortality Prevention </a:t>
            </a:r>
          </a:p>
        </p:txBody>
      </p:sp>
      <p:sp>
        <p:nvSpPr>
          <p:cNvPr id="6" name="TextBox 5"/>
          <p:cNvSpPr txBox="1"/>
          <p:nvPr/>
        </p:nvSpPr>
        <p:spPr>
          <a:xfrm>
            <a:off x="342166" y="1196544"/>
            <a:ext cx="12192000" cy="1015663"/>
          </a:xfrm>
          <a:prstGeom prst="rect">
            <a:avLst/>
          </a:prstGeom>
          <a:noFill/>
        </p:spPr>
        <p:txBody>
          <a:bodyPr wrap="square" rtlCol="0">
            <a:spAutoFit/>
          </a:bodyPr>
          <a:lstStyle/>
          <a:p>
            <a:pPr algn="ctr"/>
            <a:r>
              <a:rPr lang="en-US" sz="3000" b="1" i="1" dirty="0">
                <a:solidFill>
                  <a:schemeClr val="tx2"/>
                </a:solidFill>
              </a:rPr>
              <a:t>ER care can prevent some postpartum deaths based on </a:t>
            </a:r>
          </a:p>
          <a:p>
            <a:pPr algn="ctr"/>
            <a:r>
              <a:rPr lang="en-US" sz="3000" b="1" i="1" dirty="0">
                <a:solidFill>
                  <a:schemeClr val="tx2"/>
                </a:solidFill>
              </a:rPr>
              <a:t>Florida Maternal Mortality Review Findings</a:t>
            </a:r>
            <a:endParaRPr lang="en-US" sz="3000" i="1" dirty="0">
              <a:solidFill>
                <a:schemeClr val="tx2"/>
              </a:solidFill>
            </a:endParaRPr>
          </a:p>
        </p:txBody>
      </p:sp>
      <p:sp>
        <p:nvSpPr>
          <p:cNvPr id="9" name="Rounded Rectangle 8"/>
          <p:cNvSpPr/>
          <p:nvPr/>
        </p:nvSpPr>
        <p:spPr>
          <a:xfrm>
            <a:off x="1253057" y="2636011"/>
            <a:ext cx="3203706" cy="1636858"/>
          </a:xfrm>
          <a:prstGeom prst="roundRect">
            <a:avLst/>
          </a:prstGeom>
          <a:solidFill>
            <a:srgbClr val="EDA661"/>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effectLst>
                  <a:outerShdw blurRad="38100" dist="38100" dir="2700000" algn="tl">
                    <a:srgbClr val="000000">
                      <a:alpha val="43137"/>
                    </a:srgbClr>
                  </a:outerShdw>
                </a:effectLst>
              </a:rPr>
              <a:t>Ask women ages 15-45 years if they have been pregnant in the past year?</a:t>
            </a:r>
          </a:p>
        </p:txBody>
      </p:sp>
      <p:sp>
        <p:nvSpPr>
          <p:cNvPr id="10" name="Rounded Rectangle 9"/>
          <p:cNvSpPr/>
          <p:nvPr/>
        </p:nvSpPr>
        <p:spPr>
          <a:xfrm>
            <a:off x="4994729" y="2623951"/>
            <a:ext cx="3203706" cy="1636858"/>
          </a:xfrm>
          <a:prstGeom prst="roundRect">
            <a:avLst/>
          </a:prstGeom>
          <a:solidFill>
            <a:srgbClr val="009374"/>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effectLst>
                  <a:outerShdw blurRad="38100" dist="38100" dir="2700000" algn="tl">
                    <a:srgbClr val="000000">
                      <a:alpha val="43137"/>
                    </a:srgbClr>
                  </a:outerShdw>
                </a:effectLst>
              </a:rPr>
              <a:t>If yes, add postpartum complications to your differential</a:t>
            </a:r>
          </a:p>
        </p:txBody>
      </p:sp>
      <p:sp>
        <p:nvSpPr>
          <p:cNvPr id="11" name="Rounded Rectangle 10"/>
          <p:cNvSpPr/>
          <p:nvPr/>
        </p:nvSpPr>
        <p:spPr>
          <a:xfrm>
            <a:off x="8710023" y="2604996"/>
            <a:ext cx="3203706" cy="1636858"/>
          </a:xfrm>
          <a:prstGeom prst="roundRect">
            <a:avLst/>
          </a:prstGeom>
          <a:solidFill>
            <a:srgbClr val="7EB0A6"/>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effectLst>
                  <a:outerShdw blurRad="38100" dist="38100" dir="2700000" algn="tl">
                    <a:srgbClr val="000000">
                      <a:alpha val="43137"/>
                    </a:srgbClr>
                  </a:outerShdw>
                </a:effectLst>
              </a:rPr>
              <a:t>Check for early postpartum warning signs and their medical problem list</a:t>
            </a:r>
          </a:p>
        </p:txBody>
      </p:sp>
      <p:sp>
        <p:nvSpPr>
          <p:cNvPr id="12" name="Rounded Rectangle 11"/>
          <p:cNvSpPr/>
          <p:nvPr/>
        </p:nvSpPr>
        <p:spPr>
          <a:xfrm>
            <a:off x="1253057" y="4812282"/>
            <a:ext cx="3203706" cy="1636858"/>
          </a:xfrm>
          <a:prstGeom prst="roundRect">
            <a:avLst/>
          </a:prstGeom>
          <a:solidFill>
            <a:srgbClr val="006749"/>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effectLst>
                  <a:outerShdw blurRad="38100" dist="38100" dir="2700000" algn="tl">
                    <a:srgbClr val="000000">
                      <a:alpha val="43137"/>
                    </a:srgbClr>
                  </a:outerShdw>
                </a:effectLst>
              </a:rPr>
              <a:t>If needed, review postpartum checklist descriptions</a:t>
            </a:r>
          </a:p>
        </p:txBody>
      </p:sp>
      <p:sp>
        <p:nvSpPr>
          <p:cNvPr id="13" name="Rounded Rectangle 12"/>
          <p:cNvSpPr/>
          <p:nvPr/>
        </p:nvSpPr>
        <p:spPr>
          <a:xfrm>
            <a:off x="4982746" y="4808617"/>
            <a:ext cx="3203706" cy="1636858"/>
          </a:xfrm>
          <a:prstGeom prst="roundRect">
            <a:avLst/>
          </a:prstGeom>
          <a:solidFill>
            <a:srgbClr val="4C5A6A"/>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effectLst>
                  <a:outerShdw blurRad="38100" dist="38100" dir="2700000" algn="tl">
                    <a:srgbClr val="000000">
                      <a:alpha val="43137"/>
                    </a:srgbClr>
                  </a:outerShdw>
                </a:effectLst>
              </a:rPr>
              <a:t>If unsure, seek OB consultation early</a:t>
            </a:r>
          </a:p>
        </p:txBody>
      </p:sp>
      <p:sp>
        <p:nvSpPr>
          <p:cNvPr id="15" name="TextBox 14"/>
          <p:cNvSpPr txBox="1"/>
          <p:nvPr/>
        </p:nvSpPr>
        <p:spPr>
          <a:xfrm>
            <a:off x="806742" y="2226735"/>
            <a:ext cx="555172" cy="584775"/>
          </a:xfrm>
          <a:prstGeom prst="rect">
            <a:avLst/>
          </a:prstGeom>
          <a:noFill/>
          <a:ln>
            <a:noFill/>
          </a:ln>
        </p:spPr>
        <p:txBody>
          <a:bodyPr wrap="square" rtlCol="0">
            <a:spAutoFit/>
          </a:bodyPr>
          <a:lstStyle/>
          <a:p>
            <a:pPr algn="ctr"/>
            <a:r>
              <a:rPr lang="en-US" sz="3200" b="1" dirty="0">
                <a:solidFill>
                  <a:srgbClr val="C00000"/>
                </a:solidFill>
              </a:rPr>
              <a:t>1.</a:t>
            </a:r>
          </a:p>
        </p:txBody>
      </p:sp>
      <p:sp>
        <p:nvSpPr>
          <p:cNvPr id="16" name="Oval 15"/>
          <p:cNvSpPr/>
          <p:nvPr/>
        </p:nvSpPr>
        <p:spPr>
          <a:xfrm>
            <a:off x="844843" y="2309678"/>
            <a:ext cx="457200" cy="45720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7" name="TextBox 16"/>
          <p:cNvSpPr txBox="1"/>
          <p:nvPr/>
        </p:nvSpPr>
        <p:spPr>
          <a:xfrm>
            <a:off x="4527519" y="2251261"/>
            <a:ext cx="555172" cy="584775"/>
          </a:xfrm>
          <a:prstGeom prst="rect">
            <a:avLst/>
          </a:prstGeom>
          <a:noFill/>
          <a:ln>
            <a:noFill/>
          </a:ln>
        </p:spPr>
        <p:txBody>
          <a:bodyPr wrap="square" rtlCol="0">
            <a:spAutoFit/>
          </a:bodyPr>
          <a:lstStyle/>
          <a:p>
            <a:pPr algn="ctr"/>
            <a:r>
              <a:rPr lang="en-US" sz="3200" b="1" dirty="0">
                <a:solidFill>
                  <a:srgbClr val="C00000"/>
                </a:solidFill>
              </a:rPr>
              <a:t>2.</a:t>
            </a:r>
          </a:p>
        </p:txBody>
      </p:sp>
      <p:sp>
        <p:nvSpPr>
          <p:cNvPr id="18" name="Oval 17"/>
          <p:cNvSpPr/>
          <p:nvPr/>
        </p:nvSpPr>
        <p:spPr>
          <a:xfrm>
            <a:off x="4565620" y="2334204"/>
            <a:ext cx="457200" cy="45720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9" name="TextBox 18"/>
          <p:cNvSpPr txBox="1"/>
          <p:nvPr/>
        </p:nvSpPr>
        <p:spPr>
          <a:xfrm>
            <a:off x="8229246" y="2256839"/>
            <a:ext cx="555172" cy="584775"/>
          </a:xfrm>
          <a:prstGeom prst="rect">
            <a:avLst/>
          </a:prstGeom>
          <a:noFill/>
          <a:ln>
            <a:noFill/>
          </a:ln>
        </p:spPr>
        <p:txBody>
          <a:bodyPr wrap="square" rtlCol="0">
            <a:spAutoFit/>
          </a:bodyPr>
          <a:lstStyle/>
          <a:p>
            <a:pPr algn="ctr"/>
            <a:r>
              <a:rPr lang="en-US" sz="3200" b="1" dirty="0">
                <a:solidFill>
                  <a:srgbClr val="C00000"/>
                </a:solidFill>
              </a:rPr>
              <a:t>3.</a:t>
            </a:r>
          </a:p>
        </p:txBody>
      </p:sp>
      <p:sp>
        <p:nvSpPr>
          <p:cNvPr id="20" name="Oval 19"/>
          <p:cNvSpPr/>
          <p:nvPr/>
        </p:nvSpPr>
        <p:spPr>
          <a:xfrm>
            <a:off x="8267347" y="2339782"/>
            <a:ext cx="457200" cy="45720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1" name="TextBox 20"/>
          <p:cNvSpPr txBox="1"/>
          <p:nvPr/>
        </p:nvSpPr>
        <p:spPr>
          <a:xfrm>
            <a:off x="795856" y="4431409"/>
            <a:ext cx="555172" cy="584775"/>
          </a:xfrm>
          <a:prstGeom prst="rect">
            <a:avLst/>
          </a:prstGeom>
          <a:noFill/>
        </p:spPr>
        <p:txBody>
          <a:bodyPr wrap="square" rtlCol="0">
            <a:spAutoFit/>
          </a:bodyPr>
          <a:lstStyle/>
          <a:p>
            <a:pPr algn="ctr"/>
            <a:r>
              <a:rPr lang="en-US" sz="3200" b="1" dirty="0">
                <a:solidFill>
                  <a:srgbClr val="C00000"/>
                </a:solidFill>
              </a:rPr>
              <a:t>4.</a:t>
            </a:r>
          </a:p>
        </p:txBody>
      </p:sp>
      <p:sp>
        <p:nvSpPr>
          <p:cNvPr id="22" name="Oval 21"/>
          <p:cNvSpPr/>
          <p:nvPr/>
        </p:nvSpPr>
        <p:spPr>
          <a:xfrm>
            <a:off x="833957" y="4514352"/>
            <a:ext cx="457200" cy="45720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3" name="TextBox 22"/>
          <p:cNvSpPr txBox="1"/>
          <p:nvPr/>
        </p:nvSpPr>
        <p:spPr>
          <a:xfrm>
            <a:off x="4499182" y="4485839"/>
            <a:ext cx="555172" cy="584775"/>
          </a:xfrm>
          <a:prstGeom prst="rect">
            <a:avLst/>
          </a:prstGeom>
          <a:noFill/>
        </p:spPr>
        <p:txBody>
          <a:bodyPr wrap="square" rtlCol="0">
            <a:spAutoFit/>
          </a:bodyPr>
          <a:lstStyle/>
          <a:p>
            <a:pPr algn="ctr"/>
            <a:r>
              <a:rPr lang="en-US" sz="3200" b="1" dirty="0">
                <a:solidFill>
                  <a:srgbClr val="C00000"/>
                </a:solidFill>
              </a:rPr>
              <a:t>5.</a:t>
            </a:r>
          </a:p>
        </p:txBody>
      </p:sp>
      <p:sp>
        <p:nvSpPr>
          <p:cNvPr id="24" name="Oval 23"/>
          <p:cNvSpPr/>
          <p:nvPr/>
        </p:nvSpPr>
        <p:spPr>
          <a:xfrm>
            <a:off x="4537283" y="4557896"/>
            <a:ext cx="457200" cy="45720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5" name="Rounded Rectangle 24"/>
          <p:cNvSpPr/>
          <p:nvPr/>
        </p:nvSpPr>
        <p:spPr>
          <a:xfrm>
            <a:off x="8707108" y="4797654"/>
            <a:ext cx="3203706" cy="1636858"/>
          </a:xfrm>
          <a:prstGeom prst="roundRect">
            <a:avLst/>
          </a:prstGeom>
          <a:solidFill>
            <a:srgbClr val="D67718"/>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effectLst>
                  <a:outerShdw blurRad="38100" dist="38100" dir="2700000" algn="tl">
                    <a:srgbClr val="000000">
                      <a:alpha val="43137"/>
                    </a:srgbClr>
                  </a:outerShdw>
                </a:effectLst>
              </a:rPr>
              <a:t>If discharged, arrange referral and educate when to return</a:t>
            </a:r>
          </a:p>
        </p:txBody>
      </p:sp>
      <p:sp>
        <p:nvSpPr>
          <p:cNvPr id="26" name="TextBox 25"/>
          <p:cNvSpPr txBox="1"/>
          <p:nvPr/>
        </p:nvSpPr>
        <p:spPr>
          <a:xfrm>
            <a:off x="8242594" y="4474876"/>
            <a:ext cx="555172" cy="584775"/>
          </a:xfrm>
          <a:prstGeom prst="rect">
            <a:avLst/>
          </a:prstGeom>
          <a:noFill/>
        </p:spPr>
        <p:txBody>
          <a:bodyPr wrap="square" rtlCol="0">
            <a:spAutoFit/>
          </a:bodyPr>
          <a:lstStyle/>
          <a:p>
            <a:pPr algn="ctr"/>
            <a:r>
              <a:rPr lang="en-US" sz="3200" b="1" dirty="0">
                <a:solidFill>
                  <a:srgbClr val="C00000"/>
                </a:solidFill>
              </a:rPr>
              <a:t>6.</a:t>
            </a:r>
          </a:p>
        </p:txBody>
      </p:sp>
      <p:sp>
        <p:nvSpPr>
          <p:cNvPr id="27" name="Oval 26"/>
          <p:cNvSpPr/>
          <p:nvPr/>
        </p:nvSpPr>
        <p:spPr>
          <a:xfrm>
            <a:off x="8280695" y="4546933"/>
            <a:ext cx="457200" cy="45720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8" name="TextBox 27"/>
          <p:cNvSpPr txBox="1"/>
          <p:nvPr/>
        </p:nvSpPr>
        <p:spPr>
          <a:xfrm rot="16200000">
            <a:off x="-3086835" y="3063240"/>
            <a:ext cx="6858002" cy="731520"/>
          </a:xfrm>
          <a:prstGeom prst="rect">
            <a:avLst/>
          </a:prstGeom>
          <a:solidFill>
            <a:srgbClr val="D0C594"/>
          </a:solidFill>
        </p:spPr>
        <p:txBody>
          <a:bodyPr wrap="square" rtlCol="0" anchor="ctr">
            <a:spAutoFit/>
          </a:bodyPr>
          <a:lstStyle/>
          <a:p>
            <a:pPr algn="ctr"/>
            <a:r>
              <a:rPr lang="en-US" sz="2800" b="1" dirty="0">
                <a:solidFill>
                  <a:schemeClr val="bg1"/>
                </a:solidFill>
                <a:effectLst>
                  <a:outerShdw blurRad="38100" dist="38100" dir="2700000" algn="tl">
                    <a:srgbClr val="000000">
                      <a:alpha val="43137"/>
                    </a:srgbClr>
                  </a:outerShdw>
                </a:effectLst>
              </a:rPr>
              <a:t>3. Clinician PP Engagement &amp; Education</a:t>
            </a:r>
          </a:p>
        </p:txBody>
      </p:sp>
    </p:spTree>
    <p:extLst>
      <p:ext uri="{BB962C8B-B14F-4D97-AF65-F5344CB8AC3E}">
        <p14:creationId xmlns:p14="http://schemas.microsoft.com/office/powerpoint/2010/main" val="871451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25C0C21-B7CE-4F0B-81CD-4269BE354346}" type="slidenum">
              <a:rPr lang="en-US" smtClean="0"/>
              <a:t>38</a:t>
            </a:fld>
            <a:endParaRPr lang="en-US"/>
          </a:p>
        </p:txBody>
      </p:sp>
      <p:sp>
        <p:nvSpPr>
          <p:cNvPr id="3" name="TextBox 2"/>
          <p:cNvSpPr txBox="1"/>
          <p:nvPr/>
        </p:nvSpPr>
        <p:spPr>
          <a:xfrm rot="16200000">
            <a:off x="-2995395" y="2971800"/>
            <a:ext cx="6858002" cy="914400"/>
          </a:xfrm>
          <a:prstGeom prst="rect">
            <a:avLst/>
          </a:prstGeom>
          <a:solidFill>
            <a:srgbClr val="D0C594"/>
          </a:solidFill>
        </p:spPr>
        <p:txBody>
          <a:bodyPr wrap="square" rtlCol="0" anchor="ctr">
            <a:spAutoFit/>
          </a:bodyPr>
          <a:lstStyle/>
          <a:p>
            <a:pPr algn="ctr"/>
            <a:r>
              <a:rPr lang="en-US" sz="2800" b="1" dirty="0">
                <a:solidFill>
                  <a:schemeClr val="bg1"/>
                </a:solidFill>
                <a:effectLst>
                  <a:outerShdw blurRad="38100" dist="38100" dir="2700000" algn="tl">
                    <a:srgbClr val="000000">
                      <a:alpha val="43137"/>
                    </a:srgbClr>
                  </a:outerShdw>
                </a:effectLst>
              </a:rPr>
              <a:t>3. Clinician PP Engagement &amp; Education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2725" y="1915468"/>
            <a:ext cx="3860410" cy="2983044"/>
          </a:xfrm>
          <a:prstGeom prst="rect">
            <a:avLst/>
          </a:prstGeom>
          <a:ln w="28575">
            <a:solidFill>
              <a:srgbClr val="E68422"/>
            </a:solidFill>
          </a:ln>
        </p:spPr>
      </p:pic>
      <p:sp>
        <p:nvSpPr>
          <p:cNvPr id="9" name="TextBox 8"/>
          <p:cNvSpPr txBox="1"/>
          <p:nvPr/>
        </p:nvSpPr>
        <p:spPr>
          <a:xfrm>
            <a:off x="4371085" y="5711281"/>
            <a:ext cx="3756498" cy="1077218"/>
          </a:xfrm>
          <a:prstGeom prst="rect">
            <a:avLst/>
          </a:prstGeom>
          <a:noFill/>
        </p:spPr>
        <p:txBody>
          <a:bodyPr wrap="square" rtlCol="0">
            <a:spAutoFit/>
          </a:bodyPr>
          <a:lstStyle/>
          <a:p>
            <a:pPr algn="ctr"/>
            <a:r>
              <a:rPr lang="en-US" sz="3200" b="1" dirty="0" smtClean="0">
                <a:solidFill>
                  <a:srgbClr val="E57F19"/>
                </a:solidFill>
              </a:rPr>
              <a:t>Provider Educational </a:t>
            </a:r>
            <a:r>
              <a:rPr lang="en-US" sz="3200" b="1" dirty="0">
                <a:solidFill>
                  <a:srgbClr val="E57F19"/>
                </a:solidFill>
              </a:rPr>
              <a:t>Poster/Flyer</a:t>
            </a:r>
          </a:p>
        </p:txBody>
      </p:sp>
      <p:sp>
        <p:nvSpPr>
          <p:cNvPr id="10" name="TextBox 9"/>
          <p:cNvSpPr txBox="1"/>
          <p:nvPr/>
        </p:nvSpPr>
        <p:spPr>
          <a:xfrm>
            <a:off x="8581681" y="5111625"/>
            <a:ext cx="2574118" cy="1569660"/>
          </a:xfrm>
          <a:prstGeom prst="rect">
            <a:avLst/>
          </a:prstGeom>
          <a:noFill/>
        </p:spPr>
        <p:txBody>
          <a:bodyPr wrap="square" rtlCol="0">
            <a:spAutoFit/>
          </a:bodyPr>
          <a:lstStyle/>
          <a:p>
            <a:pPr algn="ctr"/>
            <a:r>
              <a:rPr lang="en-US" sz="3200" b="1" dirty="0" smtClean="0">
                <a:solidFill>
                  <a:srgbClr val="E57F19"/>
                </a:solidFill>
              </a:rPr>
              <a:t>Provider Educational </a:t>
            </a:r>
            <a:r>
              <a:rPr lang="en-US" sz="3200" b="1" dirty="0">
                <a:solidFill>
                  <a:srgbClr val="E57F19"/>
                </a:solidFill>
              </a:rPr>
              <a:t>Presentation</a:t>
            </a:r>
          </a:p>
        </p:txBody>
      </p:sp>
      <p:sp>
        <p:nvSpPr>
          <p:cNvPr id="11" name="TextBox 10"/>
          <p:cNvSpPr txBox="1"/>
          <p:nvPr/>
        </p:nvSpPr>
        <p:spPr>
          <a:xfrm>
            <a:off x="1652941" y="5706359"/>
            <a:ext cx="2452034" cy="1077218"/>
          </a:xfrm>
          <a:prstGeom prst="rect">
            <a:avLst/>
          </a:prstGeom>
          <a:noFill/>
        </p:spPr>
        <p:txBody>
          <a:bodyPr wrap="square" rtlCol="0">
            <a:spAutoFit/>
          </a:bodyPr>
          <a:lstStyle/>
          <a:p>
            <a:pPr algn="ctr"/>
            <a:r>
              <a:rPr lang="en-US" sz="3200" b="1" dirty="0">
                <a:solidFill>
                  <a:srgbClr val="E57F19"/>
                </a:solidFill>
              </a:rPr>
              <a:t>Maternal Wallet Card</a:t>
            </a:r>
          </a:p>
        </p:txBody>
      </p:sp>
      <p:pic>
        <p:nvPicPr>
          <p:cNvPr id="13" name="Picture 12" descr="Diagram&#10;&#10;Description automatically generated with low confidence">
            <a:extLst>
              <a:ext uri="{FF2B5EF4-FFF2-40B4-BE49-F238E27FC236}">
                <a16:creationId xmlns:a16="http://schemas.microsoft.com/office/drawing/2014/main" id="{5F68557D-AE8D-4E74-B611-0650AA82A3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8578" y="2146280"/>
            <a:ext cx="1484223" cy="2521421"/>
          </a:xfrm>
          <a:prstGeom prst="rect">
            <a:avLst/>
          </a:prstGeom>
          <a:ln>
            <a:solidFill>
              <a:schemeClr val="tx2">
                <a:lumMod val="50000"/>
                <a:lumOff val="50000"/>
              </a:schemeClr>
            </a:solidFill>
          </a:ln>
        </p:spPr>
      </p:pic>
      <p:pic>
        <p:nvPicPr>
          <p:cNvPr id="15" name="Picture 14" descr="Letter&#10;&#10;Description automatically generated">
            <a:extLst>
              <a:ext uri="{FF2B5EF4-FFF2-40B4-BE49-F238E27FC236}">
                <a16:creationId xmlns:a16="http://schemas.microsoft.com/office/drawing/2014/main" id="{CB473BAF-012B-4970-AE28-829F86A2A6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3092" y="2849478"/>
            <a:ext cx="1484222" cy="2521419"/>
          </a:xfrm>
          <a:prstGeom prst="rect">
            <a:avLst/>
          </a:prstGeom>
          <a:ln>
            <a:solidFill>
              <a:schemeClr val="tx2">
                <a:lumMod val="50000"/>
                <a:lumOff val="50000"/>
              </a:schemeClr>
            </a:solidFill>
          </a:ln>
        </p:spPr>
      </p:pic>
      <p:sp>
        <p:nvSpPr>
          <p:cNvPr id="16" name="Rectangle 15">
            <a:extLst>
              <a:ext uri="{FF2B5EF4-FFF2-40B4-BE49-F238E27FC236}">
                <a16:creationId xmlns:a16="http://schemas.microsoft.com/office/drawing/2014/main" id="{895C64DC-C6BA-4B53-B21E-B7ED9D3DC862}"/>
              </a:ext>
            </a:extLst>
          </p:cNvPr>
          <p:cNvSpPr/>
          <p:nvPr/>
        </p:nvSpPr>
        <p:spPr>
          <a:xfrm>
            <a:off x="1219119" y="1569652"/>
            <a:ext cx="3319679" cy="3948244"/>
          </a:xfrm>
          <a:prstGeom prst="rect">
            <a:avLst/>
          </a:prstGeom>
          <a:noFill/>
          <a:ln w="28575">
            <a:solidFill>
              <a:srgbClr val="E57F19"/>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8074F0A-989E-4266-83C7-1CED90710ECD}"/>
              </a:ext>
            </a:extLst>
          </p:cNvPr>
          <p:cNvSpPr txBox="1"/>
          <p:nvPr/>
        </p:nvSpPr>
        <p:spPr>
          <a:xfrm>
            <a:off x="985870" y="1716650"/>
            <a:ext cx="2028787" cy="523220"/>
          </a:xfrm>
          <a:prstGeom prst="rect">
            <a:avLst/>
          </a:prstGeom>
          <a:noFill/>
        </p:spPr>
        <p:txBody>
          <a:bodyPr wrap="square" rtlCol="0">
            <a:spAutoFit/>
          </a:bodyPr>
          <a:lstStyle/>
          <a:p>
            <a:pPr algn="ctr"/>
            <a:r>
              <a:rPr lang="en-US" sz="2800" b="1" dirty="0">
                <a:solidFill>
                  <a:schemeClr val="tx2"/>
                </a:solidFill>
              </a:rPr>
              <a:t>Front</a:t>
            </a:r>
          </a:p>
        </p:txBody>
      </p:sp>
      <p:sp>
        <p:nvSpPr>
          <p:cNvPr id="18" name="TextBox 17">
            <a:extLst>
              <a:ext uri="{FF2B5EF4-FFF2-40B4-BE49-F238E27FC236}">
                <a16:creationId xmlns:a16="http://schemas.microsoft.com/office/drawing/2014/main" id="{B7FC2DE8-B18E-4DE3-AD66-A3C9FD08C2A1}"/>
              </a:ext>
            </a:extLst>
          </p:cNvPr>
          <p:cNvSpPr txBox="1"/>
          <p:nvPr/>
        </p:nvSpPr>
        <p:spPr>
          <a:xfrm>
            <a:off x="2657733" y="2400545"/>
            <a:ext cx="2028787" cy="523220"/>
          </a:xfrm>
          <a:prstGeom prst="rect">
            <a:avLst/>
          </a:prstGeom>
          <a:noFill/>
        </p:spPr>
        <p:txBody>
          <a:bodyPr wrap="square" rtlCol="0">
            <a:spAutoFit/>
          </a:bodyPr>
          <a:lstStyle/>
          <a:p>
            <a:pPr algn="ctr"/>
            <a:r>
              <a:rPr lang="en-US" sz="2800" b="1" dirty="0">
                <a:solidFill>
                  <a:schemeClr val="tx2"/>
                </a:solidFill>
              </a:rPr>
              <a:t>Back</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608" y="1562321"/>
            <a:ext cx="2633453" cy="4069882"/>
          </a:xfrm>
          <a:prstGeom prst="rect">
            <a:avLst/>
          </a:prstGeom>
          <a:ln w="28575">
            <a:solidFill>
              <a:srgbClr val="E68422"/>
            </a:solidFill>
          </a:ln>
        </p:spPr>
      </p:pic>
      <p:sp>
        <p:nvSpPr>
          <p:cNvPr id="19" name="Title 3"/>
          <p:cNvSpPr txBox="1">
            <a:spLocks/>
          </p:cNvSpPr>
          <p:nvPr/>
        </p:nvSpPr>
        <p:spPr>
          <a:xfrm>
            <a:off x="1160358" y="491313"/>
            <a:ext cx="10718683" cy="642938"/>
          </a:xfrm>
          <a:prstGeom prst="rect">
            <a:avLst/>
          </a:prstGeom>
          <a:ln w="38100">
            <a:solidFill>
              <a:srgbClr val="329664"/>
            </a:solidFill>
          </a:ln>
        </p:spPr>
        <p:txBody>
          <a:bodyPr vert="horz" lIns="91440" tIns="45720" rIns="91440" bIns="45720" rtlCol="0" anchor="b">
            <a:normAutofit/>
          </a:bodyPr>
          <a:lstStyle>
            <a:lvl1pPr algn="l" defTabSz="685800" rtl="0" eaLnBrk="1" latinLnBrk="0" hangingPunct="1">
              <a:lnSpc>
                <a:spcPct val="90000"/>
              </a:lnSpc>
              <a:spcBef>
                <a:spcPct val="0"/>
              </a:spcBef>
              <a:buNone/>
              <a:defRPr sz="2700" kern="1200">
                <a:solidFill>
                  <a:schemeClr val="tx1"/>
                </a:solidFill>
                <a:latin typeface="+mj-lt"/>
                <a:ea typeface="+mj-ea"/>
                <a:cs typeface="+mj-cs"/>
              </a:defRPr>
            </a:lvl1pPr>
          </a:lstStyle>
          <a:p>
            <a:pPr algn="ctr"/>
            <a:r>
              <a:rPr lang="en-US" sz="4000" b="1" smtClean="0"/>
              <a:t>Postpartum ER Care—Mortality Prevention </a:t>
            </a:r>
            <a:endParaRPr lang="en-US" sz="4000" b="1" dirty="0"/>
          </a:p>
        </p:txBody>
      </p:sp>
    </p:spTree>
    <p:extLst>
      <p:ext uri="{BB962C8B-B14F-4D97-AF65-F5344CB8AC3E}">
        <p14:creationId xmlns:p14="http://schemas.microsoft.com/office/powerpoint/2010/main" val="826007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63753" y="5878448"/>
            <a:ext cx="4927395" cy="771364"/>
          </a:xfrm>
          <a:prstGeom prst="rect">
            <a:avLst/>
          </a:prstGeom>
          <a:solidFill>
            <a:srgbClr val="E57F19"/>
          </a:solidFill>
          <a:ln w="12192">
            <a:noFill/>
          </a:ln>
        </p:spPr>
        <p:txBody>
          <a:bodyPr vert="horz" wrap="square" lIns="0" tIns="32384" rIns="0" bIns="0" rtlCol="0">
            <a:spAutoFit/>
          </a:bodyPr>
          <a:lstStyle/>
          <a:p>
            <a:pPr marL="122555" marR="116205" lvl="0" indent="0" algn="ctr" defTabSz="457200" rtl="0" eaLnBrk="1" fontAlgn="auto" latinLnBrk="0" hangingPunct="1">
              <a:lnSpc>
                <a:spcPct val="100000"/>
              </a:lnSpc>
              <a:spcBef>
                <a:spcPts val="254"/>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Respectful care is a universal component of every driver &amp; activity</a:t>
            </a:r>
            <a:endParaRPr kumimoji="0"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endParaRPr>
          </a:p>
        </p:txBody>
      </p:sp>
      <p:sp>
        <p:nvSpPr>
          <p:cNvPr id="4" name="object 4"/>
          <p:cNvSpPr txBox="1"/>
          <p:nvPr/>
        </p:nvSpPr>
        <p:spPr>
          <a:xfrm>
            <a:off x="6084421" y="4396774"/>
            <a:ext cx="5544062" cy="771364"/>
          </a:xfrm>
          <a:prstGeom prst="rect">
            <a:avLst/>
          </a:prstGeom>
          <a:solidFill>
            <a:srgbClr val="BFD7D2"/>
          </a:solidFill>
          <a:ln w="12192">
            <a:solidFill>
              <a:srgbClr val="000000"/>
            </a:solidFill>
          </a:ln>
        </p:spPr>
        <p:txBody>
          <a:bodyPr vert="horz" wrap="square" lIns="0" tIns="32384" rIns="0" bIns="0" rtlCol="0">
            <a:spAutoFit/>
          </a:bodyPr>
          <a:lstStyle/>
          <a:p>
            <a:pPr marL="109855" marR="101600" lvl="0" indent="-1270" algn="ctr" defTabSz="457200" rtl="0" eaLnBrk="1" fontAlgn="auto" latinLnBrk="0" hangingPunct="1">
              <a:lnSpc>
                <a:spcPct val="100000"/>
              </a:lnSpc>
              <a:spcBef>
                <a:spcPts val="254"/>
              </a:spcBef>
              <a:spcAft>
                <a:spcPts val="0"/>
              </a:spcAft>
              <a:buClrTx/>
              <a:buSzTx/>
              <a:buFontTx/>
              <a:buNone/>
              <a:tabLst/>
              <a:defRPr/>
            </a:pPr>
            <a:r>
              <a:rPr kumimoji="0" lang="en-US" sz="2400" b="0" i="0" u="none" strike="noStrike" kern="1200" cap="none" spc="-10" normalizeH="0" baseline="0" noProof="0" dirty="0">
                <a:ln>
                  <a:noFill/>
                </a:ln>
                <a:solidFill>
                  <a:srgbClr val="000000"/>
                </a:solidFill>
                <a:effectLst/>
                <a:uLnTx/>
                <a:uFillTx/>
                <a:latin typeface="Arial Narrow" panose="020B0606020202030204" pitchFamily="34" charset="0"/>
                <a:ea typeface="+mn-ea"/>
                <a:cs typeface="Calibri"/>
              </a:rPr>
              <a:t>Comprehensive Postpartum Patient Discharge Education</a:t>
            </a:r>
            <a:endParaRPr kumimoji="0"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endParaRPr>
          </a:p>
        </p:txBody>
      </p:sp>
      <p:sp>
        <p:nvSpPr>
          <p:cNvPr id="37" name="object 37"/>
          <p:cNvSpPr txBox="1"/>
          <p:nvPr/>
        </p:nvSpPr>
        <p:spPr>
          <a:xfrm>
            <a:off x="6775770" y="2251623"/>
            <a:ext cx="4161364" cy="457200"/>
          </a:xfrm>
          <a:prstGeom prst="rect">
            <a:avLst/>
          </a:prstGeom>
          <a:solidFill>
            <a:srgbClr val="EC8C2C"/>
          </a:solidFill>
          <a:ln w="6096">
            <a:noFill/>
          </a:ln>
        </p:spPr>
        <p:txBody>
          <a:bodyPr vert="horz" wrap="square" lIns="0" tIns="4064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Primary</a:t>
            </a:r>
            <a:r>
              <a:rPr kumimoji="0" sz="2800" b="1" i="0" u="none" strike="noStrike" kern="1200" cap="none" spc="-2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Key</a:t>
            </a:r>
            <a:r>
              <a:rPr kumimoji="0" sz="28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Drivers</a:t>
            </a:r>
            <a:endParaRPr kumimoji="0"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endParaRPr>
          </a:p>
        </p:txBody>
      </p:sp>
      <p:sp>
        <p:nvSpPr>
          <p:cNvPr id="2" name="Rectangle 1"/>
          <p:cNvSpPr/>
          <p:nvPr/>
        </p:nvSpPr>
        <p:spPr>
          <a:xfrm>
            <a:off x="1392650" y="2244485"/>
            <a:ext cx="3069604" cy="457200"/>
          </a:xfrm>
          <a:prstGeom prst="rect">
            <a:avLst/>
          </a:prstGeom>
          <a:solidFill>
            <a:srgbClr val="EC8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AIM</a:t>
            </a:r>
          </a:p>
        </p:txBody>
      </p:sp>
      <p:cxnSp>
        <p:nvCxnSpPr>
          <p:cNvPr id="8" name="Straight Arrow Connector 7"/>
          <p:cNvCxnSpPr>
            <a:cxnSpLocks/>
            <a:endCxn id="35" idx="3"/>
          </p:cNvCxnSpPr>
          <p:nvPr/>
        </p:nvCxnSpPr>
        <p:spPr>
          <a:xfrm flipH="1">
            <a:off x="5324472" y="3534173"/>
            <a:ext cx="939168" cy="756812"/>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4" idx="1"/>
            <a:endCxn id="35" idx="3"/>
          </p:cNvCxnSpPr>
          <p:nvPr/>
        </p:nvCxnSpPr>
        <p:spPr>
          <a:xfrm flipH="1" flipV="1">
            <a:off x="5324472" y="4290985"/>
            <a:ext cx="759949" cy="491471"/>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endCxn id="35" idx="3"/>
          </p:cNvCxnSpPr>
          <p:nvPr/>
        </p:nvCxnSpPr>
        <p:spPr>
          <a:xfrm flipH="1" flipV="1">
            <a:off x="5324472" y="4290985"/>
            <a:ext cx="866016" cy="1835495"/>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530429" y="2809609"/>
            <a:ext cx="4794043" cy="2962751"/>
          </a:xfrm>
          <a:prstGeom prst="roundRect">
            <a:avLst/>
          </a:prstGeom>
          <a:solidFill>
            <a:srgbClr val="009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lvl="0" indent="0" algn="l" defTabSz="457200" rtl="0" eaLnBrk="1" fontAlgn="auto" latinLnBrk="0" hangingPunct="1">
              <a:lnSpc>
                <a:spcPct val="100000"/>
              </a:lnSpc>
              <a:spcBef>
                <a:spcPts val="1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rPr>
              <a:t>By 6/2024, FPQC participating hospitals will: </a:t>
            </a:r>
          </a:p>
          <a:p>
            <a:pPr marL="228600" marR="5080" lvl="0" indent="-215900" algn="l" defTabSz="4572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rPr>
              <a:t>Increase the % of patients with a 2-week PP visit scheduled prior to discharge by 20%*</a:t>
            </a:r>
          </a:p>
          <a:p>
            <a:pPr marL="228600" marR="5080" lvl="0" indent="-215900" algn="l" defTabSz="4572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rPr>
              <a:t>Increase patient PP </a:t>
            </a:r>
            <a:r>
              <a:rPr kumimoji="0" lang="en-US" sz="2400" b="1" i="0" u="none" strike="noStrike" kern="1200" cap="none" spc="0" normalizeH="0" baseline="0" noProof="0" dirty="0" smtClean="0">
                <a:ln>
                  <a:noFill/>
                </a:ln>
                <a:solidFill>
                  <a:srgbClr val="FFFFFF"/>
                </a:solidFill>
                <a:effectLst/>
                <a:uLnTx/>
                <a:uFillTx/>
                <a:latin typeface="Calibri" panose="020F0502020204030204"/>
                <a:ea typeface="+mn-ea"/>
                <a:cs typeface="Calibri"/>
              </a:rPr>
              <a:t>education </a:t>
            </a: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rPr>
              <a:t>by 20%*</a:t>
            </a:r>
          </a:p>
        </p:txBody>
      </p:sp>
      <p:sp>
        <p:nvSpPr>
          <p:cNvPr id="9" name="Rectangle 8"/>
          <p:cNvSpPr/>
          <p:nvPr/>
        </p:nvSpPr>
        <p:spPr>
          <a:xfrm>
            <a:off x="448877" y="948680"/>
            <a:ext cx="11164729" cy="124745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2"/>
                </a:solidFill>
                <a:cs typeface="Arial" panose="020B0604020202020204" pitchFamily="34" charset="0"/>
              </a:rPr>
              <a:t>Global AIM: </a:t>
            </a:r>
            <a:r>
              <a:rPr lang="en-US" sz="2400" dirty="0">
                <a:solidFill>
                  <a:schemeClr val="tx2"/>
                </a:solidFill>
                <a:latin typeface="Calibri" panose="020F0502020204030204" pitchFamily="34" charset="0"/>
                <a:ea typeface="Calibri" panose="020F0502020204030204" pitchFamily="34" charset="0"/>
              </a:rPr>
              <a:t>Improve maternal health through hospital-facilitated continuum of postpartum care by coordinating and providing respectful, timely, and risk-appropriate coordinated care and services.</a:t>
            </a:r>
          </a:p>
        </p:txBody>
      </p:sp>
      <p:sp>
        <p:nvSpPr>
          <p:cNvPr id="30" name="object 5">
            <a:extLst>
              <a:ext uri="{FF2B5EF4-FFF2-40B4-BE49-F238E27FC236}">
                <a16:creationId xmlns:a16="http://schemas.microsoft.com/office/drawing/2014/main" id="{6BFB89AD-EB34-48F1-8B15-4708F48952EE}"/>
              </a:ext>
            </a:extLst>
          </p:cNvPr>
          <p:cNvSpPr txBox="1"/>
          <p:nvPr/>
        </p:nvSpPr>
        <p:spPr>
          <a:xfrm>
            <a:off x="6084421" y="5519186"/>
            <a:ext cx="5544062" cy="772005"/>
          </a:xfrm>
          <a:prstGeom prst="rect">
            <a:avLst/>
          </a:prstGeom>
          <a:solidFill>
            <a:srgbClr val="D0C594"/>
          </a:solidFill>
          <a:ln w="12192">
            <a:solidFill>
              <a:srgbClr val="000000"/>
            </a:solidFill>
          </a:ln>
        </p:spPr>
        <p:txBody>
          <a:bodyPr vert="horz" wrap="square" lIns="0" tIns="33019" rIns="0" bIns="0" rtlCol="0">
            <a:spAutoFit/>
          </a:bodyPr>
          <a:lstStyle/>
          <a:p>
            <a:pPr marL="120650" marR="111760" lvl="0" indent="-1270" algn="ctr" defTabSz="457200" rtl="0" eaLnBrk="1" fontAlgn="auto" latinLnBrk="0" hangingPunct="1">
              <a:lnSpc>
                <a:spcPct val="100000"/>
              </a:lnSpc>
              <a:spcBef>
                <a:spcPts val="259"/>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rPr>
              <a:t>Clinician Postpartum Engagement and Education</a:t>
            </a:r>
            <a:endParaRPr kumimoji="0"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endParaRPr>
          </a:p>
        </p:txBody>
      </p:sp>
      <p:sp>
        <p:nvSpPr>
          <p:cNvPr id="6" name="object 6"/>
          <p:cNvSpPr txBox="1"/>
          <p:nvPr/>
        </p:nvSpPr>
        <p:spPr>
          <a:xfrm>
            <a:off x="6084421" y="3276093"/>
            <a:ext cx="5544062" cy="771364"/>
          </a:xfrm>
          <a:prstGeom prst="rect">
            <a:avLst/>
          </a:prstGeom>
          <a:solidFill>
            <a:srgbClr val="F5C493"/>
          </a:solidFill>
          <a:ln w="12192">
            <a:solidFill>
              <a:srgbClr val="000000"/>
            </a:solidFill>
          </a:ln>
        </p:spPr>
        <p:txBody>
          <a:bodyPr vert="horz" wrap="square" lIns="0" tIns="32384" rIns="0" bIns="0" rtlCol="0">
            <a:spAutoFit/>
          </a:bodyPr>
          <a:lstStyle/>
          <a:p>
            <a:pPr marL="119063" marR="127000" lvl="0" indent="0" algn="ctr" defTabSz="457200" rtl="0" eaLnBrk="1" fontAlgn="auto" latinLnBrk="0" hangingPunct="1">
              <a:lnSpc>
                <a:spcPct val="100000"/>
              </a:lnSpc>
              <a:spcBef>
                <a:spcPts val="254"/>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rPr>
              <a:t>Process for </a:t>
            </a:r>
            <a:r>
              <a:rPr kumimoji="0" lang="en-US" sz="2400" b="0"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Calibri"/>
              </a:rPr>
              <a:t>Maternal</a:t>
            </a:r>
            <a:r>
              <a:rPr kumimoji="0" lang="en-US" sz="2400" b="0" i="0" u="none" strike="noStrike" kern="1200" cap="none" spc="0" normalizeH="0" noProof="0" dirty="0" smtClean="0">
                <a:ln>
                  <a:noFill/>
                </a:ln>
                <a:solidFill>
                  <a:srgbClr val="000000"/>
                </a:solidFill>
                <a:effectLst/>
                <a:uLnTx/>
                <a:uFillTx/>
                <a:latin typeface="Arial Narrow" panose="020B0606020202030204" pitchFamily="34" charset="0"/>
                <a:ea typeface="+mn-ea"/>
                <a:cs typeface="Calibri"/>
              </a:rPr>
              <a:t> Discharge</a:t>
            </a:r>
            <a:r>
              <a:rPr kumimoji="0" lang="en-US" sz="2400" b="0"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Calibri"/>
              </a:rPr>
              <a:t> </a:t>
            </a: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rPr>
              <a:t>Risk Screening &amp; Arranging Early Post</a:t>
            </a:r>
            <a:r>
              <a:rPr lang="en-US" sz="2400" noProof="0" dirty="0">
                <a:solidFill>
                  <a:srgbClr val="000000"/>
                </a:solidFill>
                <a:latin typeface="Arial Narrow" panose="020B0606020202030204" pitchFamily="34" charset="0"/>
                <a:cs typeface="Calibri"/>
              </a:rPr>
              <a:t>partum</a:t>
            </a: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rPr>
              <a:t> Visits</a:t>
            </a:r>
            <a:endParaRPr kumimoji="0"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Calibri"/>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11622" b="16058"/>
          <a:stretch/>
        </p:blipFill>
        <p:spPr>
          <a:xfrm>
            <a:off x="4197622" y="54573"/>
            <a:ext cx="3192868" cy="790564"/>
          </a:xfrm>
          <a:prstGeom prst="rect">
            <a:avLst/>
          </a:prstGeom>
        </p:spPr>
      </p:pic>
    </p:spTree>
    <p:extLst>
      <p:ext uri="{BB962C8B-B14F-4D97-AF65-F5344CB8AC3E}">
        <p14:creationId xmlns:p14="http://schemas.microsoft.com/office/powerpoint/2010/main" val="3233485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25a0af69-e8f5-4f0a-9022-ce6bff1181c7@namprd0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4" t="3630" r="6476" b="5587"/>
          <a:stretch/>
        </p:blipFill>
        <p:spPr bwMode="auto">
          <a:xfrm>
            <a:off x="2885047" y="233746"/>
            <a:ext cx="7284330" cy="5380471"/>
          </a:xfrm>
          <a:prstGeom prst="rect">
            <a:avLst/>
          </a:prstGeom>
          <a:noFill/>
          <a:ln w="38100">
            <a:solidFill>
              <a:srgbClr val="329664"/>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30137" t="12850" r="29682" b="20007"/>
          <a:stretch/>
        </p:blipFill>
        <p:spPr>
          <a:xfrm>
            <a:off x="2250832" y="1661967"/>
            <a:ext cx="4815269" cy="4526353"/>
          </a:xfrm>
          <a:prstGeom prst="rect">
            <a:avLst/>
          </a:prstGeom>
          <a:ln w="38100">
            <a:solidFill>
              <a:srgbClr val="E68422"/>
            </a:solidFill>
          </a:ln>
        </p:spPr>
      </p:pic>
      <p:sp>
        <p:nvSpPr>
          <p:cNvPr id="2" name="Right Arrow 1"/>
          <p:cNvSpPr/>
          <p:nvPr/>
        </p:nvSpPr>
        <p:spPr>
          <a:xfrm>
            <a:off x="7159752" y="1554480"/>
            <a:ext cx="1261872" cy="3986784"/>
          </a:xfrm>
          <a:prstGeom prst="rightArrow">
            <a:avLst/>
          </a:prstGeom>
          <a:solidFill>
            <a:srgbClr val="E6842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411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id="{ED34A0A9-FDCD-4B8C-8845-F6B5E4A1EE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079" b="4074"/>
          <a:stretch/>
        </p:blipFill>
        <p:spPr>
          <a:xfrm>
            <a:off x="1024094" y="985581"/>
            <a:ext cx="10058400" cy="5872419"/>
          </a:xfrm>
          <a:prstGeom prst="rect">
            <a:avLst/>
          </a:prstGeom>
        </p:spPr>
      </p:pic>
      <p:sp>
        <p:nvSpPr>
          <p:cNvPr id="2" name="Title 1"/>
          <p:cNvSpPr>
            <a:spLocks noGrp="1"/>
          </p:cNvSpPr>
          <p:nvPr>
            <p:ph type="title"/>
          </p:nvPr>
        </p:nvSpPr>
        <p:spPr/>
        <p:txBody>
          <a:bodyPr>
            <a:normAutofit/>
          </a:bodyPr>
          <a:lstStyle/>
          <a:p>
            <a:r>
              <a:rPr lang="en-US" sz="3600" b="1" dirty="0">
                <a:effectLst>
                  <a:outerShdw blurRad="38100" dist="38100" dir="2700000" algn="tl">
                    <a:srgbClr val="000000">
                      <a:alpha val="43137"/>
                    </a:srgbClr>
                  </a:outerShdw>
                </a:effectLst>
              </a:rPr>
              <a:t>PACC Initiative Timeline</a:t>
            </a:r>
          </a:p>
        </p:txBody>
      </p:sp>
    </p:spTree>
    <p:extLst>
      <p:ext uri="{BB962C8B-B14F-4D97-AF65-F5344CB8AC3E}">
        <p14:creationId xmlns:p14="http://schemas.microsoft.com/office/powerpoint/2010/main" val="1699074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4" descr="A person holding a baby&#10;&#10;Description automatically generated with medium confidence">
            <a:extLst>
              <a:ext uri="{FF2B5EF4-FFF2-40B4-BE49-F238E27FC236}">
                <a16:creationId xmlns:a16="http://schemas.microsoft.com/office/drawing/2014/main" id="{17A3E7A7-8A24-403A-A740-7490E16619FE}"/>
              </a:ext>
            </a:extLst>
          </p:cNvPr>
          <p:cNvPicPr>
            <a:picLocks noChangeAspect="1"/>
          </p:cNvPicPr>
          <p:nvPr/>
        </p:nvPicPr>
        <p:blipFill rotWithShape="1">
          <a:blip r:embed="rId2">
            <a:extLst>
              <a:ext uri="{28A0092B-C50C-407E-A947-70E740481C1C}">
                <a14:useLocalDpi xmlns:a14="http://schemas.microsoft.com/office/drawing/2010/main" val="0"/>
              </a:ext>
            </a:extLst>
          </a:blip>
          <a:srcRect l="48096" t="10446" r="1300" b="35305"/>
          <a:stretch/>
        </p:blipFill>
        <p:spPr>
          <a:xfrm>
            <a:off x="119893" y="0"/>
            <a:ext cx="12161764" cy="6858000"/>
          </a:xfrm>
          <a:prstGeom prst="rect">
            <a:avLst/>
          </a:prstGeom>
          <a:ln w="19050">
            <a:solidFill>
              <a:schemeClr val="tx1"/>
            </a:solidFill>
          </a:ln>
          <a:effectLst>
            <a:softEdge rad="635000"/>
          </a:effectLst>
        </p:spPr>
      </p:pic>
      <p:sp>
        <p:nvSpPr>
          <p:cNvPr id="5" name="Title 4"/>
          <p:cNvSpPr>
            <a:spLocks noGrp="1"/>
          </p:cNvSpPr>
          <p:nvPr>
            <p:ph type="title"/>
          </p:nvPr>
        </p:nvSpPr>
        <p:spPr>
          <a:xfrm>
            <a:off x="231113" y="4823209"/>
            <a:ext cx="11666136" cy="1093741"/>
          </a:xfrm>
          <a:solidFill>
            <a:srgbClr val="C6DCD8"/>
          </a:solidFill>
          <a:ln w="107950" cmpd="thickThin">
            <a:solidFill>
              <a:srgbClr val="329664"/>
            </a:solidFill>
          </a:ln>
        </p:spPr>
        <p:txBody>
          <a:bodyPr>
            <a:noAutofit/>
          </a:bodyPr>
          <a:lstStyle/>
          <a:p>
            <a:pPr algn="ctr"/>
            <a:r>
              <a:rPr lang="en-US" sz="3500" b="1" i="1" dirty="0">
                <a:solidFill>
                  <a:srgbClr val="D67718"/>
                </a:solidFill>
              </a:rPr>
              <a:t>Only with all of us </a:t>
            </a:r>
            <a:r>
              <a:rPr lang="en-US" sz="3500" b="1" i="1" dirty="0" smtClean="0">
                <a:solidFill>
                  <a:srgbClr val="D67718"/>
                </a:solidFill>
              </a:rPr>
              <a:t>working together </a:t>
            </a:r>
            <a:r>
              <a:rPr lang="en-US" sz="3500" b="1" i="1" dirty="0">
                <a:solidFill>
                  <a:srgbClr val="D67718"/>
                </a:solidFill>
              </a:rPr>
              <a:t>can we make an achievable change in the postpartum health of Florida’s mothers…</a:t>
            </a:r>
          </a:p>
        </p:txBody>
      </p:sp>
      <p:sp>
        <p:nvSpPr>
          <p:cNvPr id="3" name="Slide Number Placeholder 2"/>
          <p:cNvSpPr>
            <a:spLocks noGrp="1"/>
          </p:cNvSpPr>
          <p:nvPr>
            <p:ph type="sldNum" sz="quarter" idx="12"/>
          </p:nvPr>
        </p:nvSpPr>
        <p:spPr/>
        <p:txBody>
          <a:bodyPr/>
          <a:lstStyle/>
          <a:p>
            <a:r>
              <a:rPr lang="en-US"/>
              <a:t>|  </a:t>
            </a:r>
            <a:fld id="{E25C0C21-B7CE-4F0B-81CD-4269BE354346}" type="slidenum">
              <a:rPr lang="en-US" smtClean="0"/>
              <a:pPr/>
              <a:t>41</a:t>
            </a:fld>
            <a:endParaRPr lang="en-US" dirty="0"/>
          </a:p>
        </p:txBody>
      </p:sp>
    </p:spTree>
    <p:extLst>
      <p:ext uri="{BB962C8B-B14F-4D97-AF65-F5344CB8AC3E}">
        <p14:creationId xmlns:p14="http://schemas.microsoft.com/office/powerpoint/2010/main" val="1482349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lowchart: Off-page Connector 20">
            <a:extLst>
              <a:ext uri="{FF2B5EF4-FFF2-40B4-BE49-F238E27FC236}">
                <a16:creationId xmlns:a16="http://schemas.microsoft.com/office/drawing/2014/main" id="{CDFA2D1E-8CC3-4A8A-ACBC-ADE3D7507028}"/>
              </a:ext>
            </a:extLst>
          </p:cNvPr>
          <p:cNvSpPr/>
          <p:nvPr/>
        </p:nvSpPr>
        <p:spPr>
          <a:xfrm rot="16200000">
            <a:off x="2727391" y="2133869"/>
            <a:ext cx="5143500" cy="2590263"/>
          </a:xfrm>
          <a:prstGeom prst="flowChartOffpageConnector">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lowchart: Off-page Connector 20">
            <a:extLst>
              <a:ext uri="{FF2B5EF4-FFF2-40B4-BE49-F238E27FC236}">
                <a16:creationId xmlns:a16="http://schemas.microsoft.com/office/drawing/2014/main" id="{CDFA2D1E-8CC3-4A8A-ACBC-ADE3D7507028}"/>
              </a:ext>
            </a:extLst>
          </p:cNvPr>
          <p:cNvSpPr/>
          <p:nvPr/>
        </p:nvSpPr>
        <p:spPr>
          <a:xfrm rot="16200000">
            <a:off x="2510843" y="2159362"/>
            <a:ext cx="5212080" cy="2560320"/>
          </a:xfrm>
          <a:prstGeom prst="flowChartOffpageConnector">
            <a:avLst/>
          </a:prstGeom>
          <a:solidFill>
            <a:srgbClr val="40937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B75A8E6-AAC3-415E-B4F3-FCAFA5B6AA93}"/>
              </a:ext>
            </a:extLst>
          </p:cNvPr>
          <p:cNvSpPr/>
          <p:nvPr/>
        </p:nvSpPr>
        <p:spPr>
          <a:xfrm>
            <a:off x="319386" y="838961"/>
            <a:ext cx="3910451" cy="5212080"/>
          </a:xfrm>
          <a:prstGeom prst="rect">
            <a:avLst/>
          </a:prstGeom>
          <a:solidFill>
            <a:srgbClr val="409375"/>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Content Placeholder 5">
            <a:extLst>
              <a:ext uri="{FF2B5EF4-FFF2-40B4-BE49-F238E27FC236}">
                <a16:creationId xmlns:a16="http://schemas.microsoft.com/office/drawing/2014/main" id="{188CB801-6A1E-42D1-9907-FC929C2FA7C2}"/>
              </a:ext>
            </a:extLst>
          </p:cNvPr>
          <p:cNvSpPr txBox="1">
            <a:spLocks/>
          </p:cNvSpPr>
          <p:nvPr/>
        </p:nvSpPr>
        <p:spPr>
          <a:xfrm>
            <a:off x="268501" y="1939938"/>
            <a:ext cx="5783025" cy="1953827"/>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Tx/>
              <a:buBlip>
                <a:blip r:embed="rId2"/>
              </a:buBlip>
              <a:defRPr sz="30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Tx/>
              <a:buBlip>
                <a:blip r:embed="rId2"/>
              </a:buBlip>
              <a:defRPr sz="28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Tx/>
              <a:buBlip>
                <a:blip r:embed="rId2"/>
              </a:buBlip>
              <a:defRPr sz="20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Tx/>
              <a:buBlip>
                <a:blip r:embed="rId2"/>
              </a:buBlip>
              <a:defRPr sz="20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ill Sans MT" pitchFamily="34" charset="0"/>
                <a:ea typeface="+mn-ea"/>
                <a:cs typeface="+mn-cs"/>
              </a:rPr>
              <a:t>Questions?</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250" b="0" i="0" u="none" strike="noStrike" kern="1200" cap="none" spc="0" normalizeH="0" baseline="0" noProof="0" dirty="0">
                <a:ln>
                  <a:noFill/>
                </a:ln>
                <a:solidFill>
                  <a:prstClr val="white"/>
                </a:solidFill>
                <a:effectLst/>
                <a:uLnTx/>
                <a:uFillTx/>
                <a:latin typeface="Gill Sans MT" pitchFamily="34" charset="0"/>
                <a:ea typeface="+mn-ea"/>
                <a:cs typeface="+mn-cs"/>
              </a:rPr>
              <a:t>wsappenf@usf.edu</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250" b="0" i="0" u="none" strike="noStrike" kern="1200" cap="none" spc="0" normalizeH="0" baseline="0" noProof="0" dirty="0">
                <a:ln>
                  <a:noFill/>
                </a:ln>
                <a:solidFill>
                  <a:prstClr val="white"/>
                </a:solidFill>
                <a:effectLst/>
                <a:uLnTx/>
                <a:uFillTx/>
                <a:latin typeface="Gill Sans MT" pitchFamily="34" charset="0"/>
                <a:ea typeface="+mn-ea"/>
                <a:cs typeface="+mn-cs"/>
              </a:rPr>
              <a:t>fpqc@usf.edu</a:t>
            </a:r>
            <a:endParaRPr kumimoji="0" lang="en-US" sz="2400" b="1" i="0" u="none" strike="noStrike" kern="1200" cap="none" spc="0" normalizeH="0" baseline="0" noProof="0" dirty="0">
              <a:ln>
                <a:noFill/>
              </a:ln>
              <a:solidFill>
                <a:srgbClr val="008582"/>
              </a:solidFill>
              <a:effectLst/>
              <a:uLnTx/>
              <a:uFillTx/>
              <a:latin typeface="Gill Sans MT"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250" b="0" i="0" u="none" strike="noStrike" kern="1200" cap="none" spc="0" normalizeH="0" baseline="0" noProof="0" dirty="0">
                <a:ln>
                  <a:noFill/>
                </a:ln>
                <a:solidFill>
                  <a:prstClr val="white"/>
                </a:solidFill>
                <a:effectLst/>
                <a:uLnTx/>
                <a:uFillTx/>
                <a:latin typeface="Gill Sans MT" pitchFamily="34" charset="0"/>
                <a:ea typeface="+mn-ea"/>
                <a:cs typeface="+mn-cs"/>
              </a:rPr>
              <a:t>www.fpqc.org</a:t>
            </a:r>
          </a:p>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a:ln>
                <a:noFill/>
              </a:ln>
              <a:solidFill>
                <a:srgbClr val="008582"/>
              </a:solidFill>
              <a:effectLst/>
              <a:uLnTx/>
              <a:uFillTx/>
              <a:latin typeface="Gill Sans MT"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a:ln>
                <a:noFill/>
              </a:ln>
              <a:solidFill>
                <a:srgbClr val="008582"/>
              </a:solidFill>
              <a:effectLst/>
              <a:uLnTx/>
              <a:uFillTx/>
              <a:latin typeface="Gill Sans MT"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a:ln>
                <a:noFill/>
              </a:ln>
              <a:solidFill>
                <a:srgbClr val="008582"/>
              </a:solidFill>
              <a:effectLst/>
              <a:uLnTx/>
              <a:uFillTx/>
              <a:latin typeface="Gill Sans MT" pitchFamily="34" charset="0"/>
              <a:ea typeface="+mn-ea"/>
              <a:cs typeface="+mn-cs"/>
            </a:endParaRPr>
          </a:p>
        </p:txBody>
      </p:sp>
      <p:sp>
        <p:nvSpPr>
          <p:cNvPr id="23" name="Content Placeholder 5">
            <a:extLst>
              <a:ext uri="{FF2B5EF4-FFF2-40B4-BE49-F238E27FC236}">
                <a16:creationId xmlns:a16="http://schemas.microsoft.com/office/drawing/2014/main" id="{188CB801-6A1E-42D1-9907-FC929C2FA7C2}"/>
              </a:ext>
            </a:extLst>
          </p:cNvPr>
          <p:cNvSpPr txBox="1">
            <a:spLocks/>
          </p:cNvSpPr>
          <p:nvPr/>
        </p:nvSpPr>
        <p:spPr>
          <a:xfrm>
            <a:off x="2888753" y="4835126"/>
            <a:ext cx="3110897" cy="818479"/>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Tx/>
              <a:buBlip>
                <a:blip r:embed="rId2"/>
              </a:buBlip>
              <a:defRPr sz="30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Tx/>
              <a:buBlip>
                <a:blip r:embed="rId2"/>
              </a:buBlip>
              <a:defRPr sz="28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Tx/>
              <a:buBlip>
                <a:blip r:embed="rId2"/>
              </a:buBlip>
              <a:defRPr sz="20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Tx/>
              <a:buBlip>
                <a:blip r:embed="rId2"/>
              </a:buBlip>
              <a:defRPr sz="20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a:ln>
                <a:noFill/>
              </a:ln>
              <a:solidFill>
                <a:srgbClr val="008582"/>
              </a:solidFill>
              <a:effectLst/>
              <a:uLnTx/>
              <a:uFillTx/>
              <a:latin typeface="Gill Sans MT"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a:ln>
                <a:noFill/>
              </a:ln>
              <a:solidFill>
                <a:srgbClr val="008582"/>
              </a:solidFill>
              <a:effectLst/>
              <a:uLnTx/>
              <a:uFillTx/>
              <a:latin typeface="Gill Sans MT"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a:ln>
                <a:noFill/>
              </a:ln>
              <a:solidFill>
                <a:srgbClr val="008582"/>
              </a:solidFill>
              <a:effectLst/>
              <a:uLnTx/>
              <a:uFillTx/>
              <a:latin typeface="Gill Sans MT" pitchFamily="34" charset="0"/>
              <a:ea typeface="+mn-ea"/>
              <a:cs typeface="+mn-cs"/>
            </a:endParaRPr>
          </a:p>
        </p:txBody>
      </p:sp>
      <p:cxnSp>
        <p:nvCxnSpPr>
          <p:cNvPr id="5" name="Straight Connector 4"/>
          <p:cNvCxnSpPr/>
          <p:nvPr/>
        </p:nvCxnSpPr>
        <p:spPr>
          <a:xfrm>
            <a:off x="1439217" y="2599957"/>
            <a:ext cx="330884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103" y="1220311"/>
            <a:ext cx="1663792" cy="1767780"/>
          </a:xfrm>
          <a:prstGeom prst="rect">
            <a:avLst/>
          </a:prstGeom>
        </p:spPr>
      </p:pic>
      <p:sp>
        <p:nvSpPr>
          <p:cNvPr id="2" name="TextBox 1"/>
          <p:cNvSpPr txBox="1"/>
          <p:nvPr/>
        </p:nvSpPr>
        <p:spPr>
          <a:xfrm>
            <a:off x="7024492" y="3384881"/>
            <a:ext cx="4573013"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solidFill>
                <a:uLnTx/>
                <a:uFillTx/>
                <a:latin typeface="Calibri" panose="020F0502020204030204"/>
                <a:ea typeface="+mn-ea"/>
                <a:cs typeface="+mn-cs"/>
              </a:rPr>
              <a:t>“To improve the health and health care of all Florida mothers &amp; babies”</a:t>
            </a:r>
          </a:p>
        </p:txBody>
      </p:sp>
      <p:grpSp>
        <p:nvGrpSpPr>
          <p:cNvPr id="4" name="Group 3"/>
          <p:cNvGrpSpPr/>
          <p:nvPr/>
        </p:nvGrpSpPr>
        <p:grpSpPr>
          <a:xfrm>
            <a:off x="937563" y="4074511"/>
            <a:ext cx="4445750" cy="400110"/>
            <a:chOff x="1114210" y="4074511"/>
            <a:chExt cx="4445750" cy="400110"/>
          </a:xfrm>
        </p:grpSpPr>
        <p:pic>
          <p:nvPicPr>
            <p:cNvPr id="9" name="Picture 8" descr="Screen Shot 2020-08-03 at 12.08.58 PM.png">
              <a:extLst>
                <a:ext uri="{FF2B5EF4-FFF2-40B4-BE49-F238E27FC236}">
                  <a16:creationId xmlns:a16="http://schemas.microsoft.com/office/drawing/2014/main" id="{41124C54-252A-422E-BB3B-6B13E3C3CD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10" y="4155487"/>
              <a:ext cx="295271" cy="270748"/>
            </a:xfrm>
            <a:prstGeom prst="rect">
              <a:avLst/>
            </a:prstGeom>
          </p:spPr>
        </p:pic>
        <p:sp>
          <p:nvSpPr>
            <p:cNvPr id="3" name="TextBox 2">
              <a:extLst>
                <a:ext uri="{FF2B5EF4-FFF2-40B4-BE49-F238E27FC236}">
                  <a16:creationId xmlns:a16="http://schemas.microsoft.com/office/drawing/2014/main" id="{FE4E2EB9-05EB-4E7D-83E5-8DD7E29CE300}"/>
                </a:ext>
              </a:extLst>
            </p:cNvPr>
            <p:cNvSpPr txBox="1"/>
            <p:nvPr/>
          </p:nvSpPr>
          <p:spPr>
            <a:xfrm>
              <a:off x="1375418" y="4074511"/>
              <a:ext cx="41845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Florida Perinatal Quality Collaborative</a:t>
              </a:r>
            </a:p>
          </p:txBody>
        </p:sp>
      </p:grpSp>
      <p:grpSp>
        <p:nvGrpSpPr>
          <p:cNvPr id="7" name="Group 6"/>
          <p:cNvGrpSpPr/>
          <p:nvPr/>
        </p:nvGrpSpPr>
        <p:grpSpPr>
          <a:xfrm>
            <a:off x="2361489" y="4835126"/>
            <a:ext cx="4479813" cy="400110"/>
            <a:chOff x="2413444" y="4835126"/>
            <a:chExt cx="4479813" cy="400110"/>
          </a:xfrm>
        </p:grpSpPr>
        <p:pic>
          <p:nvPicPr>
            <p:cNvPr id="10" name="Picture 9" descr="Screen Shot 2020-08-03 at 12.10.37 PM.png">
              <a:extLst>
                <a:ext uri="{FF2B5EF4-FFF2-40B4-BE49-F238E27FC236}">
                  <a16:creationId xmlns:a16="http://schemas.microsoft.com/office/drawing/2014/main" id="{75FFDD03-403D-441C-B826-ED1BC080D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3444" y="4890345"/>
              <a:ext cx="295271" cy="277730"/>
            </a:xfrm>
            <a:prstGeom prst="rect">
              <a:avLst/>
            </a:prstGeom>
          </p:spPr>
        </p:pic>
        <p:sp>
          <p:nvSpPr>
            <p:cNvPr id="14" name="TextBox 13">
              <a:extLst>
                <a:ext uri="{FF2B5EF4-FFF2-40B4-BE49-F238E27FC236}">
                  <a16:creationId xmlns:a16="http://schemas.microsoft.com/office/drawing/2014/main" id="{EE358951-0D81-43EF-8B57-37405CF45877}"/>
                </a:ext>
              </a:extLst>
            </p:cNvPr>
            <p:cNvSpPr txBox="1"/>
            <p:nvPr/>
          </p:nvSpPr>
          <p:spPr>
            <a:xfrm>
              <a:off x="2708715" y="4835126"/>
              <a:ext cx="41845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@TheFPQC</a:t>
              </a:r>
            </a:p>
          </p:txBody>
        </p:sp>
      </p:grpSp>
      <p:grpSp>
        <p:nvGrpSpPr>
          <p:cNvPr id="6" name="Group 5"/>
          <p:cNvGrpSpPr/>
          <p:nvPr/>
        </p:nvGrpSpPr>
        <p:grpSpPr>
          <a:xfrm>
            <a:off x="603225" y="4443394"/>
            <a:ext cx="5096883" cy="400110"/>
            <a:chOff x="655180" y="4443394"/>
            <a:chExt cx="5096883" cy="400110"/>
          </a:xfrm>
        </p:grpSpPr>
        <p:pic>
          <p:nvPicPr>
            <p:cNvPr id="11" name="Picture 10" descr="Screen Shot 2020-08-03 at 12.12.55 PM.png">
              <a:extLst>
                <a:ext uri="{FF2B5EF4-FFF2-40B4-BE49-F238E27FC236}">
                  <a16:creationId xmlns:a16="http://schemas.microsoft.com/office/drawing/2014/main" id="{352E3C9D-79C3-4271-94D0-EF9167F992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180" y="4516320"/>
              <a:ext cx="918060" cy="304754"/>
            </a:xfrm>
            <a:prstGeom prst="rect">
              <a:avLst/>
            </a:prstGeom>
          </p:spPr>
        </p:pic>
        <p:sp>
          <p:nvSpPr>
            <p:cNvPr id="16" name="TextBox 15">
              <a:extLst>
                <a:ext uri="{FF2B5EF4-FFF2-40B4-BE49-F238E27FC236}">
                  <a16:creationId xmlns:a16="http://schemas.microsoft.com/office/drawing/2014/main" id="{267F8848-72BE-405C-87A0-52B02E2BF089}"/>
                </a:ext>
              </a:extLst>
            </p:cNvPr>
            <p:cNvSpPr txBox="1"/>
            <p:nvPr/>
          </p:nvSpPr>
          <p:spPr>
            <a:xfrm>
              <a:off x="1567521" y="4443394"/>
              <a:ext cx="41845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Florida Perinatal Quality Collaborative</a:t>
              </a:r>
            </a:p>
          </p:txBody>
        </p:sp>
      </p:grpSp>
      <p:sp>
        <p:nvSpPr>
          <p:cNvPr id="19" name="Slide Number Placeholder 2"/>
          <p:cNvSpPr>
            <a:spLocks noGrp="1"/>
          </p:cNvSpPr>
          <p:nvPr>
            <p:ph type="sldNum" sz="quarter" idx="4294967295"/>
          </p:nvPr>
        </p:nvSpPr>
        <p:spPr>
          <a:xfrm>
            <a:off x="11809562" y="6469244"/>
            <a:ext cx="382438" cy="365125"/>
          </a:xfrm>
        </p:spPr>
        <p:txBody>
          <a:bodyPr/>
          <a:lstStyle/>
          <a:p>
            <a:fld id="{182E7F25-5809-4642-B5BC-EDCCEB9D85FF}" type="slidenum">
              <a:rPr lang="en-US" sz="1400" b="1" smtClean="0">
                <a:solidFill>
                  <a:schemeClr val="bg1"/>
                </a:solidFill>
                <a:effectLst>
                  <a:outerShdw blurRad="38100" dist="38100" dir="2700000" algn="tl">
                    <a:srgbClr val="000000">
                      <a:alpha val="43137"/>
                    </a:srgbClr>
                  </a:outerShdw>
                </a:effectLst>
              </a:rPr>
              <a:t>42</a:t>
            </a:fld>
            <a:endParaRPr lang="en-US" sz="1400" b="1" dirty="0">
              <a:solidFill>
                <a:schemeClr val="bg1"/>
              </a:solidFill>
              <a:effectLst>
                <a:outerShdw blurRad="38100" dist="38100" dir="2700000" algn="tl">
                  <a:srgbClr val="000000">
                    <a:alpha val="43137"/>
                  </a:srgbClr>
                </a:outerShdw>
              </a:effectLst>
            </a:endParaRPr>
          </a:p>
        </p:txBody>
      </p:sp>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t="11622" b="16058"/>
          <a:stretch/>
        </p:blipFill>
        <p:spPr>
          <a:xfrm>
            <a:off x="1465160" y="1043878"/>
            <a:ext cx="3192868" cy="790564"/>
          </a:xfrm>
          <a:prstGeom prst="rect">
            <a:avLst/>
          </a:prstGeom>
        </p:spPr>
      </p:pic>
    </p:spTree>
    <p:extLst>
      <p:ext uri="{BB962C8B-B14F-4D97-AF65-F5344CB8AC3E}">
        <p14:creationId xmlns:p14="http://schemas.microsoft.com/office/powerpoint/2010/main" val="1443957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idx="1"/>
          </p:nvPr>
        </p:nvSpPr>
        <p:spPr>
          <a:xfrm>
            <a:off x="773106" y="1167990"/>
            <a:ext cx="10809294" cy="4988969"/>
          </a:xfrm>
        </p:spPr>
        <p:txBody>
          <a:bodyPr>
            <a:normAutofit fontScale="85000" lnSpcReduction="10000"/>
          </a:bodyPr>
          <a:lstStyle/>
          <a:p>
            <a:pPr eaLnBrk="1" hangingPunct="1">
              <a:lnSpc>
                <a:spcPct val="80000"/>
              </a:lnSpc>
              <a:buFont typeface="Wingdings" panose="05000000000000000000" pitchFamily="2" charset="2"/>
              <a:buNone/>
            </a:pPr>
            <a:endParaRPr lang="en-US" altLang="en-US" sz="600" b="1" dirty="0"/>
          </a:p>
          <a:p>
            <a:pPr marL="227012" lvl="2" indent="0">
              <a:lnSpc>
                <a:spcPct val="110000"/>
              </a:lnSpc>
              <a:spcBef>
                <a:spcPts val="0"/>
              </a:spcBef>
              <a:buNone/>
            </a:pPr>
            <a:endParaRPr lang="en-US" altLang="en-US" sz="600" dirty="0"/>
          </a:p>
          <a:p>
            <a:pPr marL="0" indent="0">
              <a:lnSpc>
                <a:spcPct val="110000"/>
              </a:lnSpc>
              <a:spcBef>
                <a:spcPts val="0"/>
              </a:spcBef>
              <a:buNone/>
            </a:pPr>
            <a:r>
              <a:rPr lang="en-US" altLang="en-US" sz="3200" b="1" dirty="0">
                <a:solidFill>
                  <a:srgbClr val="E68422"/>
                </a:solidFill>
                <a:effectLst>
                  <a:outerShdw blurRad="38100" dist="38100" dir="2700000" algn="tl">
                    <a:srgbClr val="000000">
                      <a:alpha val="43137"/>
                    </a:srgbClr>
                  </a:outerShdw>
                </a:effectLst>
                <a:latin typeface="+mj-lt"/>
              </a:rPr>
              <a:t>Maternal Mortality  </a:t>
            </a:r>
            <a:r>
              <a:rPr lang="en-US" altLang="en-US" sz="3200" b="1" dirty="0">
                <a:solidFill>
                  <a:srgbClr val="009374"/>
                </a:solidFill>
                <a:effectLst>
                  <a:outerShdw blurRad="38100" dist="38100" dir="2700000" algn="tl">
                    <a:srgbClr val="000000">
                      <a:alpha val="43137"/>
                    </a:srgbClr>
                  </a:outerShdw>
                </a:effectLst>
                <a:latin typeface="+mj-lt"/>
              </a:rPr>
              <a:t>(Uses death certificate only)</a:t>
            </a:r>
            <a:endParaRPr lang="en-US" altLang="en-US" sz="3200" dirty="0">
              <a:solidFill>
                <a:srgbClr val="009374"/>
              </a:solidFill>
              <a:effectLst>
                <a:outerShdw blurRad="38100" dist="38100" dir="2700000" algn="tl">
                  <a:srgbClr val="000000">
                    <a:alpha val="43137"/>
                  </a:srgbClr>
                </a:outerShdw>
              </a:effectLst>
              <a:latin typeface="+mj-lt"/>
            </a:endParaRPr>
          </a:p>
          <a:p>
            <a:pPr marL="0" indent="0">
              <a:lnSpc>
                <a:spcPct val="110000"/>
              </a:lnSpc>
              <a:spcBef>
                <a:spcPts val="0"/>
              </a:spcBef>
              <a:buNone/>
              <a:tabLst>
                <a:tab pos="685800" algn="l"/>
              </a:tabLst>
            </a:pPr>
            <a:r>
              <a:rPr lang="en-US" altLang="en-US" sz="2600" dirty="0">
                <a:solidFill>
                  <a:schemeClr val="tx2">
                    <a:lumMod val="75000"/>
                    <a:lumOff val="25000"/>
                  </a:schemeClr>
                </a:solidFill>
              </a:rPr>
              <a:t>Death of a woman while </a:t>
            </a:r>
            <a:r>
              <a:rPr lang="en-US" altLang="en-US" sz="2600" b="1" u="sng" dirty="0">
                <a:solidFill>
                  <a:schemeClr val="tx2">
                    <a:lumMod val="75000"/>
                    <a:lumOff val="25000"/>
                  </a:schemeClr>
                </a:solidFill>
              </a:rPr>
              <a:t>pregnant or within 42 days</a:t>
            </a:r>
            <a:r>
              <a:rPr lang="en-US" altLang="en-US" sz="2600" b="1" dirty="0">
                <a:solidFill>
                  <a:schemeClr val="tx2">
                    <a:lumMod val="75000"/>
                    <a:lumOff val="25000"/>
                  </a:schemeClr>
                </a:solidFill>
              </a:rPr>
              <a:t> </a:t>
            </a:r>
            <a:r>
              <a:rPr lang="en-US" altLang="en-US" sz="2600" dirty="0">
                <a:solidFill>
                  <a:schemeClr val="tx2">
                    <a:lumMod val="75000"/>
                    <a:lumOff val="25000"/>
                  </a:schemeClr>
                </a:solidFill>
              </a:rPr>
              <a:t>of termination of pregnancy, irrespective of the duration and site of the pregnancy, from any cause related to or aggravated by the pregnancy or its management but not from accidental or incidental causes</a:t>
            </a:r>
            <a:r>
              <a:rPr lang="en-US" altLang="en-US" sz="2600" dirty="0">
                <a:solidFill>
                  <a:schemeClr val="tx2">
                    <a:lumMod val="65000"/>
                    <a:lumOff val="35000"/>
                  </a:schemeClr>
                </a:solidFill>
              </a:rPr>
              <a:t>.</a:t>
            </a:r>
          </a:p>
          <a:p>
            <a:pPr marL="0" indent="0">
              <a:lnSpc>
                <a:spcPct val="110000"/>
              </a:lnSpc>
              <a:spcBef>
                <a:spcPts val="0"/>
              </a:spcBef>
              <a:buNone/>
            </a:pPr>
            <a:endParaRPr lang="en-US" altLang="en-US" sz="1700" b="1" dirty="0">
              <a:solidFill>
                <a:srgbClr val="000000"/>
              </a:solidFill>
            </a:endParaRPr>
          </a:p>
          <a:p>
            <a:pPr marL="0" indent="0">
              <a:lnSpc>
                <a:spcPct val="110000"/>
              </a:lnSpc>
              <a:spcBef>
                <a:spcPts val="0"/>
              </a:spcBef>
              <a:buNone/>
            </a:pPr>
            <a:r>
              <a:rPr lang="en-US" altLang="en-US" sz="3200" b="1" dirty="0">
                <a:solidFill>
                  <a:srgbClr val="E68422"/>
                </a:solidFill>
                <a:effectLst>
                  <a:outerShdw blurRad="38100" dist="38100" dir="2700000" algn="tl">
                    <a:srgbClr val="000000">
                      <a:alpha val="43137"/>
                    </a:srgbClr>
                  </a:outerShdw>
                </a:effectLst>
                <a:latin typeface="+mj-lt"/>
              </a:rPr>
              <a:t>Pregnancy-Associated Mortality  </a:t>
            </a:r>
            <a:r>
              <a:rPr lang="en-US" altLang="en-US" sz="3200" b="1" dirty="0">
                <a:solidFill>
                  <a:srgbClr val="009374"/>
                </a:solidFill>
                <a:effectLst>
                  <a:outerShdw blurRad="38100" dist="38100" dir="2700000" algn="tl">
                    <a:srgbClr val="000000">
                      <a:alpha val="43137"/>
                    </a:srgbClr>
                  </a:outerShdw>
                </a:effectLst>
                <a:latin typeface="+mj-lt"/>
              </a:rPr>
              <a:t>(Uses enhanced surveillance)</a:t>
            </a:r>
            <a:endParaRPr lang="en-US" altLang="en-US" sz="3200" dirty="0">
              <a:solidFill>
                <a:srgbClr val="009374"/>
              </a:solidFill>
              <a:effectLst>
                <a:outerShdw blurRad="38100" dist="38100" dir="2700000" algn="tl">
                  <a:srgbClr val="000000">
                    <a:alpha val="43137"/>
                  </a:srgbClr>
                </a:outerShdw>
              </a:effectLst>
              <a:latin typeface="+mj-lt"/>
            </a:endParaRPr>
          </a:p>
          <a:p>
            <a:pPr marL="0" indent="0">
              <a:lnSpc>
                <a:spcPct val="110000"/>
              </a:lnSpc>
              <a:spcBef>
                <a:spcPts val="0"/>
              </a:spcBef>
              <a:buNone/>
              <a:tabLst>
                <a:tab pos="685800" algn="l"/>
              </a:tabLst>
            </a:pPr>
            <a:r>
              <a:rPr lang="en-US" altLang="en-US" sz="2600" dirty="0">
                <a:solidFill>
                  <a:schemeClr val="tx2">
                    <a:lumMod val="75000"/>
                    <a:lumOff val="25000"/>
                  </a:schemeClr>
                </a:solidFill>
              </a:rPr>
              <a:t>Death of a woman, from any cause, while she is </a:t>
            </a:r>
            <a:r>
              <a:rPr lang="en-US" altLang="en-US" sz="2600" b="1" u="sng" dirty="0">
                <a:solidFill>
                  <a:schemeClr val="tx2">
                    <a:lumMod val="75000"/>
                    <a:lumOff val="25000"/>
                  </a:schemeClr>
                </a:solidFill>
              </a:rPr>
              <a:t>pregnant or within one year of pregnancy</a:t>
            </a:r>
            <a:r>
              <a:rPr lang="en-US" altLang="en-US" sz="2600" dirty="0">
                <a:solidFill>
                  <a:srgbClr val="000000"/>
                </a:solidFill>
              </a:rPr>
              <a:t>.</a:t>
            </a:r>
          </a:p>
          <a:p>
            <a:pPr marL="0" indent="0">
              <a:lnSpc>
                <a:spcPct val="110000"/>
              </a:lnSpc>
              <a:spcBef>
                <a:spcPts val="0"/>
              </a:spcBef>
              <a:buNone/>
            </a:pPr>
            <a:endParaRPr lang="en-US" altLang="en-US" sz="1700" dirty="0"/>
          </a:p>
          <a:p>
            <a:pPr marL="0" indent="0">
              <a:lnSpc>
                <a:spcPct val="110000"/>
              </a:lnSpc>
              <a:spcBef>
                <a:spcPts val="0"/>
              </a:spcBef>
              <a:buNone/>
            </a:pPr>
            <a:r>
              <a:rPr lang="en-US" altLang="en-US" sz="3200" b="1" dirty="0">
                <a:solidFill>
                  <a:srgbClr val="E68422"/>
                </a:solidFill>
                <a:effectLst>
                  <a:outerShdw blurRad="38100" dist="38100" dir="2700000" algn="tl">
                    <a:srgbClr val="000000">
                      <a:alpha val="43137"/>
                    </a:srgbClr>
                  </a:outerShdw>
                </a:effectLst>
                <a:latin typeface="+mj-lt"/>
              </a:rPr>
              <a:t>Pregnancy-Related Mortality  </a:t>
            </a:r>
            <a:r>
              <a:rPr lang="en-US" altLang="en-US" sz="3200" b="1" dirty="0">
                <a:solidFill>
                  <a:srgbClr val="009374"/>
                </a:solidFill>
                <a:effectLst>
                  <a:outerShdw blurRad="38100" dist="38100" dir="2700000" algn="tl">
                    <a:srgbClr val="000000">
                      <a:alpha val="43137"/>
                    </a:srgbClr>
                  </a:outerShdw>
                </a:effectLst>
                <a:latin typeface="+mj-lt"/>
              </a:rPr>
              <a:t>(Based on Maternal Mortality Review) </a:t>
            </a:r>
          </a:p>
          <a:p>
            <a:pPr marL="0" indent="0">
              <a:lnSpc>
                <a:spcPct val="110000"/>
              </a:lnSpc>
              <a:spcBef>
                <a:spcPts val="0"/>
              </a:spcBef>
              <a:buNone/>
              <a:tabLst>
                <a:tab pos="685800" algn="l"/>
              </a:tabLst>
            </a:pPr>
            <a:r>
              <a:rPr lang="en-US" altLang="en-US" sz="2600" dirty="0">
                <a:solidFill>
                  <a:schemeClr val="tx2">
                    <a:lumMod val="75000"/>
                    <a:lumOff val="25000"/>
                  </a:schemeClr>
                </a:solidFill>
              </a:rPr>
              <a:t>Pregnancy-associated death that resulted from:</a:t>
            </a:r>
          </a:p>
          <a:p>
            <a:pPr marL="0" lvl="4" indent="0">
              <a:lnSpc>
                <a:spcPct val="110000"/>
              </a:lnSpc>
              <a:spcBef>
                <a:spcPts val="0"/>
              </a:spcBef>
              <a:buFont typeface="+mj-lt"/>
              <a:buAutoNum type="arabicParenR"/>
              <a:tabLst>
                <a:tab pos="685800" algn="l"/>
              </a:tabLst>
            </a:pPr>
            <a:r>
              <a:rPr lang="en-US" altLang="en-US" sz="2600" dirty="0">
                <a:solidFill>
                  <a:schemeClr val="tx2">
                    <a:lumMod val="75000"/>
                    <a:lumOff val="25000"/>
                  </a:schemeClr>
                </a:solidFill>
              </a:rPr>
              <a:t> Complications of the pregnancy;</a:t>
            </a:r>
          </a:p>
          <a:p>
            <a:pPr marL="0" lvl="4" indent="0">
              <a:lnSpc>
                <a:spcPct val="110000"/>
              </a:lnSpc>
              <a:spcBef>
                <a:spcPts val="0"/>
              </a:spcBef>
              <a:buFont typeface="+mj-lt"/>
              <a:buAutoNum type="arabicParenR"/>
              <a:tabLst>
                <a:tab pos="685800" algn="l"/>
              </a:tabLst>
            </a:pPr>
            <a:r>
              <a:rPr lang="en-US" altLang="en-US" sz="2600" dirty="0">
                <a:solidFill>
                  <a:schemeClr val="tx2">
                    <a:lumMod val="75000"/>
                    <a:lumOff val="25000"/>
                  </a:schemeClr>
                </a:solidFill>
              </a:rPr>
              <a:t> The chain of events initiated by pregnancy; or</a:t>
            </a:r>
          </a:p>
          <a:p>
            <a:pPr marL="0" lvl="4" indent="0">
              <a:lnSpc>
                <a:spcPct val="110000"/>
              </a:lnSpc>
              <a:spcBef>
                <a:spcPts val="0"/>
              </a:spcBef>
              <a:buFont typeface="+mj-lt"/>
              <a:buAutoNum type="arabicParenR"/>
              <a:tabLst>
                <a:tab pos="685800" algn="l"/>
              </a:tabLst>
            </a:pPr>
            <a:r>
              <a:rPr lang="en-US" altLang="en-US" sz="2600" dirty="0">
                <a:solidFill>
                  <a:schemeClr val="tx2">
                    <a:lumMod val="75000"/>
                    <a:lumOff val="25000"/>
                  </a:schemeClr>
                </a:solidFill>
              </a:rPr>
              <a:t> Aggravation of an unrelated condition by pregnancy effects resulting in death.</a:t>
            </a:r>
          </a:p>
        </p:txBody>
      </p:sp>
      <p:sp>
        <p:nvSpPr>
          <p:cNvPr id="5" name="Slide Number Placeholder 3"/>
          <p:cNvSpPr>
            <a:spLocks noGrp="1"/>
          </p:cNvSpPr>
          <p:nvPr>
            <p:ph type="sldNum" sz="quarter" idx="12"/>
          </p:nvPr>
        </p:nvSpPr>
        <p:spPr/>
        <p:txBody>
          <a:bodyPr/>
          <a:lstStyle/>
          <a:p>
            <a:pPr>
              <a:defRPr/>
            </a:pPr>
            <a:fld id="{800332C6-A5C1-4D88-ADCE-6F3163D8595A}" type="slidenum">
              <a:rPr lang="en-US" b="1">
                <a:solidFill>
                  <a:prstClr val="white"/>
                </a:solidFill>
                <a:effectLst>
                  <a:outerShdw blurRad="38100" dist="38100" dir="2700000" algn="tl">
                    <a:srgbClr val="000000">
                      <a:alpha val="43137"/>
                    </a:srgbClr>
                  </a:outerShdw>
                </a:effectLst>
                <a:latin typeface="Calibri" panose="020F0502020204030204"/>
              </a:rPr>
              <a:pPr>
                <a:defRPr/>
              </a:pPr>
              <a:t>5</a:t>
            </a:fld>
            <a:endParaRPr lang="en-US" b="1" dirty="0">
              <a:solidFill>
                <a:prstClr val="white"/>
              </a:solidFill>
              <a:effectLst>
                <a:outerShdw blurRad="38100" dist="38100" dir="2700000" algn="tl">
                  <a:srgbClr val="000000">
                    <a:alpha val="43137"/>
                  </a:srgbClr>
                </a:outerShdw>
              </a:effectLst>
              <a:latin typeface="Calibri" panose="020F0502020204030204"/>
            </a:endParaRPr>
          </a:p>
        </p:txBody>
      </p:sp>
      <p:sp>
        <p:nvSpPr>
          <p:cNvPr id="2" name="Title 1"/>
          <p:cNvSpPr>
            <a:spLocks noGrp="1"/>
          </p:cNvSpPr>
          <p:nvPr>
            <p:ph type="title"/>
          </p:nvPr>
        </p:nvSpPr>
        <p:spPr>
          <a:xfrm>
            <a:off x="752787" y="298491"/>
            <a:ext cx="10601011" cy="642779"/>
          </a:xfrm>
        </p:spPr>
        <p:txBody>
          <a:bodyPr>
            <a:normAutofit/>
          </a:bodyPr>
          <a:lstStyle/>
          <a:p>
            <a:r>
              <a:rPr lang="en-US" altLang="en-US" b="1" dirty="0">
                <a:effectLst>
                  <a:outerShdw blurRad="38100" dist="38100" dir="2700000" algn="tl">
                    <a:srgbClr val="000000">
                      <a:alpha val="43137"/>
                    </a:srgbClr>
                  </a:outerShdw>
                </a:effectLst>
              </a:rPr>
              <a:t>Maternal Mortality Definitions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978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B4C7-A3DD-4AB0-AE25-952031E737BB}"/>
              </a:ext>
            </a:extLst>
          </p:cNvPr>
          <p:cNvSpPr>
            <a:spLocks noGrp="1"/>
          </p:cNvSpPr>
          <p:nvPr>
            <p:ph type="title"/>
          </p:nvPr>
        </p:nvSpPr>
        <p:spPr/>
        <p:txBody>
          <a:bodyPr vert="horz" lIns="91440" tIns="45720" rIns="91440" bIns="45720" rtlCol="0" anchor="ctr">
            <a:noAutofit/>
          </a:bodyPr>
          <a:lstStyle/>
          <a:p>
            <a:pPr algn="ctr"/>
            <a:r>
              <a:rPr lang="en-US" b="1" kern="1200" dirty="0">
                <a:solidFill>
                  <a:srgbClr val="009374"/>
                </a:solidFill>
              </a:rPr>
              <a:t>Pregnancy-Related Mortality Rates</a:t>
            </a:r>
            <a:br>
              <a:rPr lang="en-US" b="1" kern="1200" dirty="0">
                <a:solidFill>
                  <a:srgbClr val="009374"/>
                </a:solidFill>
              </a:rPr>
            </a:br>
            <a:r>
              <a:rPr lang="en-US" b="1" dirty="0">
                <a:solidFill>
                  <a:srgbClr val="009374"/>
                </a:solidFill>
              </a:rPr>
              <a:t>Florida, 2010 to 2019</a:t>
            </a:r>
            <a:endParaRPr lang="en-US" b="1" kern="1200" dirty="0">
              <a:solidFill>
                <a:srgbClr val="009374"/>
              </a:solidFill>
            </a:endParaRPr>
          </a:p>
        </p:txBody>
      </p:sp>
      <p:graphicFrame>
        <p:nvGraphicFramePr>
          <p:cNvPr id="6" name="Chart 5"/>
          <p:cNvGraphicFramePr/>
          <p:nvPr>
            <p:extLst>
              <p:ext uri="{D42A27DB-BD31-4B8C-83A1-F6EECF244321}">
                <p14:modId xmlns:p14="http://schemas.microsoft.com/office/powerpoint/2010/main" val="2720358046"/>
              </p:ext>
            </p:extLst>
          </p:nvPr>
        </p:nvGraphicFramePr>
        <p:xfrm>
          <a:off x="659422" y="1635314"/>
          <a:ext cx="11010501" cy="441742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164673" y="5837299"/>
            <a:ext cx="799835" cy="430887"/>
          </a:xfrm>
          <a:prstGeom prst="rect">
            <a:avLst/>
          </a:prstGeom>
          <a:noFill/>
        </p:spPr>
        <p:txBody>
          <a:bodyPr wrap="none" rtlCol="0">
            <a:spAutoFit/>
          </a:bodyPr>
          <a:lstStyle/>
          <a:p>
            <a:pPr algn="ctr"/>
            <a:r>
              <a:rPr lang="en-US" sz="2200" b="1" dirty="0">
                <a:solidFill>
                  <a:schemeClr val="tx2"/>
                </a:solidFill>
              </a:rPr>
              <a:t>Years</a:t>
            </a:r>
          </a:p>
        </p:txBody>
      </p:sp>
      <p:sp>
        <p:nvSpPr>
          <p:cNvPr id="9" name="Slide Number Placeholder 2"/>
          <p:cNvSpPr txBox="1">
            <a:spLocks/>
          </p:cNvSpPr>
          <p:nvPr/>
        </p:nvSpPr>
        <p:spPr>
          <a:xfrm>
            <a:off x="9448800" y="63743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2E7F25-5809-4642-B5BC-EDCCEB9D85FF}" type="slidenum">
              <a:rPr lang="en-US" sz="1400" b="1" smtClean="0">
                <a:effectLst>
                  <a:outerShdw blurRad="38100" dist="38100" dir="2700000" algn="tl">
                    <a:srgbClr val="000000">
                      <a:alpha val="43137"/>
                    </a:srgbClr>
                  </a:outerShdw>
                </a:effectLst>
              </a:rPr>
              <a:pPr/>
              <a:t>6</a:t>
            </a:fld>
            <a:endParaRPr lang="en-US" sz="1400" b="1" dirty="0">
              <a:effectLst>
                <a:outerShdw blurRad="38100" dist="38100" dir="2700000" algn="tl">
                  <a:srgbClr val="000000">
                    <a:alpha val="43137"/>
                  </a:srgbClr>
                </a:outerShdw>
              </a:effectLst>
            </a:endParaRPr>
          </a:p>
        </p:txBody>
      </p:sp>
      <p:sp>
        <p:nvSpPr>
          <p:cNvPr id="3" name="Up-Down Arrow 2"/>
          <p:cNvSpPr/>
          <p:nvPr/>
        </p:nvSpPr>
        <p:spPr>
          <a:xfrm>
            <a:off x="9391649" y="3467099"/>
            <a:ext cx="581023" cy="733425"/>
          </a:xfrm>
          <a:prstGeom prst="upDownArrow">
            <a:avLst>
              <a:gd name="adj1" fmla="val 69672"/>
              <a:gd name="adj2" fmla="val 30328"/>
            </a:avLst>
          </a:prstGeom>
          <a:solidFill>
            <a:srgbClr val="4C5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389531" y="3648075"/>
            <a:ext cx="649817"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56%</a:t>
            </a:r>
          </a:p>
        </p:txBody>
      </p:sp>
      <p:sp>
        <p:nvSpPr>
          <p:cNvPr id="12" name="Up-Down Arrow 11"/>
          <p:cNvSpPr/>
          <p:nvPr/>
        </p:nvSpPr>
        <p:spPr>
          <a:xfrm>
            <a:off x="10289116" y="3098800"/>
            <a:ext cx="581023" cy="1312333"/>
          </a:xfrm>
          <a:prstGeom prst="upDownArrow">
            <a:avLst>
              <a:gd name="adj1" fmla="val 69672"/>
              <a:gd name="adj2" fmla="val 30328"/>
            </a:avLst>
          </a:prstGeom>
          <a:solidFill>
            <a:srgbClr val="4C5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289116" y="3643973"/>
            <a:ext cx="649817"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35%</a:t>
            </a:r>
          </a:p>
        </p:txBody>
      </p:sp>
      <p:sp>
        <p:nvSpPr>
          <p:cNvPr id="14" name="TextBox 13"/>
          <p:cNvSpPr txBox="1"/>
          <p:nvPr/>
        </p:nvSpPr>
        <p:spPr>
          <a:xfrm>
            <a:off x="169563" y="6043166"/>
            <a:ext cx="4402437" cy="646331"/>
          </a:xfrm>
          <a:prstGeom prst="rect">
            <a:avLst/>
          </a:prstGeom>
          <a:noFill/>
        </p:spPr>
        <p:txBody>
          <a:bodyPr wrap="square" rtlCol="0">
            <a:spAutoFit/>
          </a:bodyPr>
          <a:lstStyle/>
          <a:p>
            <a:r>
              <a:rPr lang="en-US" dirty="0">
                <a:solidFill>
                  <a:schemeClr val="tx2"/>
                </a:solidFill>
              </a:rPr>
              <a:t>Source:  FL Maternal Mortality Review data</a:t>
            </a:r>
          </a:p>
          <a:p>
            <a:endParaRPr lang="en-US" dirty="0">
              <a:solidFill>
                <a:schemeClr val="tx2"/>
              </a:solidFill>
            </a:endParaRPr>
          </a:p>
        </p:txBody>
      </p:sp>
    </p:spTree>
    <p:extLst>
      <p:ext uri="{BB962C8B-B14F-4D97-AF65-F5344CB8AC3E}">
        <p14:creationId xmlns:p14="http://schemas.microsoft.com/office/powerpoint/2010/main" val="88293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B4C7-A3DD-4AB0-AE25-952031E737BB}"/>
              </a:ext>
            </a:extLst>
          </p:cNvPr>
          <p:cNvSpPr>
            <a:spLocks noGrp="1"/>
          </p:cNvSpPr>
          <p:nvPr>
            <p:ph type="title"/>
          </p:nvPr>
        </p:nvSpPr>
        <p:spPr>
          <a:xfrm>
            <a:off x="762000" y="479751"/>
            <a:ext cx="10601011" cy="948434"/>
          </a:xfrm>
        </p:spPr>
        <p:txBody>
          <a:bodyPr vert="horz" lIns="91440" tIns="45720" rIns="91440" bIns="45720" rtlCol="0" anchor="ctr">
            <a:noAutofit/>
          </a:bodyPr>
          <a:lstStyle/>
          <a:p>
            <a:pPr algn="ctr"/>
            <a:r>
              <a:rPr lang="en-US" sz="3600" b="1" kern="1200" dirty="0">
                <a:solidFill>
                  <a:srgbClr val="009374"/>
                </a:solidFill>
              </a:rPr>
              <a:t>Postpartum </a:t>
            </a:r>
            <a:r>
              <a:rPr lang="en-US" sz="3600" b="1" dirty="0">
                <a:solidFill>
                  <a:srgbClr val="009374"/>
                </a:solidFill>
              </a:rPr>
              <a:t>Discharge </a:t>
            </a:r>
            <a:r>
              <a:rPr lang="en-US" sz="3600" b="1" kern="1200" dirty="0">
                <a:solidFill>
                  <a:srgbClr val="009374"/>
                </a:solidFill>
              </a:rPr>
              <a:t>Pregnancy-Related Deaths</a:t>
            </a:r>
            <a:br>
              <a:rPr lang="en-US" sz="3600" b="1" kern="1200" dirty="0">
                <a:solidFill>
                  <a:srgbClr val="009374"/>
                </a:solidFill>
              </a:rPr>
            </a:br>
            <a:r>
              <a:rPr lang="en-US" sz="3600" b="1" kern="1200" dirty="0">
                <a:solidFill>
                  <a:srgbClr val="009374"/>
                </a:solidFill>
              </a:rPr>
              <a:t>By Time Period, </a:t>
            </a:r>
            <a:r>
              <a:rPr lang="en-US" sz="3600" b="1" dirty="0">
                <a:solidFill>
                  <a:srgbClr val="009374"/>
                </a:solidFill>
              </a:rPr>
              <a:t>Florida, 2015 to 2019</a:t>
            </a:r>
            <a:endParaRPr lang="en-US" sz="3600" b="1" kern="1200" dirty="0">
              <a:solidFill>
                <a:srgbClr val="009374"/>
              </a:solidFill>
            </a:endParaRPr>
          </a:p>
        </p:txBody>
      </p:sp>
      <p:graphicFrame>
        <p:nvGraphicFramePr>
          <p:cNvPr id="6" name="Chart 5"/>
          <p:cNvGraphicFramePr/>
          <p:nvPr>
            <p:extLst>
              <p:ext uri="{D42A27DB-BD31-4B8C-83A1-F6EECF244321}">
                <p14:modId xmlns:p14="http://schemas.microsoft.com/office/powerpoint/2010/main" val="938596553"/>
              </p:ext>
            </p:extLst>
          </p:nvPr>
        </p:nvGraphicFramePr>
        <p:xfrm>
          <a:off x="659422" y="1609435"/>
          <a:ext cx="11010501" cy="441742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512383" y="5790166"/>
            <a:ext cx="204504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anose="020F0502020204030204"/>
                <a:ea typeface="+mn-ea"/>
                <a:cs typeface="+mn-cs"/>
              </a:rPr>
              <a:t>Days After Birth</a:t>
            </a:r>
          </a:p>
        </p:txBody>
      </p:sp>
      <p:sp>
        <p:nvSpPr>
          <p:cNvPr id="7" name="TextBox 6"/>
          <p:cNvSpPr txBox="1"/>
          <p:nvPr/>
        </p:nvSpPr>
        <p:spPr>
          <a:xfrm>
            <a:off x="169563" y="6043166"/>
            <a:ext cx="44024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Source:  FL Maternal Mortality Review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321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B4C7-A3DD-4AB0-AE25-952031E737BB}"/>
              </a:ext>
            </a:extLst>
          </p:cNvPr>
          <p:cNvSpPr>
            <a:spLocks noGrp="1"/>
          </p:cNvSpPr>
          <p:nvPr>
            <p:ph type="title"/>
          </p:nvPr>
        </p:nvSpPr>
        <p:spPr>
          <a:xfrm>
            <a:off x="771525" y="98750"/>
            <a:ext cx="10601011" cy="1625275"/>
          </a:xfrm>
        </p:spPr>
        <p:txBody>
          <a:bodyPr vert="horz" lIns="91440" tIns="45720" rIns="91440" bIns="45720" rtlCol="0" anchor="ctr">
            <a:noAutofit/>
          </a:bodyPr>
          <a:lstStyle/>
          <a:p>
            <a:pPr algn="ctr"/>
            <a:r>
              <a:rPr lang="en-US" sz="3600" b="1" kern="1200" dirty="0" smtClean="0">
                <a:solidFill>
                  <a:srgbClr val="009374"/>
                </a:solidFill>
              </a:rPr>
              <a:t>Underlying </a:t>
            </a:r>
            <a:r>
              <a:rPr lang="en-US" b="1" dirty="0" smtClean="0">
                <a:solidFill>
                  <a:srgbClr val="009374"/>
                </a:solidFill>
              </a:rPr>
              <a:t>Cause of Death </a:t>
            </a:r>
            <a:r>
              <a:rPr lang="en-US" b="1" u="sng" dirty="0" smtClean="0">
                <a:solidFill>
                  <a:srgbClr val="D67718"/>
                </a:solidFill>
              </a:rPr>
              <a:t>for Less Than the First 60 Days</a:t>
            </a:r>
            <a:r>
              <a:rPr lang="en-US" b="1" dirty="0" smtClean="0">
                <a:solidFill>
                  <a:srgbClr val="009374"/>
                </a:solidFill>
              </a:rPr>
              <a:t/>
            </a:r>
            <a:br>
              <a:rPr lang="en-US" b="1" dirty="0" smtClean="0">
                <a:solidFill>
                  <a:srgbClr val="009374"/>
                </a:solidFill>
              </a:rPr>
            </a:br>
            <a:r>
              <a:rPr lang="en-US" sz="3600" b="1" kern="1200" dirty="0" smtClean="0">
                <a:solidFill>
                  <a:srgbClr val="009374"/>
                </a:solidFill>
              </a:rPr>
              <a:t>Postpartum </a:t>
            </a:r>
            <a:r>
              <a:rPr lang="en-US" sz="3600" b="1" dirty="0">
                <a:solidFill>
                  <a:srgbClr val="009374"/>
                </a:solidFill>
              </a:rPr>
              <a:t>Discharge </a:t>
            </a:r>
            <a:r>
              <a:rPr lang="en-US" sz="3600" b="1" kern="1200" dirty="0">
                <a:solidFill>
                  <a:srgbClr val="009374"/>
                </a:solidFill>
              </a:rPr>
              <a:t>Pregnancy-Related Deaths</a:t>
            </a:r>
            <a:br>
              <a:rPr lang="en-US" sz="3600" b="1" kern="1200" dirty="0">
                <a:solidFill>
                  <a:srgbClr val="009374"/>
                </a:solidFill>
              </a:rPr>
            </a:br>
            <a:r>
              <a:rPr lang="en-US" sz="3600" b="1" kern="1200" dirty="0">
                <a:solidFill>
                  <a:srgbClr val="009374"/>
                </a:solidFill>
              </a:rPr>
              <a:t>By Time Period, </a:t>
            </a:r>
            <a:r>
              <a:rPr lang="en-US" sz="3600" b="1" dirty="0">
                <a:solidFill>
                  <a:srgbClr val="009374"/>
                </a:solidFill>
              </a:rPr>
              <a:t>Florida, 2015 to 2019</a:t>
            </a:r>
            <a:endParaRPr lang="en-US" sz="3600" b="1" kern="1200" dirty="0">
              <a:solidFill>
                <a:srgbClr val="009374"/>
              </a:solidFill>
            </a:endParaRPr>
          </a:p>
        </p:txBody>
      </p:sp>
      <p:graphicFrame>
        <p:nvGraphicFramePr>
          <p:cNvPr id="9" name="Chart 8"/>
          <p:cNvGraphicFramePr/>
          <p:nvPr>
            <p:extLst>
              <p:ext uri="{D42A27DB-BD31-4B8C-83A1-F6EECF244321}">
                <p14:modId xmlns:p14="http://schemas.microsoft.com/office/powerpoint/2010/main" val="243986217"/>
              </p:ext>
            </p:extLst>
          </p:nvPr>
        </p:nvGraphicFramePr>
        <p:xfrm>
          <a:off x="2162175" y="1724025"/>
          <a:ext cx="7991475" cy="461022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69563" y="6043166"/>
            <a:ext cx="44024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Source:  FL Maternal Mortality Review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675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extLst>
              <p:ext uri="{D42A27DB-BD31-4B8C-83A1-F6EECF244321}">
                <p14:modId xmlns:p14="http://schemas.microsoft.com/office/powerpoint/2010/main" val="2124760789"/>
              </p:ext>
            </p:extLst>
          </p:nvPr>
        </p:nvGraphicFramePr>
        <p:xfrm>
          <a:off x="2480220" y="1648588"/>
          <a:ext cx="7378155" cy="4441441"/>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1">
            <a:extLst>
              <a:ext uri="{FF2B5EF4-FFF2-40B4-BE49-F238E27FC236}">
                <a16:creationId xmlns:a16="http://schemas.microsoft.com/office/drawing/2014/main" id="{A69EB4C7-A3DD-4AB0-AE25-952031E737BB}"/>
              </a:ext>
            </a:extLst>
          </p:cNvPr>
          <p:cNvSpPr>
            <a:spLocks noGrp="1"/>
          </p:cNvSpPr>
          <p:nvPr>
            <p:ph type="title"/>
          </p:nvPr>
        </p:nvSpPr>
        <p:spPr>
          <a:xfrm>
            <a:off x="771525" y="98750"/>
            <a:ext cx="10601011" cy="1625275"/>
          </a:xfrm>
        </p:spPr>
        <p:txBody>
          <a:bodyPr vert="horz" lIns="91440" tIns="45720" rIns="91440" bIns="45720" rtlCol="0" anchor="ctr">
            <a:noAutofit/>
          </a:bodyPr>
          <a:lstStyle/>
          <a:p>
            <a:pPr algn="ctr"/>
            <a:r>
              <a:rPr lang="en-US" sz="3600" b="1" kern="1200" dirty="0" smtClean="0">
                <a:solidFill>
                  <a:srgbClr val="009374"/>
                </a:solidFill>
              </a:rPr>
              <a:t>Underlying </a:t>
            </a:r>
            <a:r>
              <a:rPr lang="en-US" b="1" dirty="0" smtClean="0">
                <a:solidFill>
                  <a:srgbClr val="009374"/>
                </a:solidFill>
              </a:rPr>
              <a:t>Cause of Death </a:t>
            </a:r>
            <a:r>
              <a:rPr lang="en-US" b="1" u="sng" dirty="0" smtClean="0">
                <a:solidFill>
                  <a:srgbClr val="D67718"/>
                </a:solidFill>
              </a:rPr>
              <a:t>for 60+ Days</a:t>
            </a:r>
            <a:r>
              <a:rPr lang="en-US" b="1" dirty="0" smtClean="0">
                <a:solidFill>
                  <a:srgbClr val="009374"/>
                </a:solidFill>
              </a:rPr>
              <a:t/>
            </a:r>
            <a:br>
              <a:rPr lang="en-US" b="1" dirty="0" smtClean="0">
                <a:solidFill>
                  <a:srgbClr val="009374"/>
                </a:solidFill>
              </a:rPr>
            </a:br>
            <a:r>
              <a:rPr lang="en-US" sz="3600" b="1" kern="1200" dirty="0" smtClean="0">
                <a:solidFill>
                  <a:srgbClr val="009374"/>
                </a:solidFill>
              </a:rPr>
              <a:t>Postpartum </a:t>
            </a:r>
            <a:r>
              <a:rPr lang="en-US" sz="3600" b="1" dirty="0">
                <a:solidFill>
                  <a:srgbClr val="009374"/>
                </a:solidFill>
              </a:rPr>
              <a:t>Discharge </a:t>
            </a:r>
            <a:r>
              <a:rPr lang="en-US" sz="3600" b="1" kern="1200" dirty="0">
                <a:solidFill>
                  <a:srgbClr val="009374"/>
                </a:solidFill>
              </a:rPr>
              <a:t>Pregnancy-Related Deaths</a:t>
            </a:r>
            <a:br>
              <a:rPr lang="en-US" sz="3600" b="1" kern="1200" dirty="0">
                <a:solidFill>
                  <a:srgbClr val="009374"/>
                </a:solidFill>
              </a:rPr>
            </a:br>
            <a:r>
              <a:rPr lang="en-US" sz="3600" b="1" kern="1200" dirty="0">
                <a:solidFill>
                  <a:srgbClr val="009374"/>
                </a:solidFill>
              </a:rPr>
              <a:t>By Time Period, </a:t>
            </a:r>
            <a:r>
              <a:rPr lang="en-US" sz="3600" b="1" dirty="0">
                <a:solidFill>
                  <a:srgbClr val="009374"/>
                </a:solidFill>
              </a:rPr>
              <a:t>Florida, 2015 to 2019</a:t>
            </a:r>
            <a:endParaRPr lang="en-US" sz="3600" b="1" kern="1200" dirty="0">
              <a:solidFill>
                <a:srgbClr val="009374"/>
              </a:solidFill>
            </a:endParaRPr>
          </a:p>
        </p:txBody>
      </p:sp>
      <p:sp>
        <p:nvSpPr>
          <p:cNvPr id="7" name="TextBox 6"/>
          <p:cNvSpPr txBox="1"/>
          <p:nvPr/>
        </p:nvSpPr>
        <p:spPr>
          <a:xfrm>
            <a:off x="169563" y="6014591"/>
            <a:ext cx="44024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Source:  FL Maternal Mortality Review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849978"/>
      </p:ext>
    </p:extLst>
  </p:cSld>
  <p:clrMapOvr>
    <a:masterClrMapping/>
  </p:clrMapOvr>
</p:sld>
</file>

<file path=ppt/theme/theme1.xml><?xml version="1.0" encoding="utf-8"?>
<a:theme xmlns:a="http://schemas.openxmlformats.org/drawingml/2006/main" name="Office Theme">
  <a:themeElements>
    <a:clrScheme name="FPQC">
      <a:dk1>
        <a:srgbClr val="009374"/>
      </a:dk1>
      <a:lt1>
        <a:srgbClr val="FFFFFF"/>
      </a:lt1>
      <a:dk2>
        <a:srgbClr val="000000"/>
      </a:dk2>
      <a:lt2>
        <a:srgbClr val="80B0A6"/>
      </a:lt2>
      <a:accent1>
        <a:srgbClr val="009374"/>
      </a:accent1>
      <a:accent2>
        <a:srgbClr val="80B0A6"/>
      </a:accent2>
      <a:accent3>
        <a:srgbClr val="EDA55D"/>
      </a:accent3>
      <a:accent4>
        <a:srgbClr val="006747"/>
      </a:accent4>
      <a:accent5>
        <a:srgbClr val="CFC493"/>
      </a:accent5>
      <a:accent6>
        <a:srgbClr val="70AD47"/>
      </a:accent6>
      <a:hlink>
        <a:srgbClr val="00648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PQC">
      <a:dk1>
        <a:srgbClr val="009374"/>
      </a:dk1>
      <a:lt1>
        <a:srgbClr val="FFFFFF"/>
      </a:lt1>
      <a:dk2>
        <a:srgbClr val="000000"/>
      </a:dk2>
      <a:lt2>
        <a:srgbClr val="80B0A6"/>
      </a:lt2>
      <a:accent1>
        <a:srgbClr val="009374"/>
      </a:accent1>
      <a:accent2>
        <a:srgbClr val="80B0A6"/>
      </a:accent2>
      <a:accent3>
        <a:srgbClr val="EDA55D"/>
      </a:accent3>
      <a:accent4>
        <a:srgbClr val="006747"/>
      </a:accent4>
      <a:accent5>
        <a:srgbClr val="CFC493"/>
      </a:accent5>
      <a:accent6>
        <a:srgbClr val="70AD47"/>
      </a:accent6>
      <a:hlink>
        <a:srgbClr val="006484"/>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FPQC">
      <a:dk1>
        <a:srgbClr val="009374"/>
      </a:dk1>
      <a:lt1>
        <a:srgbClr val="FFFFFF"/>
      </a:lt1>
      <a:dk2>
        <a:srgbClr val="000000"/>
      </a:dk2>
      <a:lt2>
        <a:srgbClr val="80B0A6"/>
      </a:lt2>
      <a:accent1>
        <a:srgbClr val="009374"/>
      </a:accent1>
      <a:accent2>
        <a:srgbClr val="80B0A6"/>
      </a:accent2>
      <a:accent3>
        <a:srgbClr val="EDA55D"/>
      </a:accent3>
      <a:accent4>
        <a:srgbClr val="006747"/>
      </a:accent4>
      <a:accent5>
        <a:srgbClr val="CFC493"/>
      </a:accent5>
      <a:accent6>
        <a:srgbClr val="70AD47"/>
      </a:accent6>
      <a:hlink>
        <a:srgbClr val="00648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FPQC">
      <a:dk1>
        <a:srgbClr val="009374"/>
      </a:dk1>
      <a:lt1>
        <a:srgbClr val="FFFFFF"/>
      </a:lt1>
      <a:dk2>
        <a:srgbClr val="000000"/>
      </a:dk2>
      <a:lt2>
        <a:srgbClr val="80B0A6"/>
      </a:lt2>
      <a:accent1>
        <a:srgbClr val="009374"/>
      </a:accent1>
      <a:accent2>
        <a:srgbClr val="80B0A6"/>
      </a:accent2>
      <a:accent3>
        <a:srgbClr val="EDA55D"/>
      </a:accent3>
      <a:accent4>
        <a:srgbClr val="006747"/>
      </a:accent4>
      <a:accent5>
        <a:srgbClr val="CFC493"/>
      </a:accent5>
      <a:accent6>
        <a:srgbClr val="70AD47"/>
      </a:accent6>
      <a:hlink>
        <a:srgbClr val="00648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29BB971D588D4B8CE0BDDEEF889F46" ma:contentTypeVersion="12" ma:contentTypeDescription="Create a new document." ma:contentTypeScope="" ma:versionID="c01af5b69ef534118429187cefe5766b">
  <xsd:schema xmlns:xsd="http://www.w3.org/2001/XMLSchema" xmlns:xs="http://www.w3.org/2001/XMLSchema" xmlns:p="http://schemas.microsoft.com/office/2006/metadata/properties" xmlns:ns3="737a845d-9ace-467f-a80c-b3da6727da4f" xmlns:ns4="03c97596-774e-4acd-a1aa-fc049a87f444" targetNamespace="http://schemas.microsoft.com/office/2006/metadata/properties" ma:root="true" ma:fieldsID="836429b812f86b378454602ccfa3dc17" ns3:_="" ns4:_="">
    <xsd:import namespace="737a845d-9ace-467f-a80c-b3da6727da4f"/>
    <xsd:import namespace="03c97596-774e-4acd-a1aa-fc049a87f44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7a845d-9ace-467f-a80c-b3da6727da4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c97596-774e-4acd-a1aa-fc049a87f44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24EF05-9987-4364-9BEE-C1DCB245DFD2}">
  <ds:schemaRefs>
    <ds:schemaRef ds:uri="http://schemas.microsoft.com/sharepoint/v3/contenttype/forms"/>
  </ds:schemaRefs>
</ds:datastoreItem>
</file>

<file path=customXml/itemProps2.xml><?xml version="1.0" encoding="utf-8"?>
<ds:datastoreItem xmlns:ds="http://schemas.openxmlformats.org/officeDocument/2006/customXml" ds:itemID="{4E5D2538-9598-46F0-B605-0D1F358549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7a845d-9ace-467f-a80c-b3da6727da4f"/>
    <ds:schemaRef ds:uri="03c97596-774e-4acd-a1aa-fc049a87f4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406042-5532-4221-8477-D6095E2A20A3}">
  <ds:schemaRefs>
    <ds:schemaRef ds:uri="http://schemas.microsoft.com/office/2006/documentManagement/types"/>
    <ds:schemaRef ds:uri="http://purl.org/dc/dcmitype/"/>
    <ds:schemaRef ds:uri="http://schemas.openxmlformats.org/package/2006/metadata/core-properties"/>
    <ds:schemaRef ds:uri="03c97596-774e-4acd-a1aa-fc049a87f444"/>
    <ds:schemaRef ds:uri="http://schemas.microsoft.com/office/infopath/2007/PartnerControls"/>
    <ds:schemaRef ds:uri="737a845d-9ace-467f-a80c-b3da6727da4f"/>
    <ds:schemaRef ds:uri="http://purl.org/dc/terms/"/>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FPQC Theme</Template>
  <TotalTime>7011</TotalTime>
  <Words>2532</Words>
  <Application>Microsoft Office PowerPoint</Application>
  <PresentationFormat>Widescreen</PresentationFormat>
  <Paragraphs>321</Paragraphs>
  <Slides>42</Slides>
  <Notes>12</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42</vt:i4>
      </vt:variant>
    </vt:vector>
  </HeadingPairs>
  <TitlesOfParts>
    <vt:vector size="59" baseType="lpstr">
      <vt:lpstr>MS PGothic</vt:lpstr>
      <vt:lpstr>Arial</vt:lpstr>
      <vt:lpstr>Arial Black</vt:lpstr>
      <vt:lpstr>Arial Narrow</vt:lpstr>
      <vt:lpstr>Calibri</vt:lpstr>
      <vt:lpstr>Calibri Light</vt:lpstr>
      <vt:lpstr>Gill Sans MT</vt:lpstr>
      <vt:lpstr>Khmer UI</vt:lpstr>
      <vt:lpstr>Lato Medium</vt:lpstr>
      <vt:lpstr>Times New Roman</vt:lpstr>
      <vt:lpstr>Wingdings</vt:lpstr>
      <vt:lpstr>Office Theme</vt:lpstr>
      <vt:lpstr>1_Office Theme</vt:lpstr>
      <vt:lpstr>2_Office Theme</vt:lpstr>
      <vt:lpstr>4_Office Theme</vt:lpstr>
      <vt:lpstr>Office Theme</vt:lpstr>
      <vt:lpstr>3_Office Theme</vt:lpstr>
      <vt:lpstr>PowerPoint Presentation</vt:lpstr>
      <vt:lpstr>Disclosures</vt:lpstr>
      <vt:lpstr>Objectives</vt:lpstr>
      <vt:lpstr>PowerPoint Presentation</vt:lpstr>
      <vt:lpstr>Maternal Mortality Definitions</vt:lpstr>
      <vt:lpstr>Pregnancy-Related Mortality Rates Florida, 2010 to 2019</vt:lpstr>
      <vt:lpstr>Postpartum Discharge Pregnancy-Related Deaths By Time Period, Florida, 2015 to 2019</vt:lpstr>
      <vt:lpstr>Underlying Cause of Death for Less Than the First 60 Days Postpartum Discharge Pregnancy-Related Deaths By Time Period, Florida, 2015 to 2019</vt:lpstr>
      <vt:lpstr>Underlying Cause of Death for 60+ Days Postpartum Discharge Pregnancy-Related Deaths By Time Period, Florida, 2015 to 2019</vt:lpstr>
      <vt:lpstr>Postpartum Discharge Pregnancy-Related Deaths with a Stand-Alone Postpartum ER Visit, Florida, 2015 to 2019</vt:lpstr>
      <vt:lpstr>Postpartum Discharge Pregnancy-Related Mortality Rates, Women at Risk, Florida, 2015 to 2019</vt:lpstr>
      <vt:lpstr>Postpartum Discharge Pregnancy-Related Deaths By Cause and Preventability, Florida, 2015 to 2019</vt:lpstr>
      <vt:lpstr>Topic MMRC Recommendation Themes</vt:lpstr>
      <vt:lpstr>PowerPoint Presentation</vt:lpstr>
      <vt:lpstr>Why Early Postpartum Care?  </vt:lpstr>
      <vt:lpstr>Women desire improved postpartum care</vt:lpstr>
      <vt:lpstr>Redefining postpartum care:  ACOG CO #736</vt:lpstr>
      <vt:lpstr>New Postpartum Care Continuum</vt:lpstr>
      <vt:lpstr>PowerPoint Presentation</vt:lpstr>
      <vt:lpstr>PowerPoint Presentation</vt:lpstr>
      <vt:lpstr>PowerPoint Presentation</vt:lpstr>
      <vt:lpstr>Maternal Discharge Risk Assessment</vt:lpstr>
      <vt:lpstr>Maternal Discharge Risk Assessment</vt:lpstr>
      <vt:lpstr>PP Discharge Assessment—Just prior to discharge)</vt:lpstr>
      <vt:lpstr>PowerPoint Presentation</vt:lpstr>
      <vt:lpstr>Post-Birth Health Check</vt:lpstr>
      <vt:lpstr>My Post-Birth Wallet Card</vt:lpstr>
      <vt:lpstr>PowerPoint Presentation</vt:lpstr>
      <vt:lpstr>Hear Her Campaign Poster</vt:lpstr>
      <vt:lpstr>Patient Education on Pregnancy Spacing Benefits</vt:lpstr>
      <vt:lpstr>PowerPoint Presentation</vt:lpstr>
      <vt:lpstr>PowerPoint Presentation</vt:lpstr>
      <vt:lpstr>Postpartum Mortality Brief (For Providers)</vt:lpstr>
      <vt:lpstr>Post-Birth Health Check: Provider's Offices (For Providers)</vt:lpstr>
      <vt:lpstr>Post-Birth Health Check: Provider Offices (For Patients)</vt:lpstr>
      <vt:lpstr>Post-Birth Health Check: Billing &amp; Coding Suggestions</vt:lpstr>
      <vt:lpstr>Postpartum ER Care—Mortality Prevention </vt:lpstr>
      <vt:lpstr>PowerPoint Presentation</vt:lpstr>
      <vt:lpstr>PowerPoint Presentation</vt:lpstr>
      <vt:lpstr>PACC Initiative Timeline</vt:lpstr>
      <vt:lpstr>Only with all of us working together can we make an achievable change in the postpartum health of Florida’s mothers…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Coughlin, Emily</dc:creator>
  <cp:lastModifiedBy>William Sappenfield</cp:lastModifiedBy>
  <cp:revision>479</cp:revision>
  <cp:lastPrinted>2021-08-27T13:38:27Z</cp:lastPrinted>
  <dcterms:created xsi:type="dcterms:W3CDTF">2020-02-20T14:59:58Z</dcterms:created>
  <dcterms:modified xsi:type="dcterms:W3CDTF">2022-11-06T21:17:01Z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0x0101000529BB971D588D4B8CE0BDDEEF889F46</vt:lpwstr>
  </property>
</Properties>
</file>