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301" r:id="rId3"/>
    <p:sldId id="311" r:id="rId4"/>
    <p:sldId id="322" r:id="rId5"/>
    <p:sldId id="312" r:id="rId6"/>
    <p:sldId id="325" r:id="rId7"/>
    <p:sldId id="314" r:id="rId8"/>
    <p:sldId id="323" r:id="rId9"/>
    <p:sldId id="315" r:id="rId10"/>
    <p:sldId id="324" r:id="rId11"/>
    <p:sldId id="320" r:id="rId12"/>
    <p:sldId id="287" r:id="rId13"/>
    <p:sldId id="281" r:id="rId14"/>
    <p:sldId id="333" r:id="rId15"/>
    <p:sldId id="329" r:id="rId16"/>
    <p:sldId id="331" r:id="rId17"/>
    <p:sldId id="279" r:id="rId18"/>
    <p:sldId id="286" r:id="rId19"/>
    <p:sldId id="334" r:id="rId20"/>
    <p:sldId id="336" r:id="rId21"/>
    <p:sldId id="335" r:id="rId22"/>
    <p:sldId id="326" r:id="rId23"/>
    <p:sldId id="33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man, Linda" initials="DL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5439" autoAdjust="0"/>
  </p:normalViewPr>
  <p:slideViewPr>
    <p:cSldViewPr snapToGrid="0">
      <p:cViewPr>
        <p:scale>
          <a:sx n="96" d="100"/>
          <a:sy n="96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7C6B-AF02-42EE-9E07-7FA94B1A9E03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DA83-43CD-452A-8F6B-01AE078A0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8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6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8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DA83-43CD-452A-8F6B-01AE078A0A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A8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3550047" y="228600"/>
            <a:ext cx="2043906" cy="19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2926800" y="5791200"/>
            <a:ext cx="329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0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9120" y="6333744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457200" y="6350181"/>
            <a:ext cx="381000" cy="3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91200" y="6321544"/>
            <a:ext cx="289560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6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9120" y="6333744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457200" y="6350181"/>
            <a:ext cx="381000" cy="3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91200" y="6321544"/>
            <a:ext cx="289560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56260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06747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7" name="Content Placeholder 2"/>
          <p:cNvSpPr>
            <a:spLocks noGrp="1"/>
          </p:cNvSpPr>
          <p:nvPr>
            <p:ph idx="1"/>
          </p:nvPr>
        </p:nvSpPr>
        <p:spPr>
          <a:xfrm>
            <a:off x="457200" y="1299048"/>
            <a:ext cx="8229600" cy="5154288"/>
          </a:xfrm>
        </p:spPr>
        <p:txBody>
          <a:bodyPr/>
          <a:lstStyle>
            <a:lvl1pPr marL="342900" indent="-342900">
              <a:buClr>
                <a:srgbClr val="006747"/>
              </a:buClr>
              <a:buSzPct val="90000"/>
              <a:buFont typeface="Wingdings" pitchFamily="2" charset="2"/>
              <a:buChar char="v"/>
              <a:defRPr sz="2800" b="0" u="none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buClr>
                <a:srgbClr val="7F794C"/>
              </a:buClr>
              <a:buSzPct val="110000"/>
              <a:buFont typeface="Wingdings" pitchFamily="2" charset="2"/>
              <a:buChar char="§"/>
              <a:defRPr sz="2400">
                <a:latin typeface="Garamond" pitchFamily="18" charset="0"/>
              </a:defRPr>
            </a:lvl2pPr>
            <a:lvl3pPr marL="1143000" indent="-228600">
              <a:buSzPct val="110000"/>
              <a:buFont typeface="Arial" pitchFamily="34" charset="0"/>
              <a:buChar char="•"/>
              <a:defRPr sz="2000">
                <a:latin typeface="Garamond" pitchFamily="18" charset="0"/>
              </a:defRPr>
            </a:lvl3pPr>
            <a:lvl4pPr>
              <a:defRPr>
                <a:latin typeface="Garamond" pitchFamily="18" charset="0"/>
              </a:defRPr>
            </a:lvl4pPr>
            <a:lvl5pPr>
              <a:defRPr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97650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006747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9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799"/>
            <a:ext cx="381000" cy="317399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A8C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3550047" y="228600"/>
            <a:ext cx="2043906" cy="19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2926800" y="2286000"/>
            <a:ext cx="329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799"/>
            <a:ext cx="381000" cy="323087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392169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96990"/>
            <a:ext cx="381000" cy="38481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4300" y="152400"/>
            <a:ext cx="8915400" cy="66294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389120" y="6410325"/>
            <a:ext cx="274320" cy="274320"/>
          </a:xfrm>
          <a:prstGeom prst="ellipse">
            <a:avLst/>
          </a:prstGeom>
          <a:solidFill>
            <a:srgbClr val="9A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400800"/>
            <a:ext cx="533400" cy="4572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AF51F174-ECE1-45C6-AF12-A3DBDBC07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248400"/>
            <a:ext cx="8229600" cy="27432"/>
          </a:xfrm>
          <a:prstGeom prst="rect">
            <a:avLst/>
          </a:prstGeom>
          <a:solidFill>
            <a:srgbClr val="9A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10B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health.usf.edu/publichealth/chiles/fpqc/momtoolbo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63" y="2416175"/>
            <a:ext cx="7772400" cy="1470025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Maya </a:t>
            </a:r>
            <a:r>
              <a:rPr lang="en-US" sz="3200" b="1" dirty="0" err="1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Balakrishnan</a:t>
            </a:r>
            <a:r>
              <a:rPr lang="en-US" sz="32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, MD</a:t>
            </a:r>
          </a:p>
          <a:p>
            <a:r>
              <a:rPr lang="en-US" sz="24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Associate Professor of Pediatrics, USF</a:t>
            </a:r>
          </a:p>
          <a:p>
            <a:r>
              <a:rPr lang="en-US" sz="24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FPQC MOM Initiative Kick-off</a:t>
            </a:r>
          </a:p>
          <a:p>
            <a:r>
              <a:rPr lang="en-US" sz="2400" b="1" dirty="0" smtClean="0">
                <a:latin typeface="Garamond" pitchFamily="18" charset="0"/>
                <a:ea typeface="Garamond" pitchFamily="18" charset="0"/>
                <a:cs typeface="Garamond" pitchFamily="18" charset="0"/>
              </a:rPr>
              <a:t>May **, 2016</a:t>
            </a:r>
            <a:endParaRPr lang="en-US" sz="2600" b="1" dirty="0">
              <a:latin typeface="Garamond" pitchFamily="18" charset="0"/>
              <a:ea typeface="Garamond" pitchFamily="18" charset="0"/>
              <a:cs typeface="Garamond" pitchFamily="18" charset="0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9977" y="4187825"/>
            <a:ext cx="7848600" cy="116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800" b="1" dirty="0" smtClean="0">
              <a:latin typeface="Garamond" pitchFamily="18" charset="0"/>
              <a:ea typeface="Garamond" pitchFamily="18" charset="0"/>
              <a:cs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734" y="2751667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Aim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821158" y="1761067"/>
            <a:ext cx="2692400" cy="1473200"/>
          </a:xfrm>
          <a:prstGeom prst="rect">
            <a:avLst/>
          </a:prstGeom>
          <a:solidFill>
            <a:srgbClr val="FFF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≥50% of feeding volume comprised of MOM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on day 7, 14, 28, 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&amp; discharge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90066" y="2980265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</a:rPr>
              <a:t>Non-nutritive BF documented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90065" y="4766732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Skin-to-Skin care ≤10 days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90065" y="1193798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MOM available ≤72 h of life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0701" y="3818469"/>
            <a:ext cx="2692400" cy="1473200"/>
          </a:xfrm>
          <a:prstGeom prst="rect">
            <a:avLst/>
          </a:prstGeom>
          <a:solidFill>
            <a:srgbClr val="FFF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Nutritive BF</a:t>
            </a:r>
            <a:endParaRPr lang="en-US" dirty="0">
              <a:ln w="0"/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≤7 days before discharge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56408" y="282605"/>
            <a:ext cx="1960986" cy="369332"/>
          </a:xfrm>
          <a:prstGeom prst="rect">
            <a:avLst/>
          </a:prstGeom>
          <a:solidFill>
            <a:srgbClr val="FFFDBB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PRIMARY DRIVERS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6081529" y="272533"/>
            <a:ext cx="22313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SECONDARY DRIVERS</a:t>
            </a:r>
            <a:endParaRPr lang="en-US" b="1"/>
          </a:p>
        </p:txBody>
      </p:sp>
      <p:cxnSp>
        <p:nvCxnSpPr>
          <p:cNvPr id="13" name="Straight Arrow Connector 12"/>
          <p:cNvCxnSpPr>
            <a:stCxn id="11" idx="1"/>
            <a:endCxn id="6" idx="3"/>
          </p:cNvCxnSpPr>
          <p:nvPr/>
        </p:nvCxnSpPr>
        <p:spPr>
          <a:xfrm flipH="1">
            <a:off x="4513558" y="1650998"/>
            <a:ext cx="676507" cy="8466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  <a:endCxn id="6" idx="3"/>
          </p:cNvCxnSpPr>
          <p:nvPr/>
        </p:nvCxnSpPr>
        <p:spPr>
          <a:xfrm flipH="1" flipV="1">
            <a:off x="4513558" y="2497667"/>
            <a:ext cx="676508" cy="9397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6" idx="3"/>
          </p:cNvCxnSpPr>
          <p:nvPr/>
        </p:nvCxnSpPr>
        <p:spPr>
          <a:xfrm flipH="1" flipV="1">
            <a:off x="4513558" y="2497667"/>
            <a:ext cx="676507" cy="2726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  <a:endCxn id="9" idx="3"/>
          </p:cNvCxnSpPr>
          <p:nvPr/>
        </p:nvCxnSpPr>
        <p:spPr>
          <a:xfrm flipH="1">
            <a:off x="4483101" y="3437465"/>
            <a:ext cx="706965" cy="1117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1"/>
            <a:endCxn id="9" idx="3"/>
          </p:cNvCxnSpPr>
          <p:nvPr/>
        </p:nvCxnSpPr>
        <p:spPr>
          <a:xfrm flipH="1" flipV="1">
            <a:off x="4483101" y="4555069"/>
            <a:ext cx="706964" cy="668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1"/>
            <a:endCxn id="5" idx="3"/>
          </p:cNvCxnSpPr>
          <p:nvPr/>
        </p:nvCxnSpPr>
        <p:spPr>
          <a:xfrm flipH="1">
            <a:off x="1236134" y="2497667"/>
            <a:ext cx="585024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1"/>
            <a:endCxn id="5" idx="3"/>
          </p:cNvCxnSpPr>
          <p:nvPr/>
        </p:nvCxnSpPr>
        <p:spPr>
          <a:xfrm flipH="1" flipV="1">
            <a:off x="1236134" y="3208867"/>
            <a:ext cx="554567" cy="1346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728133"/>
            <a:ext cx="9025466" cy="539803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a process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to monitor MOM supply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b="1" u="sng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Recommendation</a:t>
            </a:r>
            <a:endParaRPr lang="en-US" b="1" u="sng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/>
              <a:t>Standardize </a:t>
            </a:r>
            <a:r>
              <a:rPr lang="en-US" dirty="0" smtClean="0"/>
              <a:t>process to monitor MOM supply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Day 3,7, &amp; 14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Medical &amp; nursing providers should routinely review mother’s pumping logs </a:t>
            </a: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51" y="448733"/>
            <a:ext cx="8430916" cy="560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76" y="177534"/>
            <a:ext cx="8229600" cy="1143000"/>
          </a:xfrm>
        </p:spPr>
        <p:txBody>
          <a:bodyPr/>
          <a:lstStyle/>
          <a:p>
            <a:r>
              <a:rPr lang="en-US" dirty="0" smtClean="0"/>
              <a:t>MOM Initiative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22092" r="7398" b="37908"/>
          <a:stretch/>
        </p:blipFill>
        <p:spPr>
          <a:xfrm>
            <a:off x="84668" y="1134533"/>
            <a:ext cx="8957733" cy="3166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94" y="4934427"/>
            <a:ext cx="825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Let’s prioritize our potential interventions!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120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77037"/>
              </p:ext>
            </p:extLst>
          </p:nvPr>
        </p:nvGraphicFramePr>
        <p:xfrm>
          <a:off x="321732" y="1253067"/>
          <a:ext cx="8365069" cy="4673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335"/>
                <a:gridCol w="3970867"/>
                <a:gridCol w="3970867"/>
              </a:tblGrid>
              <a:tr h="211145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IMPACT</a:t>
                      </a:r>
                      <a:endParaRPr lang="en-US" b="1" dirty="0"/>
                    </a:p>
                  </a:txBody>
                  <a:tcPr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QUICK</a:t>
                      </a:r>
                      <a:r>
                        <a:rPr lang="en-US" b="1" baseline="0" dirty="0" smtClean="0"/>
                        <a:t> WINS</a:t>
                      </a:r>
                      <a:endParaRPr lang="en-US" b="1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 PROJECTS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4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FILL INS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THANKLESS</a:t>
                      </a:r>
                      <a:r>
                        <a:rPr lang="en-US" b="1" baseline="0" dirty="0" smtClean="0"/>
                        <a:t> TASKS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9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EFFORT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805" y="8837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0538" y="5742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470" y="5742000"/>
            <a:ext cx="63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477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IHI’s Model for Improvement</a:t>
            </a:r>
            <a:endParaRPr lang="en-US" dirty="0"/>
          </a:p>
        </p:txBody>
      </p:sp>
      <p:pic>
        <p:nvPicPr>
          <p:cNvPr id="5" name="Content Placeholder 4" descr="1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" r="-2067"/>
          <a:stretch/>
        </p:blipFill>
        <p:spPr>
          <a:xfrm>
            <a:off x="6697132" y="304800"/>
            <a:ext cx="2224087" cy="5903978"/>
          </a:xfrm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832008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www.ihi.org</a:t>
            </a:r>
            <a:r>
              <a:rPr lang="en-US" dirty="0"/>
              <a:t>/offerings/</a:t>
            </a:r>
            <a:r>
              <a:rPr lang="en-US" dirty="0" err="1"/>
              <a:t>IHIOpenSchool</a:t>
            </a:r>
            <a:r>
              <a:rPr lang="en-US" dirty="0"/>
              <a:t>/Courses/Pages/</a:t>
            </a:r>
            <a:r>
              <a:rPr lang="en-US" dirty="0" err="1"/>
              <a:t>default.aspx</a:t>
            </a:r>
            <a:endParaRPr lang="en-US" dirty="0"/>
          </a:p>
        </p:txBody>
      </p:sp>
      <p:pic>
        <p:nvPicPr>
          <p:cNvPr id="8" name="Content Placeholder 4" descr="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" t="35458" r="-2067"/>
          <a:stretch/>
        </p:blipFill>
        <p:spPr>
          <a:xfrm>
            <a:off x="3911598" y="1603901"/>
            <a:ext cx="2552548" cy="437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1498654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Form core team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Set an AIM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Establish measures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/>
              <a:t>Select changes to be made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/>
              <a:t>Test changes w/PDSA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Implement changes on a larger scale</a:t>
            </a:r>
          </a:p>
          <a:p>
            <a:pPr marL="457200" indent="-457200">
              <a:buFont typeface="Wingdings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Plan your 1</a:t>
            </a:r>
            <a:r>
              <a:rPr lang="en-US" baseline="30000" dirty="0" smtClean="0"/>
              <a:t>st</a:t>
            </a:r>
            <a:r>
              <a:rPr lang="en-US" dirty="0" smtClean="0"/>
              <a:t> PDSA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15640"/>
            <a:ext cx="8610600" cy="3566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Example:</a:t>
            </a:r>
          </a:p>
          <a:p>
            <a:r>
              <a:rPr lang="en-US" sz="2400" b="1" dirty="0" smtClean="0"/>
              <a:t>Objective &amp; change tested: </a:t>
            </a:r>
            <a:r>
              <a:rPr lang="en-US" sz="2400" dirty="0" smtClean="0"/>
              <a:t>Within 10 </a:t>
            </a:r>
            <a:r>
              <a:rPr lang="en-US" sz="2400" dirty="0"/>
              <a:t>weeks </a:t>
            </a:r>
            <a:r>
              <a:rPr lang="en-US" sz="2400" dirty="0" smtClean="0"/>
              <a:t>of starting this program, I will lose 1 </a:t>
            </a:r>
            <a:r>
              <a:rPr lang="en-US" sz="2400" dirty="0" err="1" smtClean="0"/>
              <a:t>lb</a:t>
            </a:r>
            <a:r>
              <a:rPr lang="en-US" sz="2400" dirty="0" smtClean="0"/>
              <a:t> per week to achieve a 10 </a:t>
            </a:r>
            <a:r>
              <a:rPr lang="en-US" sz="2400" dirty="0" err="1" smtClean="0"/>
              <a:t>lb</a:t>
            </a:r>
            <a:r>
              <a:rPr lang="en-US" sz="2400" dirty="0" smtClean="0"/>
              <a:t> weight</a:t>
            </a:r>
            <a:r>
              <a:rPr lang="en-US" sz="2400" b="1" dirty="0" smtClean="0"/>
              <a:t> </a:t>
            </a:r>
            <a:r>
              <a:rPr lang="en-US" sz="2400" dirty="0" smtClean="0"/>
              <a:t>loss by exercising 3 times per week.</a:t>
            </a:r>
          </a:p>
          <a:p>
            <a:r>
              <a:rPr lang="en-US" sz="2400" b="1" dirty="0" smtClean="0"/>
              <a:t>Prediction: </a:t>
            </a:r>
            <a:r>
              <a:rPr lang="en-US" sz="2400" dirty="0" smtClean="0"/>
              <a:t>I will lose 1 </a:t>
            </a:r>
            <a:r>
              <a:rPr lang="en-US" sz="2400" dirty="0" err="1" smtClean="0"/>
              <a:t>lb</a:t>
            </a:r>
            <a:r>
              <a:rPr lang="en-US" sz="2400" dirty="0" smtClean="0"/>
              <a:t> per week because I will have increased caloric expenditures.</a:t>
            </a:r>
          </a:p>
          <a:p>
            <a:r>
              <a:rPr lang="en-US" sz="2400" b="1" dirty="0" smtClean="0"/>
              <a:t>Testing &amp; Measurement: </a:t>
            </a:r>
            <a:r>
              <a:rPr lang="en-US" sz="2400" dirty="0" smtClean="0"/>
              <a:t>I will use same scale in my home to check weight daily at the same time, record the result in </a:t>
            </a:r>
            <a:r>
              <a:rPr lang="en-US" sz="2400" dirty="0" err="1" smtClean="0"/>
              <a:t>lbs</a:t>
            </a:r>
            <a:r>
              <a:rPr lang="en-US" sz="2400" dirty="0" smtClean="0"/>
              <a:t> in a diary, &amp; reassess results of intervention in 2 weeks.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n-lt"/>
              </a:rPr>
              <a:t>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What is the objective of the change being tested?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What will happen &amp;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What is the plan to test &amp; measure the change?</a:t>
            </a:r>
          </a:p>
          <a:p>
            <a:pPr marL="0" indent="0" algn="ctr">
              <a:buNone/>
            </a:pPr>
            <a:r>
              <a:rPr lang="en-US" sz="2800" i="1" dirty="0" smtClean="0">
                <a:latin typeface="+mn-lt"/>
              </a:rPr>
              <a:t>Who? What? When? Where? </a:t>
            </a:r>
          </a:p>
        </p:txBody>
      </p:sp>
    </p:spTree>
    <p:extLst>
      <p:ext uri="{BB962C8B-B14F-4D97-AF65-F5344CB8AC3E}">
        <p14:creationId xmlns:p14="http://schemas.microsoft.com/office/powerpoint/2010/main" val="1069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85366"/>
            <a:ext cx="8229600" cy="4440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Website</a:t>
            </a:r>
            <a:r>
              <a:rPr lang="en-US" sz="3200" dirty="0" smtClean="0"/>
              <a:t>: </a:t>
            </a:r>
            <a:r>
              <a:rPr lang="en-US" sz="3200" u="sng" dirty="0" smtClean="0"/>
              <a:t>FPQC.org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Current Projects   			                   	</a:t>
            </a:r>
            <a:r>
              <a:rPr lang="en-US" sz="3200" b="1" dirty="0" smtClean="0">
                <a:sym typeface="Wingdings" panose="05000000000000000000" pitchFamily="2" charset="2"/>
              </a:rPr>
              <a:t>Mother’s Own Milk</a:t>
            </a:r>
          </a:p>
          <a:p>
            <a:pPr marL="0" indent="0">
              <a:buNone/>
            </a:pPr>
            <a:endParaRPr lang="en-US" sz="3200" b="1" dirty="0" smtClean="0"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News/Announcements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FPQC MOM Toolkit 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Tool </a:t>
            </a:r>
            <a:r>
              <a:rPr lang="en-US" sz="3200" dirty="0">
                <a:sym typeface="Wingdings" panose="05000000000000000000" pitchFamily="2" charset="2"/>
              </a:rPr>
              <a:t>Box </a:t>
            </a:r>
            <a:r>
              <a:rPr lang="en-US" sz="3200" dirty="0" smtClean="0">
                <a:sym typeface="Wingdings" panose="05000000000000000000" pitchFamily="2" charset="2"/>
              </a:rPr>
              <a:t>		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New and updated resources continually added</a:t>
            </a:r>
          </a:p>
          <a:p>
            <a:pPr lvl="1"/>
            <a:r>
              <a:rPr lang="en-US" sz="2400" dirty="0">
                <a:sym typeface="Wingdings" panose="05000000000000000000" pitchFamily="2" charset="2"/>
                <a:hlinkClick r:id="rId3"/>
              </a:rPr>
              <a:t>http://health.usf.edu/publichealth/chiles/fpqc/momtoolbox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Archived webinars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/>
              <a:t>Any questions?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0851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117597"/>
            <a:ext cx="8754532" cy="512709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smtClean="0">
                <a:solidFill>
                  <a:schemeClr val="accent3">
                    <a:lumMod val="50000"/>
                  </a:schemeClr>
                </a:solidFill>
              </a:rPr>
              <a:t>Document </a:t>
            </a:r>
            <a:r>
              <a:rPr lang="en-US" sz="3600" i="1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mother’s </a:t>
            </a:r>
            <a:r>
              <a:rPr lang="en-US" sz="3600" i="1" smtClean="0">
                <a:solidFill>
                  <a:schemeClr val="accent3">
                    <a:lumMod val="50000"/>
                  </a:schemeClr>
                </a:solidFill>
              </a:rPr>
              <a:t>informed decision.</a:t>
            </a:r>
            <a:endParaRPr lang="en-US" sz="36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b="1" u="sng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Recommendation</a:t>
            </a:r>
            <a:endParaRPr lang="en-US" b="1" u="sng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Counsel all high-risk mothers on benefits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Document mother’s </a:t>
            </a:r>
            <a:r>
              <a:rPr lang="en-US" i="1" dirty="0" smtClean="0"/>
              <a:t>informed</a:t>
            </a:r>
            <a:r>
              <a:rPr lang="en-US" dirty="0" smtClean="0"/>
              <a:t> decision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Review 10 key recommendations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Discuss challenges &amp; potential solutions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Plan out 1</a:t>
            </a:r>
            <a:r>
              <a:rPr lang="en-US" baseline="30000" dirty="0" smtClean="0"/>
              <a:t>st</a:t>
            </a:r>
            <a:r>
              <a:rPr lang="en-US" dirty="0" smtClean="0"/>
              <a:t> cycle of your hospital’s PDSA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506132"/>
            <a:ext cx="8754532" cy="362003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Have </a:t>
            </a: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MOM available ≤72 h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of infant’s birth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83732"/>
            <a:ext cx="8754532" cy="5042431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a process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to secure a sufficient number of double-electric </a:t>
            </a:r>
            <a:r>
              <a:rPr lang="en-US" sz="3600" i="1" smtClean="0">
                <a:solidFill>
                  <a:schemeClr val="accent3">
                    <a:lumMod val="50000"/>
                  </a:schemeClr>
                </a:solidFill>
              </a:rPr>
              <a:t>breast pumps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/>
              <a:t>Recommendation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Standardize a process to ensure appropriate supplies are available to support &amp; facilitate BF &amp; provision of EBM in the NICU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48266"/>
            <a:ext cx="8754532" cy="517789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a process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 to ensure appropriate supplies are available to facilitate BF &amp; MOM</a:t>
            </a:r>
            <a:endParaRPr lang="en-US" sz="3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b="1" u="sng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Recommendation</a:t>
            </a:r>
            <a:endParaRPr lang="en-US" b="1" u="sng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/>
              <a:t>Standardize a process to ensure appropriate supplies are available to support &amp; facilitate BF &amp; provision of EBM in the NICU</a:t>
            </a: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9334"/>
            <a:ext cx="8754532" cy="595683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guidelines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Skin-to-skin care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Non-nutritive BF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Use of test weights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Transition to nutritive BF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Use of nipple shields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Discharge feeding plan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BF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417638"/>
            <a:ext cx="8822266" cy="408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Primary</a:t>
            </a:r>
          </a:p>
          <a:p>
            <a:r>
              <a:rPr lang="en-US" dirty="0" smtClean="0"/>
              <a:t>≥50% feeds are comprised of ≥50% MOM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Secondary</a:t>
            </a:r>
            <a:endParaRPr lang="en-US" b="1" u="sng" dirty="0"/>
          </a:p>
          <a:p>
            <a:r>
              <a:rPr lang="en-US" dirty="0">
                <a:solidFill>
                  <a:srgbClr val="C00000"/>
                </a:solidFill>
              </a:rPr>
              <a:t>≥</a:t>
            </a:r>
            <a:r>
              <a:rPr lang="en-US" dirty="0" smtClean="0">
                <a:solidFill>
                  <a:srgbClr val="C00000"/>
                </a:solidFill>
              </a:rPr>
              <a:t>50% </a:t>
            </a:r>
            <a:r>
              <a:rPr lang="en-US" dirty="0"/>
              <a:t>of mothers </a:t>
            </a:r>
            <a:r>
              <a:rPr lang="en-US" dirty="0" smtClean="0"/>
              <a:t>intend </a:t>
            </a:r>
            <a:r>
              <a:rPr lang="en-US" dirty="0"/>
              <a:t>to provide </a:t>
            </a:r>
            <a:r>
              <a:rPr lang="en-US" dirty="0" smtClean="0"/>
              <a:t>MOM</a:t>
            </a:r>
            <a:r>
              <a:rPr lang="en-US" baseline="30000" dirty="0" smtClean="0"/>
              <a:t>*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≥</a:t>
            </a:r>
            <a:r>
              <a:rPr lang="en-US" dirty="0" smtClean="0">
                <a:solidFill>
                  <a:srgbClr val="C00000"/>
                </a:solidFill>
              </a:rPr>
              <a:t>50% </a:t>
            </a:r>
            <a:r>
              <a:rPr lang="en-US" dirty="0" smtClean="0"/>
              <a:t>of mothers have MOM volume ≥500 ml</a:t>
            </a:r>
            <a:r>
              <a:rPr lang="en-US" baseline="30000" dirty="0" smtClean="0"/>
              <a:t>*</a:t>
            </a:r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≥</a:t>
            </a:r>
            <a:r>
              <a:rPr lang="en-US" dirty="0" smtClean="0">
                <a:solidFill>
                  <a:srgbClr val="C00000"/>
                </a:solidFill>
              </a:rPr>
              <a:t>50% </a:t>
            </a:r>
            <a:r>
              <a:rPr lang="en-US" dirty="0" smtClean="0"/>
              <a:t>mothers intending to BF have a </a:t>
            </a:r>
            <a:r>
              <a:rPr lang="en-US" i="1" dirty="0" smtClean="0"/>
              <a:t>nutritive</a:t>
            </a:r>
            <a:r>
              <a:rPr lang="en-US" dirty="0" smtClean="0"/>
              <a:t> BF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9" y="5582733"/>
            <a:ext cx="875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As there is no baseline data available for some measures, the </a:t>
            </a:r>
            <a:r>
              <a:rPr lang="en-US" dirty="0" smtClean="0">
                <a:solidFill>
                  <a:srgbClr val="C00000"/>
                </a:solidFill>
              </a:rPr>
              <a:t>≥</a:t>
            </a:r>
            <a:r>
              <a:rPr lang="en-US" dirty="0">
                <a:solidFill>
                  <a:srgbClr val="C00000"/>
                </a:solidFill>
              </a:rPr>
              <a:t>50</a:t>
            </a:r>
            <a:r>
              <a:rPr lang="en-US" dirty="0" smtClean="0">
                <a:solidFill>
                  <a:srgbClr val="C00000"/>
                </a:solidFill>
              </a:rPr>
              <a:t>% </a:t>
            </a:r>
            <a:r>
              <a:rPr lang="en-US" dirty="0" smtClean="0"/>
              <a:t>aim </a:t>
            </a:r>
            <a:r>
              <a:rPr lang="en-US" smtClean="0"/>
              <a:t>for collaborative goals </a:t>
            </a:r>
            <a:r>
              <a:rPr lang="en-US" dirty="0" smtClean="0"/>
              <a:t>may change as participating hospitals collect data &amp; perform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04055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Aim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099734" y="2904055"/>
            <a:ext cx="2074334" cy="914400"/>
          </a:xfrm>
          <a:prstGeom prst="rect">
            <a:avLst/>
          </a:prstGeom>
          <a:solidFill>
            <a:srgbClr val="FFF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Intent </a:t>
            </a:r>
            <a:r>
              <a:rPr lang="en-US" b="1" smtClean="0">
                <a:ln w="0"/>
                <a:solidFill>
                  <a:schemeClr val="tx1"/>
                </a:solidFill>
              </a:rPr>
              <a:t>to provide MOM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90066" y="1083722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Document informed decision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90066" y="2904055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Hospital grade pump available at maternal discharge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90066" y="4724389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Lactation assessment </a:t>
            </a:r>
          </a:p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by 24-h of NICU admission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6408" y="282605"/>
            <a:ext cx="1960986" cy="369332"/>
          </a:xfrm>
          <a:prstGeom prst="rect">
            <a:avLst/>
          </a:prstGeom>
          <a:solidFill>
            <a:srgbClr val="FFFDBB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PRIMARY DRIVERS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6081529" y="272533"/>
            <a:ext cx="22313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SECONDARY DRIVERS</a:t>
            </a:r>
            <a:endParaRPr lang="en-US" b="1"/>
          </a:p>
        </p:txBody>
      </p:sp>
      <p:cxnSp>
        <p:nvCxnSpPr>
          <p:cNvPr id="13" name="Straight Arrow Connector 12"/>
          <p:cNvCxnSpPr>
            <a:stCxn id="6" idx="1"/>
            <a:endCxn id="5" idx="3"/>
          </p:cNvCxnSpPr>
          <p:nvPr/>
        </p:nvCxnSpPr>
        <p:spPr>
          <a:xfrm flipH="1">
            <a:off x="1371600" y="3361255"/>
            <a:ext cx="7281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  <a:endCxn id="6" idx="3"/>
          </p:cNvCxnSpPr>
          <p:nvPr/>
        </p:nvCxnSpPr>
        <p:spPr>
          <a:xfrm flipH="1">
            <a:off x="4174068" y="1540922"/>
            <a:ext cx="1015998" cy="1820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6" idx="3"/>
          </p:cNvCxnSpPr>
          <p:nvPr/>
        </p:nvCxnSpPr>
        <p:spPr>
          <a:xfrm flipH="1">
            <a:off x="4174068" y="3361255"/>
            <a:ext cx="10159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"/>
            <a:endCxn id="6" idx="3"/>
          </p:cNvCxnSpPr>
          <p:nvPr/>
        </p:nvCxnSpPr>
        <p:spPr>
          <a:xfrm flipH="1" flipV="1">
            <a:off x="4174068" y="3361255"/>
            <a:ext cx="1015998" cy="1820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51466"/>
            <a:ext cx="8754532" cy="497469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a process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to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provide maternal education &amp; advocate for MOM</a:t>
            </a:r>
            <a:endParaRPr lang="en-US" sz="36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b="1" u="sng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Recommendation</a:t>
            </a:r>
            <a:endParaRPr lang="en-US" b="1" u="sng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Standardize a process to provide maternal education &amp; advocate for MOM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508000"/>
            <a:ext cx="9008532" cy="621019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Provide </a:t>
            </a: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BF education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measure</a:t>
            </a: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 competencies</a:t>
            </a:r>
            <a:endParaRPr lang="en-US" sz="36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u="sng" dirty="0" smtClean="0"/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Recommendation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/>
              <a:t>Hospital policy to support </a:t>
            </a:r>
            <a:r>
              <a:rPr lang="en-US" dirty="0" smtClean="0"/>
              <a:t>BF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Healthcare providers should be familiar w/AAP &amp; ACOG statements re: BF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Education &amp; competencies for all medical &amp; nursing staff caring for infants &amp; high-risk mothers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1151467"/>
            <a:ext cx="8991599" cy="4974696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Standardize a process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for lactation assessments</a:t>
            </a:r>
            <a:endParaRPr lang="en-US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b="1" u="sng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Recommendation</a:t>
            </a:r>
            <a:endParaRPr lang="en-US" b="1" u="sng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Standardize process for lactation </a:t>
            </a:r>
            <a:r>
              <a:rPr lang="en-US" i="1" dirty="0" smtClean="0"/>
              <a:t>assessments</a:t>
            </a:r>
            <a:r>
              <a:rPr lang="en-US" dirty="0" smtClean="0"/>
              <a:t> including initial assessment ≤</a:t>
            </a:r>
            <a:r>
              <a:rPr lang="en-US" dirty="0"/>
              <a:t>24 h of NICU </a:t>
            </a:r>
            <a:r>
              <a:rPr lang="en-US" dirty="0" smtClean="0"/>
              <a:t>admit</a:t>
            </a:r>
            <a:endParaRPr lang="en-US" dirty="0"/>
          </a:p>
          <a:p>
            <a:pPr lvl="0">
              <a:spcBef>
                <a:spcPts val="0"/>
              </a:spcBef>
              <a:buFont typeface="Arial" charset="0"/>
              <a:buChar char="•"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131" y="2901244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Aim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985433" y="2616200"/>
            <a:ext cx="2302935" cy="1473200"/>
          </a:xfrm>
          <a:prstGeom prst="rect">
            <a:avLst/>
          </a:prstGeom>
          <a:solidFill>
            <a:srgbClr val="FFF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MOM pumped volume ≥500 ml/day </a:t>
            </a:r>
            <a:r>
              <a:rPr lang="en-US" dirty="0" smtClean="0">
                <a:ln w="0"/>
                <a:solidFill>
                  <a:schemeClr val="tx1"/>
                </a:solidFill>
              </a:rPr>
              <a:t>on day 7, 14, 28, 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&amp; discharge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90066" y="863599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Hospital grade pump available at maternal </a:t>
            </a:r>
            <a:r>
              <a:rPr lang="en-US" dirty="0" smtClean="0">
                <a:ln w="0"/>
                <a:solidFill>
                  <a:schemeClr val="tx1"/>
                </a:solidFill>
              </a:rPr>
              <a:t>discharge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90066" y="2314222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Lactation assessment 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≤24-h </a:t>
            </a:r>
            <a:r>
              <a:rPr lang="en-US" dirty="0">
                <a:ln w="0"/>
                <a:solidFill>
                  <a:schemeClr val="tx1"/>
                </a:solidFill>
              </a:rPr>
              <a:t>of NICU admission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90065" y="3764845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1</a:t>
            </a:r>
            <a:r>
              <a:rPr lang="en-US" b="1" baseline="30000" dirty="0" smtClean="0">
                <a:ln w="0"/>
                <a:solidFill>
                  <a:schemeClr val="tx1"/>
                </a:solidFill>
              </a:rPr>
              <a:t>st</a:t>
            </a:r>
            <a:r>
              <a:rPr lang="en-US" b="1" dirty="0" smtClean="0">
                <a:ln w="0"/>
                <a:solidFill>
                  <a:schemeClr val="tx1"/>
                </a:solidFill>
              </a:rPr>
              <a:t> pumping ≤6 hours of infant’s life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90064" y="5215467"/>
            <a:ext cx="376766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</a:rPr>
              <a:t>MOM available ≤72 h of life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56408" y="282605"/>
            <a:ext cx="1960986" cy="369332"/>
          </a:xfrm>
          <a:prstGeom prst="rect">
            <a:avLst/>
          </a:prstGeom>
          <a:solidFill>
            <a:srgbClr val="FFFDBB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PRIMARY DRIVERS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081529" y="272533"/>
            <a:ext cx="22313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SECONDARY DRIVERS</a:t>
            </a:r>
            <a:endParaRPr lang="en-US" b="1"/>
          </a:p>
        </p:txBody>
      </p:sp>
      <p:cxnSp>
        <p:nvCxnSpPr>
          <p:cNvPr id="3" name="Straight Arrow Connector 2"/>
          <p:cNvCxnSpPr>
            <a:stCxn id="7" idx="1"/>
            <a:endCxn id="6" idx="3"/>
          </p:cNvCxnSpPr>
          <p:nvPr/>
        </p:nvCxnSpPr>
        <p:spPr>
          <a:xfrm flipH="1">
            <a:off x="4288368" y="1320799"/>
            <a:ext cx="901698" cy="20320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  <a:endCxn id="6" idx="3"/>
          </p:cNvCxnSpPr>
          <p:nvPr/>
        </p:nvCxnSpPr>
        <p:spPr>
          <a:xfrm flipH="1">
            <a:off x="4288368" y="2771422"/>
            <a:ext cx="901698" cy="5813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6" idx="3"/>
          </p:cNvCxnSpPr>
          <p:nvPr/>
        </p:nvCxnSpPr>
        <p:spPr>
          <a:xfrm flipH="1" flipV="1">
            <a:off x="4288368" y="3352800"/>
            <a:ext cx="901697" cy="8692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  <a:endCxn id="6" idx="3"/>
          </p:cNvCxnSpPr>
          <p:nvPr/>
        </p:nvCxnSpPr>
        <p:spPr>
          <a:xfrm flipH="1" flipV="1">
            <a:off x="4288368" y="3352800"/>
            <a:ext cx="901696" cy="231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5" idx="3"/>
          </p:cNvCxnSpPr>
          <p:nvPr/>
        </p:nvCxnSpPr>
        <p:spPr>
          <a:xfrm flipH="1">
            <a:off x="1388531" y="3352800"/>
            <a:ext cx="596902" cy="56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998132"/>
            <a:ext cx="8754532" cy="4128031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Determine </a:t>
            </a:r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</a:rPr>
              <a:t>who is responsible &amp; available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o initiate or assist with BM pumping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(including 1</a:t>
            </a:r>
            <a:r>
              <a:rPr lang="en-US" sz="3200" i="1" baseline="30000" dirty="0" smtClean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 occurrence ≤6 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</a:rPr>
              <a:t>h of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of infant’s life)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32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32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FPQ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745</Words>
  <Application>Microsoft Macintosh PowerPoint</Application>
  <PresentationFormat>On-screen Show (4:3)</PresentationFormat>
  <Paragraphs>195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Garamond</vt:lpstr>
      <vt:lpstr>Gill Sans MT</vt:lpstr>
      <vt:lpstr>Wingdings</vt:lpstr>
      <vt:lpstr>Arial</vt:lpstr>
      <vt:lpstr>PPT FPQC Template</vt:lpstr>
      <vt:lpstr>Implementation</vt:lpstr>
      <vt:lpstr>Objectives</vt:lpstr>
      <vt:lpstr>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 Initiative Timeline</vt:lpstr>
      <vt:lpstr>Prioritization matrix</vt:lpstr>
      <vt:lpstr>IHI’s Model for Improvement</vt:lpstr>
      <vt:lpstr>Plan your 1st PDSA cycle</vt:lpstr>
      <vt:lpstr>MOM Resources</vt:lpstr>
      <vt:lpstr>Any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</dc:title>
  <dc:creator>Bronson, Emily</dc:creator>
  <cp:lastModifiedBy>Balakrishnan, Maya</cp:lastModifiedBy>
  <cp:revision>65</cp:revision>
  <dcterms:created xsi:type="dcterms:W3CDTF">2015-10-05T15:42:31Z</dcterms:created>
  <dcterms:modified xsi:type="dcterms:W3CDTF">2016-05-16T17:25:33Z</dcterms:modified>
</cp:coreProperties>
</file>