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Override PartName="/ppt/notesSlides/notesSlide24.xml" ContentType="application/vnd.openxmlformats-officedocument.presentationml.notes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slides/slide6.xml" ContentType="application/vnd.openxmlformats-officedocument.presentationml.slide+xml"/>
  <Override PartName="/ppt/notesSlides/notesSlide17.xml" ContentType="application/vnd.openxmlformats-officedocument.presentationml.notes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notesSlides/notesSlide21.xml" ContentType="application/vnd.openxmlformats-officedocument.presentationml.notesSlide+xml"/>
  <Default Extension="gif" ContentType="image/gif"/>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notesSlides/notesSlide22.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notesSlides/notesSlide2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2" r:id="rId1"/>
  </p:sldMasterIdLst>
  <p:notesMasterIdLst>
    <p:notesMasterId r:id="rId26"/>
  </p:notesMasterIdLst>
  <p:sldIdLst>
    <p:sldId id="257" r:id="rId2"/>
    <p:sldId id="258" r:id="rId3"/>
    <p:sldId id="268" r:id="rId4"/>
    <p:sldId id="278" r:id="rId5"/>
    <p:sldId id="270" r:id="rId6"/>
    <p:sldId id="269" r:id="rId7"/>
    <p:sldId id="262" r:id="rId8"/>
    <p:sldId id="272" r:id="rId9"/>
    <p:sldId id="260" r:id="rId10"/>
    <p:sldId id="274" r:id="rId11"/>
    <p:sldId id="261" r:id="rId12"/>
    <p:sldId id="271" r:id="rId13"/>
    <p:sldId id="273" r:id="rId14"/>
    <p:sldId id="282" r:id="rId15"/>
    <p:sldId id="263" r:id="rId16"/>
    <p:sldId id="281" r:id="rId17"/>
    <p:sldId id="283" r:id="rId18"/>
    <p:sldId id="284" r:id="rId19"/>
    <p:sldId id="264" r:id="rId20"/>
    <p:sldId id="267" r:id="rId21"/>
    <p:sldId id="276" r:id="rId22"/>
    <p:sldId id="277" r:id="rId23"/>
    <p:sldId id="279" r:id="rId24"/>
    <p:sldId id="266"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p="http://schemas.openxmlformats.org/presentationml/2006/main" xmlns:r="http://schemas.openxmlformats.org/officeDocument/2006/relationships" xmlns:a="http://schemas.openxmlformats.org/drawingml/2006/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p="http://schemas.openxmlformats.org/presentationml/2006/main" xmlns:r="http://schemas.openxmlformats.org/officeDocument/2006/relationships" xmlns:a="http://schemas.openxmlformats.org/drawingml/2006/main" xmlns=""/>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p14="http://schemas.microsoft.com/office/powerpoint/2010/main" xmlns:p="http://schemas.openxmlformats.org/presentationml/2006/main" xmlns:r="http://schemas.openxmlformats.org/officeDocument/2006/relationships" xmlns:a="http://schemas.openxmlformats.org/drawingml/2006/main" xmlns="" val="0"/>
    </p:ext>
    <p:ext uri="{D31A062A-798A-4329-ABDD-BBA856620510}">
      <p14:defaultImageDpi xmlns:p14="http://schemas.microsoft.com/office/powerpoint/2010/main" xmlns:p="http://schemas.openxmlformats.org/presentationml/2006/main" xmlns:r="http://schemas.openxmlformats.org/officeDocument/2006/relationships" xmlns:a="http://schemas.openxmlformats.org/drawingml/2006/main" xmlns="" val="220"/>
    </p:ext>
    <p:ext uri="{FD5EFAAD-0ECE-453E-9831-46B23BE46B34}">
      <p15:chartTrackingRefBased xmlns:p15="http://schemas.microsoft.com/office/powerpoint/2012/main" xmlns:p="http://schemas.openxmlformats.org/presentationml/2006/main" xmlns:r="http://schemas.openxmlformats.org/officeDocument/2006/relationships" xmlns:a="http://schemas.openxmlformats.org/drawingml/2006/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993" autoAdjust="0"/>
    <p:restoredTop sz="83509"/>
  </p:normalViewPr>
  <p:slideViewPr>
    <p:cSldViewPr snapToGrid="0">
      <p:cViewPr varScale="1">
        <p:scale>
          <a:sx n="129" d="100"/>
          <a:sy n="129" d="100"/>
        </p:scale>
        <p:origin x="-1840" y="-112"/>
      </p:cViewPr>
      <p:guideLst>
        <p:guide orient="horz" pos="2160"/>
        <p:guide pos="2880"/>
      </p:guideLst>
    </p:cSldViewPr>
  </p:slideViewPr>
  <p:notesTextViewPr>
    <p:cViewPr>
      <p:scale>
        <a:sx n="1" d="1"/>
        <a:sy n="1" d="1"/>
      </p:scale>
      <p:origin x="0" y="0"/>
    </p:cViewPr>
  </p:notesTextViewPr>
  <p:sorterViewPr>
    <p:cViewPr>
      <p:scale>
        <a:sx n="109" d="100"/>
        <a:sy n="109" d="100"/>
      </p:scale>
      <p:origin x="0" y="0"/>
    </p:cViewPr>
  </p:sorterViewPr>
  <p:notesViewPr>
    <p:cSldViewPr snapToGrid="0">
      <p:cViewPr varScale="1">
        <p:scale>
          <a:sx n="87" d="100"/>
          <a:sy n="87" d="100"/>
        </p:scale>
        <p:origin x="3904" y="200"/>
      </p:cViewPr>
      <p:guideLst/>
    </p:cSldViewPr>
  </p:notes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2C60C8-C3A2-4549-B130-7237E0AB2722}" type="datetimeFigureOut">
              <a:rPr lang="en-US" smtClean="0"/>
              <a:pPr/>
              <a:t>5/12/16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721BF6-B120-4614-AD68-2697320EDA3F}" type="slidenum">
              <a:rPr lang="en-US" smtClean="0"/>
              <a:pPr/>
              <a:t>‹#›</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246154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721BF6-B120-4614-AD68-2697320EDA3F}" type="slidenum">
              <a:rPr lang="en-US" smtClean="0"/>
              <a:pPr/>
              <a:t>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04280278"/>
      </p:ext>
    </p:extLst>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Cumulative lactation history of 12-23 months led to reduction in hypertension, hyperlipidemia, cardiovascular disease and diabetes. Breast cancer and ovarian cancer risk was reduced by 28% with breastfeeding more than 12 months and each year of breastfeeding was estimated to reduce the risk of breast cancer by 4.3%. The relative risk of rheumatoid arthritis was reduced by 20% with breastfeeding for 12-23 months and by 50% for cumulative</a:t>
            </a:r>
            <a:r>
              <a:rPr lang="en-US" sz="1200" kern="1200" baseline="0" dirty="0" smtClean="0">
                <a:solidFill>
                  <a:schemeClr val="tx1"/>
                </a:solidFill>
                <a:effectLst/>
                <a:latin typeface="+mn-lt"/>
                <a:ea typeface="+mn-ea"/>
                <a:cs typeface="+mn-cs"/>
              </a:rPr>
              <a:t> breastfeeding of </a:t>
            </a:r>
            <a:r>
              <a:rPr lang="en-US" sz="1200" kern="1200" dirty="0" smtClean="0">
                <a:solidFill>
                  <a:schemeClr val="tx1"/>
                </a:solidFill>
                <a:effectLst/>
                <a:latin typeface="+mn-lt"/>
                <a:ea typeface="+mn-ea"/>
                <a:cs typeface="+mn-cs"/>
              </a:rPr>
              <a:t>longer than 24 months.</a:t>
            </a:r>
            <a:endParaRPr lang="en-US" sz="1200" kern="1200" dirty="0">
              <a:solidFill>
                <a:schemeClr val="tx1"/>
              </a:solidFill>
              <a:effectLst/>
              <a:latin typeface="+mn-lt"/>
              <a:ea typeface="+mn-ea"/>
              <a:cs typeface="+mn-cs"/>
            </a:endParaRPr>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DA95FB-E66A-40FB-AD0F-B57AF2356561}" type="slidenum">
              <a:rPr lang="en-US">
                <a:solidFill>
                  <a:prstClr val="black"/>
                </a:solidFill>
              </a:rPr>
              <a:pPr/>
              <a:t>10</a:t>
            </a:fld>
            <a:endParaRPr 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27352016"/>
      </p:ext>
    </p:extLst>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2012 Policy Statement, “Breastfeeding and the use of human milk”, the American Academy of Pediatrics reaffirmed its support for breastfeeding and the importance of an exclusive human milk diet for the premature infant. Although donor milk is not identical to mother’s own milk (MOM), it is recognized as an appropriate substitute if MOM is not able to be used.</a:t>
            </a:r>
          </a:p>
        </p:txBody>
      </p:sp>
      <p:sp>
        <p:nvSpPr>
          <p:cNvPr id="4" name="Slide Number Placeholder 3"/>
          <p:cNvSpPr>
            <a:spLocks noGrp="1"/>
          </p:cNvSpPr>
          <p:nvPr>
            <p:ph type="sldNum" sz="quarter" idx="10"/>
          </p:nvPr>
        </p:nvSpPr>
        <p:spPr/>
        <p:txBody>
          <a:bodyPr/>
          <a:lstStyle/>
          <a:p>
            <a:fld id="{15625167-9658-4413-B7AF-22E9D8F50742}" type="slidenum">
              <a:rPr lang="en-US" smtClean="0"/>
              <a:pPr/>
              <a:t>11</a:t>
            </a:fld>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8745520"/>
      </p:ext>
    </p:extLst>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r>
              <a:rPr lang="en-US" sz="1200" kern="1200" dirty="0" smtClean="0">
                <a:solidFill>
                  <a:schemeClr val="tx1"/>
                </a:solidFill>
                <a:effectLst/>
                <a:latin typeface="+mn-lt"/>
                <a:ea typeface="+mn-ea"/>
                <a:cs typeface="+mn-cs"/>
              </a:rPr>
              <a:t>Human milk is more digestible and enhances feeding tolerance. It contributes to a preterm infant’s host defense development resulting in lower rates of NEC and late onset sepsis as well as fewer hospitalizations for illnesses during the first year after discharge. Infants fed human milk have a lower incidence of severe retinopathy of prematurity. Intelligence tests and white matter and total brain volumes better in 8 year olds who were fed human milk in the NICU. Extremely preterm infants who received the greatest proportion of human milk had significantly greater scores for mental, motor and behavioral ratings at ages 18 months and 30 months (predominant, not necessarily exclusive human milk). These remain significant after adjustment for confounding factors such as maternal age, maternal education, maternal marital status, race and infant morbidities. These better neurodevelopmental and motor outcomes are noted despite lower growth rates compared with preterm formula.</a:t>
            </a:r>
            <a:endParaRPr lang="en-US" sz="1200" kern="1200" dirty="0">
              <a:solidFill>
                <a:schemeClr val="tx1"/>
              </a:solidFill>
              <a:effectLst/>
              <a:latin typeface="+mn-lt"/>
              <a:ea typeface="+mn-ea"/>
              <a:cs typeface="+mn-cs"/>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F8C9A0-7BF1-4505-A266-7057B4C02567}" type="slidenum">
              <a:rPr lang="en-US" altLang="en-US">
                <a:solidFill>
                  <a:prstClr val="black"/>
                </a:solidFill>
              </a:rPr>
              <a:pPr/>
              <a:t>12</a:t>
            </a:fld>
            <a:endParaRPr lang="en-US" alt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21662624"/>
      </p:ext>
    </p:extLst>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Let’s look specifically at necrotizing</a:t>
            </a:r>
            <a:r>
              <a:rPr lang="en-US" sz="1200" kern="1200" baseline="0" dirty="0" smtClean="0">
                <a:solidFill>
                  <a:schemeClr val="tx1"/>
                </a:solidFill>
                <a:effectLst/>
                <a:latin typeface="+mn-lt"/>
                <a:ea typeface="+mn-ea"/>
                <a:cs typeface="+mn-cs"/>
              </a:rPr>
              <a:t> enterocolitis (NEC). </a:t>
            </a:r>
            <a:r>
              <a:rPr lang="en-US" sz="1200" kern="1200" dirty="0" smtClean="0">
                <a:solidFill>
                  <a:schemeClr val="tx1"/>
                </a:solidFill>
                <a:effectLst/>
                <a:latin typeface="+mn-lt"/>
                <a:ea typeface="+mn-ea"/>
                <a:cs typeface="+mn-cs"/>
              </a:rPr>
              <a:t>NEC is devastating intestinal disease primarily affecting premature infants. Risk factors include prematurity, hypoxia, bacterial colonization of intestine and formula feeding. The development of NEC is multifactorial and mortality may reach 30%. Human milk contains a</a:t>
            </a:r>
            <a:r>
              <a:rPr lang="en-US" sz="1200" kern="1200" baseline="0" dirty="0" smtClean="0">
                <a:solidFill>
                  <a:schemeClr val="tx1"/>
                </a:solidFill>
                <a:effectLst/>
                <a:latin typeface="+mn-lt"/>
                <a:ea typeface="+mn-ea"/>
                <a:cs typeface="+mn-cs"/>
              </a:rPr>
              <a:t> number of protective factors, including i</a:t>
            </a:r>
            <a:r>
              <a:rPr lang="en-US" dirty="0" smtClean="0"/>
              <a:t>mmunoglobulins, oligosaccharides, lactoferrin and growth factors.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F8C9A0-7BF1-4505-A266-7057B4C02567}" type="slidenum">
              <a:rPr lang="en-US" altLang="en-US">
                <a:solidFill>
                  <a:prstClr val="black"/>
                </a:solidFill>
              </a:rPr>
              <a:pPr/>
              <a:t>13</a:t>
            </a:fld>
            <a:endParaRPr lang="en-US" alt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39625167"/>
      </p:ext>
    </p:extLst>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Using data from 15 centers in the NICHD-NRN glutamine trial between 1999 and 2001, researchers were able to compare the incidence of NEC in ELBW infants who were fed either 98% or more human milk, exclusively preterm infant formula or a mix of human milk and preterm formula. No donor milk was used in these centers. The incidence of NEC overall was 10.2%. The incidence of NEC in ELBW infants fed exclusively preterm formula was 11.1%. The incidence in infants on a mixed diet was 8.2%. The incidence of NEC in infants fed </a:t>
            </a:r>
            <a:r>
              <a:rPr lang="en-US" sz="1200" u="sng" kern="1200" dirty="0" smtClean="0">
                <a:solidFill>
                  <a:schemeClr val="tx1"/>
                </a:solidFill>
                <a:effectLst/>
                <a:latin typeface="+mn-lt"/>
                <a:ea typeface="+mn-ea"/>
                <a:cs typeface="+mn-cs"/>
              </a:rPr>
              <a:t>&gt;</a:t>
            </a:r>
            <a:r>
              <a:rPr lang="en-US" sz="1200" kern="1200" dirty="0" smtClean="0">
                <a:solidFill>
                  <a:schemeClr val="tx1"/>
                </a:solidFill>
                <a:effectLst/>
                <a:latin typeface="+mn-lt"/>
                <a:ea typeface="+mn-ea"/>
                <a:cs typeface="+mn-cs"/>
              </a:rPr>
              <a:t> 98% human milk was 1.3% (p=0.002)</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721BF6-B120-4614-AD68-2697320EDA3F}"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255857493"/>
      </p:ext>
    </p:extLst>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lvl="0"/>
            <a:r>
              <a:rPr lang="en-US" sz="1200" kern="1200" dirty="0" smtClean="0">
                <a:solidFill>
                  <a:schemeClr val="tx1"/>
                </a:solidFill>
                <a:effectLst/>
                <a:latin typeface="+mn-lt"/>
                <a:ea typeface="+mn-ea"/>
                <a:cs typeface="+mn-cs"/>
              </a:rPr>
              <a:t>Meta-analysis of 4 randomized clinical trials between 1983 and 2005 suggest 58% reduction of NEC with human milk feedings in preterm infants. There was a 77% reduction of NEC in preterm infants fed exclusive human milk vs human milk supplemented with bovine fortifier (J </a:t>
            </a:r>
            <a:r>
              <a:rPr lang="en-US" sz="1200" kern="1200" dirty="0" err="1" smtClean="0">
                <a:solidFill>
                  <a:schemeClr val="tx1"/>
                </a:solidFill>
                <a:effectLst/>
                <a:latin typeface="+mn-lt"/>
                <a:ea typeface="+mn-ea"/>
                <a:cs typeface="+mn-cs"/>
              </a:rPr>
              <a:t>Pediatr</a:t>
            </a:r>
            <a:r>
              <a:rPr lang="en-US" sz="1200" kern="1200" dirty="0" smtClean="0">
                <a:solidFill>
                  <a:schemeClr val="tx1"/>
                </a:solidFill>
                <a:effectLst/>
                <a:latin typeface="+mn-lt"/>
                <a:ea typeface="+mn-ea"/>
                <a:cs typeface="+mn-cs"/>
              </a:rPr>
              <a:t>. 2010;156(4):562-567). This translates</a:t>
            </a:r>
            <a:r>
              <a:rPr lang="en-US" sz="1200" kern="1200" baseline="0" dirty="0" smtClean="0">
                <a:solidFill>
                  <a:schemeClr val="tx1"/>
                </a:solidFill>
                <a:effectLst/>
                <a:latin typeface="+mn-lt"/>
                <a:ea typeface="+mn-ea"/>
                <a:cs typeface="+mn-cs"/>
              </a:rPr>
              <a:t> to avoiding </a:t>
            </a:r>
            <a:r>
              <a:rPr lang="en-US" sz="1200" kern="1200" dirty="0" smtClean="0">
                <a:solidFill>
                  <a:schemeClr val="tx1"/>
                </a:solidFill>
                <a:effectLst/>
                <a:latin typeface="+mn-lt"/>
                <a:ea typeface="+mn-ea"/>
                <a:cs typeface="+mn-cs"/>
              </a:rPr>
              <a:t>1 case of medical NEC if 10 infants received exclusive human milk and avoiding 1 case of surgical NEC or death for</a:t>
            </a:r>
            <a:r>
              <a:rPr lang="en-US" sz="1200" kern="1200" baseline="0" dirty="0" smtClean="0">
                <a:solidFill>
                  <a:schemeClr val="tx1"/>
                </a:solidFill>
                <a:effectLst/>
                <a:latin typeface="+mn-lt"/>
                <a:ea typeface="+mn-ea"/>
                <a:cs typeface="+mn-cs"/>
              </a:rPr>
              <a:t> every </a:t>
            </a:r>
            <a:r>
              <a:rPr lang="en-US" sz="1200" kern="1200" dirty="0" smtClean="0">
                <a:solidFill>
                  <a:schemeClr val="tx1"/>
                </a:solidFill>
                <a:effectLst/>
                <a:latin typeface="+mn-lt"/>
                <a:ea typeface="+mn-ea"/>
                <a:cs typeface="+mn-cs"/>
              </a:rPr>
              <a:t>8 infants receiving exclusive human milk</a:t>
            </a:r>
            <a:endParaRPr lang="en-US" sz="1200" kern="1200" dirty="0">
              <a:solidFill>
                <a:schemeClr val="tx1"/>
              </a:solidFill>
              <a:effectLst/>
              <a:latin typeface="+mn-lt"/>
              <a:ea typeface="+mn-ea"/>
              <a:cs typeface="+mn-cs"/>
            </a:endParaRP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F8C9A0-7BF1-4505-A266-7057B4C02567}" type="slidenum">
              <a:rPr lang="en-US" altLang="en-US">
                <a:solidFill>
                  <a:prstClr val="black"/>
                </a:solidFill>
              </a:rPr>
              <a:pPr/>
              <a:t>15</a:t>
            </a:fld>
            <a:endParaRPr lang="en-US" alt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94208503"/>
      </p:ext>
    </p:extLst>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There</a:t>
            </a:r>
            <a:r>
              <a:rPr lang="en-US" baseline="0" dirty="0" smtClean="0"/>
              <a:t> is a strong business case for the use of human milk, either mothers own milk or even donor milk, in the reduction of NEC. </a:t>
            </a:r>
            <a:r>
              <a:rPr lang="en-US" dirty="0" smtClean="0"/>
              <a:t>In 2015, Johnson, </a:t>
            </a:r>
            <a:r>
              <a:rPr lang="en-US" dirty="0" err="1" smtClean="0"/>
              <a:t>et.al</a:t>
            </a:r>
            <a:r>
              <a:rPr lang="en-US" dirty="0" smtClean="0"/>
              <a:t>. published an article titled “Cost Savings of Human Milk as a Strategy to Reduce the Incidence of Necrotizing Enterocolitis in Very Low Birth Weight Infants” in the journal Neonatology. This was an NIH funded prospective cohort study of more than 290 very low birth weight infants at Rush University medical center between February 2008 and June 2012. The study looked at the impact of feeding human milk during the first 14 days of life on the risk of NEC, On the NEC related hospital costs and on non-NEC related hospital costs. The results showed the 3.5 Times greater risk of recognizing inner colitis with any formula exposure in the first 14 days of life. Additional costs for and I see you hospitalization related to NEC we're nearly $44,000. And there was an associated decrease of over $500 in in ICU costs not related to NEC for each additional milliliter for per day of human milk during the first 14 days of life.</a:t>
            </a:r>
          </a:p>
          <a:p>
            <a:endParaRPr lang="en-US" dirty="0"/>
          </a:p>
        </p:txBody>
      </p:sp>
      <p:sp>
        <p:nvSpPr>
          <p:cNvPr id="4" name="Slide Number Placeholder 3"/>
          <p:cNvSpPr>
            <a:spLocks noGrp="1"/>
          </p:cNvSpPr>
          <p:nvPr>
            <p:ph type="sldNum" sz="quarter" idx="10"/>
          </p:nvPr>
        </p:nvSpPr>
        <p:spPr/>
        <p:txBody>
          <a:bodyPr/>
          <a:lstStyle/>
          <a:p>
            <a:fld id="{64721BF6-B120-4614-AD68-2697320EDA3F}"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879168361"/>
      </p:ext>
    </p:extLst>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researchers in the previously mentioned article using data from the glutamine trial ran a simulation based on 2012 population demographics in the United States and estimated that feeding either exclusively preterm formula or a mixed diet of human milk and preterm formula would result in 928 excess cases of NEC and 121 excess deaths annually compared with a model in which 90% of the ELBW infants received more than 98% of their diet as human milk. </a:t>
            </a:r>
            <a:r>
              <a:rPr lang="en-US" sz="1200" kern="1200" smtClean="0">
                <a:solidFill>
                  <a:schemeClr val="tx1"/>
                </a:solidFill>
                <a:effectLst/>
                <a:latin typeface="+mn-lt"/>
                <a:ea typeface="+mn-ea"/>
                <a:cs typeface="+mn-cs"/>
              </a:rPr>
              <a:t>The estimated annual cost saved by an exclusive human diet would be $27.1 million in direct medical costs, nearly $564,000 in indirect medical costs and $1.5 billion in cost attributed to premature death.</a:t>
            </a:r>
          </a:p>
        </p:txBody>
      </p:sp>
      <p:sp>
        <p:nvSpPr>
          <p:cNvPr id="4" name="Slide Number Placeholder 3"/>
          <p:cNvSpPr>
            <a:spLocks noGrp="1"/>
          </p:cNvSpPr>
          <p:nvPr>
            <p:ph type="sldNum" sz="quarter" idx="10"/>
          </p:nvPr>
        </p:nvSpPr>
        <p:spPr/>
        <p:txBody>
          <a:bodyPr/>
          <a:lstStyle/>
          <a:p>
            <a:fld id="{64721BF6-B120-4614-AD68-2697320EDA3F}" type="slidenum">
              <a:rPr lang="en-US" smtClean="0"/>
              <a:pPr/>
              <a:t>17</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69988152"/>
      </p:ext>
    </p:extLst>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Late onset sepsis occurs in up</a:t>
            </a:r>
            <a:r>
              <a:rPr lang="en-US" baseline="0" dirty="0" smtClean="0"/>
              <a:t> to 22% of VLBW infants and up to 52% of ELBW infants. Johnson, </a:t>
            </a:r>
            <a:r>
              <a:rPr lang="en-US" baseline="0" dirty="0" err="1" smtClean="0"/>
              <a:t>et.al</a:t>
            </a:r>
            <a:r>
              <a:rPr lang="en-US" baseline="0" dirty="0" smtClean="0"/>
              <a:t>. estimate that the additional hospital costs associated with late onset sepsis to be over $10,000. Patel, </a:t>
            </a:r>
            <a:r>
              <a:rPr lang="en-US" baseline="0" dirty="0" err="1" smtClean="0"/>
              <a:t>et.al</a:t>
            </a:r>
            <a:r>
              <a:rPr lang="en-US" baseline="0" dirty="0" smtClean="0"/>
              <a:t>. </a:t>
            </a:r>
            <a:r>
              <a:rPr lang="en-US" baseline="0" smtClean="0"/>
              <a:t>demonstrated </a:t>
            </a:r>
            <a:r>
              <a:rPr lang="en-US" baseline="0" dirty="0" smtClean="0"/>
              <a:t>a dose-dependent relationship between human milk feedings and reduction of late onset sepsis, with each 10 ml/kg/day of human milk reducing the risk by 19%. And </a:t>
            </a:r>
            <a:r>
              <a:rPr lang="en-US" baseline="0" dirty="0" err="1" smtClean="0"/>
              <a:t>Rønnestad</a:t>
            </a:r>
            <a:r>
              <a:rPr lang="en-US" baseline="0" dirty="0" smtClean="0"/>
              <a:t>, </a:t>
            </a:r>
            <a:r>
              <a:rPr lang="en-US" baseline="0" dirty="0" err="1" smtClean="0"/>
              <a:t>et.al</a:t>
            </a:r>
            <a:r>
              <a:rPr lang="en-US" baseline="0" dirty="0" smtClean="0"/>
              <a:t>. showed a lower incidence of late onset sepsis in a cohort of Norwegian ELBW infants who reached full enteral feeds early and who were fed ~ 82% of their diet as human milk, vs 48% human milk in  contemporaries from other studies.</a:t>
            </a:r>
            <a:endParaRPr lang="en-US" dirty="0"/>
          </a:p>
        </p:txBody>
      </p:sp>
      <p:sp>
        <p:nvSpPr>
          <p:cNvPr id="4" name="Slide Number Placeholder 3"/>
          <p:cNvSpPr>
            <a:spLocks noGrp="1"/>
          </p:cNvSpPr>
          <p:nvPr>
            <p:ph type="sldNum" sz="quarter" idx="10"/>
          </p:nvPr>
        </p:nvSpPr>
        <p:spPr/>
        <p:txBody>
          <a:bodyPr/>
          <a:lstStyle/>
          <a:p>
            <a:fld id="{64721BF6-B120-4614-AD68-2697320EDA3F}" type="slidenum">
              <a:rPr lang="en-US" smtClean="0"/>
              <a:pPr/>
              <a:t>18</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04076016"/>
      </p:ext>
    </p:extLst>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why do we need a mother’s milk initiative in Florida? When the Florida Perinatal Quality Collaborative had the Vermont Oxford Network run our most recent state wide report for 2013, we found large amount of variation across Florida in the</a:t>
            </a:r>
            <a:r>
              <a:rPr lang="en-US" baseline="0" dirty="0" smtClean="0"/>
              <a:t> percentage of infants receiving ANY human milk on the day of discharge – a pretty low bar to be sure</a:t>
            </a:r>
            <a:r>
              <a:rPr lang="en-US" dirty="0" smtClean="0"/>
              <a:t>. Only 2 of 21 VON centers reached 70%. And only 5 centers reached 50%. Three</a:t>
            </a:r>
            <a:r>
              <a:rPr lang="en-US" baseline="0" dirty="0" smtClean="0"/>
              <a:t> centers fed &lt; 25% of their VLBW infants any human milk at discharge. Overall, </a:t>
            </a:r>
            <a:r>
              <a:rPr lang="en-US" dirty="0" smtClean="0"/>
              <a:t>45.7% of VLBW</a:t>
            </a:r>
            <a:r>
              <a:rPr lang="en-US" baseline="0" dirty="0" smtClean="0"/>
              <a:t> infants in Florida’s 21 VON NICUs received any human milk on the day of discharge. </a:t>
            </a:r>
            <a:r>
              <a:rPr lang="en-US" dirty="0" smtClean="0"/>
              <a:t>The median percentage of individual</a:t>
            </a:r>
            <a:r>
              <a:rPr lang="en-US" baseline="0" dirty="0" smtClean="0"/>
              <a:t> Florida </a:t>
            </a:r>
            <a:r>
              <a:rPr lang="en-US" dirty="0" smtClean="0"/>
              <a:t>hospitals was 40.4% while the median for the Vermont Oxford Network </a:t>
            </a:r>
            <a:r>
              <a:rPr lang="en-US" baseline="0" dirty="0" smtClean="0"/>
              <a:t>was 55.4%.</a:t>
            </a:r>
            <a:endParaRPr lang="en-US" dirty="0"/>
          </a:p>
        </p:txBody>
      </p:sp>
      <p:sp>
        <p:nvSpPr>
          <p:cNvPr id="4" name="Slide Number Placeholder 3"/>
          <p:cNvSpPr>
            <a:spLocks noGrp="1"/>
          </p:cNvSpPr>
          <p:nvPr>
            <p:ph type="sldNum" sz="quarter" idx="10"/>
          </p:nvPr>
        </p:nvSpPr>
        <p:spPr/>
        <p:txBody>
          <a:bodyPr/>
          <a:lstStyle/>
          <a:p>
            <a:fld id="{37B95FEE-6075-4A9E-9EF2-68CBDFE65B02}" type="slidenum">
              <a:rPr lang="en-US" smtClean="0"/>
              <a:pPr/>
              <a:t>19</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672681333"/>
      </p:ext>
    </p:extLst>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721BF6-B120-4614-AD68-2697320EDA3F}" type="slidenum">
              <a:rPr lang="en-US" smtClean="0"/>
              <a:pPr/>
              <a:t>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131570933"/>
      </p:ext>
    </p:extLst>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slide shows Vermont Oxford Network data for VLBW infants and their diet on the day of discharge from 2009 until 2014, which is the last year for which we have complete VON data. The blue line represents any human milk and you can see that it is trending upwards towards 60%. The purple line represents those infants fed only formula and it's good that we can see that has been dropping over time. The green line represents the combination of human milk feedings and formula feedings. But what is really disappointing is the red line which been hovering at approximately 10% across the entire six year timeframe and represents exclusive human milk feedings at discharge.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721BF6-B120-4614-AD68-2697320EDA3F}" type="slidenum">
              <a:rPr lang="en-US" smtClean="0"/>
              <a:pPr/>
              <a:t>20</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36244041"/>
      </p:ext>
    </p:extLst>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slide, the upper orange line represents the 75</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percentile for VON centers. The lower orange line is the 25</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percentile. The brown bar represents the Vermont Oxford Network median over the five-year time frame. You can see that it’s been steadily increasing.</a:t>
            </a:r>
          </a:p>
        </p:txBody>
      </p:sp>
      <p:sp>
        <p:nvSpPr>
          <p:cNvPr id="4" name="Slide Number Placeholder 3"/>
          <p:cNvSpPr>
            <a:spLocks noGrp="1"/>
          </p:cNvSpPr>
          <p:nvPr>
            <p:ph type="sldNum" sz="quarter" idx="10"/>
          </p:nvPr>
        </p:nvSpPr>
        <p:spPr/>
        <p:txBody>
          <a:bodyPr/>
          <a:lstStyle/>
          <a:p>
            <a:fld id="{64721BF6-B120-4614-AD68-2697320EDA3F}" type="slidenum">
              <a:rPr lang="en-US" smtClean="0"/>
              <a:pPr/>
              <a:t>21</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84943658"/>
      </p:ext>
    </p:extLst>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of you are familiar with John Kotter and change leadership? In his book, “Our Iceberg is Melting”, he proposes that the first of 8 steps to lasting culture change is creating a sense of urgency. </a:t>
            </a:r>
            <a:r>
              <a:rPr lang="en-US" baseline="0" dirty="0" smtClean="0"/>
              <a:t> This next slide should </a:t>
            </a:r>
            <a:r>
              <a:rPr lang="en-US" dirty="0" smtClean="0"/>
              <a:t>create that sense of urgency</a:t>
            </a:r>
            <a:r>
              <a:rPr lang="en-US" baseline="0" dirty="0" smtClean="0"/>
              <a:t> with regards to the need for change in Florida’s </a:t>
            </a:r>
            <a:r>
              <a:rPr lang="en-US" baseline="0" dirty="0" err="1" smtClean="0"/>
              <a:t>NICUs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64721BF6-B120-4614-AD68-2697320EDA3F}" type="slidenum">
              <a:rPr lang="en-US" smtClean="0"/>
              <a:pPr/>
              <a:t>22</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79243868"/>
      </p:ext>
    </p:extLst>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the same slide we saw before but with Florida data for 2009-2013 added. The green bar represents the median for VLBW infants receiving any human milk at discharge across VON centers in Florida.  It has decreased from 49.9% in 2009 to 40.4% in 2013, for the first time falling below the VON 25</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percentile.</a:t>
            </a:r>
            <a:r>
              <a:rPr lang="en-US" sz="1200" kern="1200" baseline="0" dirty="0" smtClean="0">
                <a:solidFill>
                  <a:schemeClr val="tx1"/>
                </a:solidFill>
                <a:effectLst/>
                <a:latin typeface="+mn-lt"/>
                <a:ea typeface="+mn-ea"/>
                <a:cs typeface="+mn-cs"/>
              </a:rPr>
              <a:t> So the time seems ripe for a statewide initiative to improve the use of mother’s own milk in Florida.</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4721BF6-B120-4614-AD68-2697320EDA3F}" type="slidenum">
              <a:rPr lang="en-US" smtClean="0"/>
              <a:pPr/>
              <a:t>23</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984943658"/>
      </p:ext>
    </p:extLst>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721BF6-B120-4614-AD68-2697320EDA3F}" type="slidenum">
              <a:rPr lang="en-US" smtClean="0"/>
              <a:pPr/>
              <a:t>24</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505795335"/>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1" indent="0" algn="l" defTabSz="914400" rtl="0" eaLnBrk="1" fontAlgn="auto" latinLnBrk="0" hangingPunct="1">
              <a:lnSpc>
                <a:spcPct val="100000"/>
              </a:lnSpc>
              <a:spcBef>
                <a:spcPct val="0"/>
              </a:spcBef>
              <a:spcAft>
                <a:spcPts val="0"/>
              </a:spcAft>
              <a:buClrTx/>
              <a:buSzTx/>
              <a:buFontTx/>
              <a:buNone/>
              <a:tabLst/>
              <a:defRPr/>
            </a:pPr>
            <a:r>
              <a:rPr lang="en-US" dirty="0" smtClean="0"/>
              <a:t>Why breast milk? Breast milk is safe,</a:t>
            </a:r>
            <a:r>
              <a:rPr lang="en-US" baseline="0" dirty="0" smtClean="0"/>
              <a:t> inexpensive and a source of complete nutrition for the term infant through 6 months of life. Breast milk provides </a:t>
            </a:r>
            <a:r>
              <a:rPr lang="en-US" sz="1200" kern="1200" dirty="0" smtClean="0">
                <a:solidFill>
                  <a:schemeClr val="tx1"/>
                </a:solidFill>
                <a:effectLst/>
                <a:latin typeface="+mn-lt"/>
                <a:ea typeface="+mn-ea"/>
                <a:cs typeface="+mn-cs"/>
              </a:rPr>
              <a:t>important digestive enzymes, protective immunologic factors and regulators, growth factors, anti-oxidants and anti-inflammatory compounds. </a:t>
            </a:r>
          </a:p>
          <a:p>
            <a:pPr>
              <a:spcBef>
                <a:spcPct val="0"/>
              </a:spcBef>
            </a:pP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DA95FB-E66A-40FB-AD0F-B57AF2356561}" type="slidenum">
              <a:rPr lang="en-US">
                <a:solidFill>
                  <a:prstClr val="black"/>
                </a:solidFill>
              </a:rPr>
              <a:pPr/>
              <a:t>3</a:t>
            </a:fld>
            <a:endParaRPr 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3473558"/>
      </p:ext>
    </p:extLst>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There</a:t>
            </a:r>
            <a:r>
              <a:rPr lang="en-US" baseline="0" dirty="0" smtClean="0"/>
              <a:t> are benefits of breastfeeding that accrue to infants and their mothers. Infants benefit from lower mortality rates, fewer childhood infections and lower rates of chronic illness as adults. Mothers have short term medical and psychosocial benefits from breastfeeding during the immediate post-partum period as well as longer term health benefits with accumulated lifetime breastfeeding.</a:t>
            </a:r>
            <a:endParaRPr lang="en-US" dirty="0" smtClean="0"/>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DA95FB-E66A-40FB-AD0F-B57AF2356561}" type="slidenum">
              <a:rPr lang="en-US">
                <a:solidFill>
                  <a:prstClr val="black"/>
                </a:solidFill>
              </a:rPr>
              <a:pPr/>
              <a:t>4</a:t>
            </a:fld>
            <a:endParaRPr 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3473558"/>
      </p:ext>
    </p:extLst>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Hauck,</a:t>
            </a:r>
            <a:r>
              <a:rPr lang="en-US" baseline="0" dirty="0" smtClean="0"/>
              <a:t> et al performed a meta-analysis of 288 studies on SIDS and breastfeeding. They found that the risk of </a:t>
            </a:r>
            <a:r>
              <a:rPr lang="en-US" dirty="0" smtClean="0"/>
              <a:t>SIDS is reduced by 36-45% with any breastfeeding</a:t>
            </a:r>
            <a:r>
              <a:rPr lang="en-US" baseline="0" dirty="0" smtClean="0"/>
              <a:t> and by 73% with exclusive breastfeeding.</a:t>
            </a:r>
            <a:endParaRPr lang="en-US" dirty="0"/>
          </a:p>
        </p:txBody>
      </p:sp>
      <p:sp>
        <p:nvSpPr>
          <p:cNvPr id="4" name="Slide Number Placeholder 3"/>
          <p:cNvSpPr>
            <a:spLocks noGrp="1"/>
          </p:cNvSpPr>
          <p:nvPr>
            <p:ph type="sldNum" sz="quarter" idx="10"/>
          </p:nvPr>
        </p:nvSpPr>
        <p:spPr/>
        <p:txBody>
          <a:bodyPr/>
          <a:lstStyle/>
          <a:p>
            <a:fld id="{64721BF6-B120-4614-AD68-2697320EDA3F}" type="slidenum">
              <a:rPr lang="en-US" smtClean="0"/>
              <a:pPr/>
              <a:t>5</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98937334"/>
      </p:ext>
    </p:extLst>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 has been estimated</a:t>
            </a:r>
            <a:r>
              <a:rPr lang="en-US" baseline="0" dirty="0" smtClean="0"/>
              <a:t> that 21% of infant mortality in the US can be attributed in part to an increased rate of SIDS in infants who have never breastfed, independent of sleep position. 900 fewer babies would die each year in the US if 90% of mothers exclusively breastfed for 6 months. And 1 million infant deaths could be prevented annually in the 42 developing countries in which 90% of the world’s childhood deaths occur.</a:t>
            </a:r>
            <a:endParaRPr lang="en-US" dirty="0"/>
          </a:p>
        </p:txBody>
      </p:sp>
      <p:sp>
        <p:nvSpPr>
          <p:cNvPr id="4" name="Slide Number Placeholder 3"/>
          <p:cNvSpPr>
            <a:spLocks noGrp="1"/>
          </p:cNvSpPr>
          <p:nvPr>
            <p:ph type="sldNum" sz="quarter" idx="10"/>
          </p:nvPr>
        </p:nvSpPr>
        <p:spPr/>
        <p:txBody>
          <a:bodyPr/>
          <a:lstStyle/>
          <a:p>
            <a:fld id="{64721BF6-B120-4614-AD68-2697320EDA3F}" type="slidenum">
              <a:rPr lang="en-US" smtClean="0"/>
              <a:pPr/>
              <a:t>6</a:t>
            </a:fld>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62442639"/>
      </p:ext>
    </p:extLst>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term infant, breastfeeding has been associated with fewer childhood infections, including gastrointestinal infections, otitis media, lower respiratory tract illness, urinary tract infections and botulism.</a:t>
            </a:r>
          </a:p>
          <a:p>
            <a:endParaRPr lang="en-US" altLang="en-US" dirty="0" smtClean="0"/>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F8C9A0-7BF1-4505-A266-7057B4C02567}" type="slidenum">
              <a:rPr lang="en-US" altLang="en-US">
                <a:solidFill>
                  <a:prstClr val="black"/>
                </a:solidFill>
              </a:rPr>
              <a:pPr/>
              <a:t>7</a:t>
            </a:fld>
            <a:endParaRPr lang="en-US" alt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97954946"/>
      </p:ext>
    </p:extLst>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the term infant, breastfeeding has also been associated with lower rates of chronic disease such as obesity, diabetes, leukemia and lymphoma and inflammatory bowel disease. Allergic diseases such as asthma, atopic dermatitis and eczema are less common. Celiac disease is reduced if breastmilk is being given at the time of the infant’s first exposure to gluten.</a:t>
            </a: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F8C9A0-7BF1-4505-A266-7057B4C02567}" type="slidenum">
              <a:rPr lang="en-US" altLang="en-US">
                <a:solidFill>
                  <a:prstClr val="black"/>
                </a:solidFill>
              </a:rPr>
              <a:pPr/>
              <a:t>8</a:t>
            </a:fld>
            <a:endParaRPr lang="en-US" alt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6577099"/>
      </p:ext>
    </p:extLst>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p:spPr>
      </p:sp>
      <p:sp>
        <p:nvSpPr>
          <p:cNvPr id="450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kern="1200" dirty="0" smtClean="0">
                <a:solidFill>
                  <a:schemeClr val="tx1"/>
                </a:solidFill>
                <a:effectLst/>
                <a:latin typeface="+mn-lt"/>
                <a:ea typeface="+mn-ea"/>
                <a:cs typeface="+mn-cs"/>
              </a:rPr>
              <a:t>Before we turn to the premature infant, let’s review the benefits of breastfeeding for the mother. These include decreased post-partum blood loss, potentially quicker return to pre-pregnancy weight, promotion of mother-infant bonding and increased child spacing, reducing the risk of preterm births. In mothers without gestational diabetes, breastfeeding duration was associated with decreased risk of type 2 diabetes. Mothers who breastfeed have decreased post-partum depression. The risk of child abuse and neglect by mothers who did not breastfeed was 2.6 times that of breastfeeding mothers.</a:t>
            </a:r>
            <a:endParaRPr lang="en-US" sz="1200" kern="1200" dirty="0">
              <a:solidFill>
                <a:schemeClr val="tx1"/>
              </a:solidFill>
              <a:effectLst/>
              <a:latin typeface="+mn-lt"/>
              <a:ea typeface="+mn-ea"/>
              <a:cs typeface="+mn-cs"/>
            </a:endParaRPr>
          </a:p>
        </p:txBody>
      </p:sp>
      <p:sp>
        <p:nvSpPr>
          <p:cNvPr id="450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DA95FB-E66A-40FB-AD0F-B57AF2356561}" type="slidenum">
              <a:rPr lang="en-US">
                <a:solidFill>
                  <a:prstClr val="black"/>
                </a:solidFill>
              </a:rPr>
              <a:pPr/>
              <a:t>9</a:t>
            </a:fld>
            <a:endParaRPr lang="en-US">
              <a:solidFill>
                <a:prstClr val="black"/>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97654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gif"/></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lvl1p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9A8C5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7"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3550047" y="228600"/>
            <a:ext cx="2043906" cy="1904617"/>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8"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2926800" y="5791200"/>
            <a:ext cx="3290400" cy="4572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8034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4343400" y="6400800"/>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8"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9"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977736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4389120" y="6333744"/>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9"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457200" y="6350181"/>
            <a:ext cx="381000" cy="355036"/>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10"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91200" y="6321544"/>
            <a:ext cx="2895600" cy="402343"/>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51819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4389120" y="6333744"/>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9"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457200" y="6350181"/>
            <a:ext cx="381000" cy="355036"/>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10"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91200" y="6321544"/>
            <a:ext cx="2895600" cy="402343"/>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449602436"/>
      </p:ext>
    </p:extLst>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a:xfrm>
            <a:off x="4343400" y="6400799"/>
            <a:ext cx="381000" cy="317399"/>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8"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9"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51290984"/>
      </p:ext>
    </p:extLst>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0"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9A8C5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4343400" y="6400800"/>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7"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3550047" y="228600"/>
            <a:ext cx="2043906" cy="1904617"/>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8"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2926800" y="2286000"/>
            <a:ext cx="3290400" cy="457200"/>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66540817"/>
      </p:ext>
    </p:extLst>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4343400" y="6400799"/>
            <a:ext cx="381000" cy="323087"/>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10"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11"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85182524"/>
      </p:ext>
    </p:extLst>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a:xfrm>
            <a:off x="4343400" y="6400800"/>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12"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10"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63067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a:xfrm>
            <a:off x="4343400" y="6400800"/>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79311686"/>
      </p:ext>
    </p:extLst>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a:xfrm>
            <a:off x="4343400" y="6392169"/>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6"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7"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41166354"/>
      </p:ext>
    </p:extLst>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4343400" y="6396990"/>
            <a:ext cx="381000" cy="38481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9"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10"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1052666"/>
      </p:ext>
    </p:extLst>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4343400" y="6400800"/>
            <a:ext cx="381000" cy="381000"/>
          </a:xfrm>
          <a:prstGeom prst="rect">
            <a:avLst/>
          </a:prstGeom>
        </p:spPr>
        <p:txBody>
          <a:bodyPr/>
          <a:lstStyle/>
          <a:p>
            <a:fld id="{800332C6-A5C1-4D88-ADCE-6F3163D8595A}" type="slidenum">
              <a:rPr lang="en-US" smtClean="0">
                <a:solidFill>
                  <a:prstClr val="white"/>
                </a:solidFill>
              </a:rPr>
              <a:pPr/>
              <a:t>‹#›</a:t>
            </a:fld>
            <a:endParaRPr lang="en-US">
              <a:solidFill>
                <a:prstClr val="white"/>
              </a:solidFill>
            </a:endParaRPr>
          </a:p>
        </p:txBody>
      </p:sp>
      <p:pic>
        <p:nvPicPr>
          <p:cNvPr id="8" name="Picture 4"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84956"/>
          <a:stretch/>
        </p:blipFill>
        <p:spPr bwMode="auto">
          <a:xfrm>
            <a:off x="502669" y="6321544"/>
            <a:ext cx="487931" cy="45468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pic>
        <p:nvPicPr>
          <p:cNvPr id="10" name="Picture 2" descr="C:\Users\hlopezca\Desktop\FPQC Meeting Material\FPQC change of image\Logo-and-Tagline_Final.gif"/>
          <p:cNvPicPr>
            <a:picLocks noChangeAspect="1" noChangeArrowheads="1"/>
          </p:cNvPicPr>
          <p:nvPr userDrawn="1"/>
        </p:nvPicPr>
        <p:blipFill rotWithShape="1">
          <a:blip r:embed="rId2" cstate="print">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l="15011" b="15760"/>
          <a:stretch/>
        </p:blipFill>
        <p:spPr bwMode="auto">
          <a:xfrm>
            <a:off x="5715000" y="6321544"/>
            <a:ext cx="2971800" cy="412931"/>
          </a:xfrm>
          <a:prstGeom prst="rect">
            <a:avLst/>
          </a:prstGeom>
          <a:noFill/>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Lst>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12186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rgbClr val="00510B"/>
        </a:solidFill>
        <a:effectLst/>
      </p:bgPr>
    </p:bg>
    <p:spTree>
      <p:nvGrpSpPr>
        <p:cNvPr id="1" name=""/>
        <p:cNvGrpSpPr/>
        <p:nvPr/>
      </p:nvGrpSpPr>
      <p:grpSpPr>
        <a:xfrm>
          <a:off x="0" y="0"/>
          <a:ext cx="0" cy="0"/>
          <a:chOff x="0" y="0"/>
          <a:chExt cx="0" cy="0"/>
        </a:xfrm>
      </p:grpSpPr>
      <p:sp>
        <p:nvSpPr>
          <p:cNvPr id="8" name="Rounded Rectangle 7"/>
          <p:cNvSpPr/>
          <p:nvPr/>
        </p:nvSpPr>
        <p:spPr>
          <a:xfrm>
            <a:off x="114300" y="152400"/>
            <a:ext cx="8915400" cy="6629400"/>
          </a:xfrm>
          <a:prstGeom prst="roundRect">
            <a:avLst>
              <a:gd name="adj" fmla="val 287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Oval 8"/>
          <p:cNvSpPr/>
          <p:nvPr/>
        </p:nvSpPr>
        <p:spPr>
          <a:xfrm>
            <a:off x="4389120" y="6410325"/>
            <a:ext cx="274320" cy="274320"/>
          </a:xfrm>
          <a:prstGeom prst="ellipse">
            <a:avLst/>
          </a:prstGeom>
          <a:solidFill>
            <a:srgbClr val="9A8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5" name="Slide Number Placeholder 5"/>
          <p:cNvSpPr>
            <a:spLocks noGrp="1"/>
          </p:cNvSpPr>
          <p:nvPr>
            <p:ph type="sldNum" sz="quarter" idx="4"/>
          </p:nvPr>
        </p:nvSpPr>
        <p:spPr>
          <a:xfrm>
            <a:off x="4267200" y="6400800"/>
            <a:ext cx="533400" cy="457200"/>
          </a:xfrm>
          <a:prstGeom prst="rect">
            <a:avLst/>
          </a:prstGeom>
        </p:spPr>
        <p:txBody>
          <a:bodyPr/>
          <a:lstStyle>
            <a:lvl1pPr algn="ctr">
              <a:defRPr sz="1200">
                <a:solidFill>
                  <a:schemeClr val="bg1"/>
                </a:solidFill>
                <a:latin typeface="Gill Sans MT" pitchFamily="34" charset="0"/>
              </a:defRPr>
            </a:lvl1pPr>
          </a:lstStyle>
          <a:p>
            <a:fld id="{AF51F174-ECE1-45C6-AF12-A3DBDBC07E20}" type="slidenum">
              <a:rPr lang="en-US" smtClean="0">
                <a:solidFill>
                  <a:prstClr val="white"/>
                </a:solidFill>
              </a:rPr>
              <a:pPr/>
              <a:t>‹#›</a:t>
            </a:fld>
            <a:endParaRPr lang="en-US" dirty="0">
              <a:solidFill>
                <a:prstClr val="white"/>
              </a:solidFill>
            </a:endParaRPr>
          </a:p>
        </p:txBody>
      </p:sp>
      <p:sp>
        <p:nvSpPr>
          <p:cNvPr id="16" name="Rectangle 15"/>
          <p:cNvSpPr/>
          <p:nvPr/>
        </p:nvSpPr>
        <p:spPr>
          <a:xfrm>
            <a:off x="457200" y="6248400"/>
            <a:ext cx="8229600" cy="27432"/>
          </a:xfrm>
          <a:prstGeom prst="rect">
            <a:avLst/>
          </a:prstGeom>
          <a:solidFill>
            <a:srgbClr val="9A8C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2134656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4400" kern="1200">
          <a:solidFill>
            <a:srgbClr val="00510B"/>
          </a:solidFill>
          <a:latin typeface="Garamond" pitchFamily="18" charset="0"/>
          <a:ea typeface="+mj-ea"/>
          <a:cs typeface="+mj-cs"/>
        </a:defRPr>
      </a:lvl1pPr>
    </p:titleStyle>
    <p:bodyStyle>
      <a:lvl1pPr marL="342900" indent="-342900" algn="l" defTabSz="914400" rtl="0" eaLnBrk="1" latinLnBrk="0" hangingPunct="1">
        <a:spcBef>
          <a:spcPct val="20000"/>
        </a:spcBef>
        <a:buFontTx/>
        <a:buBlip>
          <a:blip r:embed="rId14"/>
        </a:buBlip>
        <a:defRPr sz="3000" kern="1200">
          <a:solidFill>
            <a:schemeClr val="tx1"/>
          </a:solidFill>
          <a:latin typeface="Gill Sans MT" pitchFamily="34" charset="0"/>
          <a:ea typeface="+mn-ea"/>
          <a:cs typeface="+mn-cs"/>
        </a:defRPr>
      </a:lvl1pPr>
      <a:lvl2pPr marL="742950" indent="-285750" algn="l" defTabSz="914400" rtl="0" eaLnBrk="1" latinLnBrk="0" hangingPunct="1">
        <a:spcBef>
          <a:spcPct val="20000"/>
        </a:spcBef>
        <a:buFontTx/>
        <a:buBlip>
          <a:blip r:embed="rId14"/>
        </a:buBlip>
        <a:defRPr sz="2800" kern="1200">
          <a:solidFill>
            <a:schemeClr val="tx1"/>
          </a:solidFill>
          <a:latin typeface="Gill Sans MT" pitchFamily="34" charset="0"/>
          <a:ea typeface="+mn-ea"/>
          <a:cs typeface="+mn-cs"/>
        </a:defRPr>
      </a:lvl2pPr>
      <a:lvl3pPr marL="1143000" indent="-228600" algn="l" defTabSz="914400" rtl="0" eaLnBrk="1" latinLnBrk="0" hangingPunct="1">
        <a:spcBef>
          <a:spcPct val="20000"/>
        </a:spcBef>
        <a:buFontTx/>
        <a:buBlip>
          <a:blip r:embed="rId14"/>
        </a:buBlip>
        <a:defRPr sz="2400" kern="1200">
          <a:solidFill>
            <a:schemeClr val="tx1"/>
          </a:solidFill>
          <a:latin typeface="Gill Sans MT" pitchFamily="34" charset="0"/>
          <a:ea typeface="+mn-ea"/>
          <a:cs typeface="+mn-cs"/>
        </a:defRPr>
      </a:lvl3pPr>
      <a:lvl4pPr marL="1600200" indent="-228600" algn="l" defTabSz="914400" rtl="0" eaLnBrk="1" latinLnBrk="0" hangingPunct="1">
        <a:spcBef>
          <a:spcPct val="20000"/>
        </a:spcBef>
        <a:buFontTx/>
        <a:buBlip>
          <a:blip r:embed="rId14"/>
        </a:buBlip>
        <a:defRPr sz="2000" kern="1200">
          <a:solidFill>
            <a:schemeClr val="tx1"/>
          </a:solidFill>
          <a:latin typeface="Gill Sans MT" pitchFamily="34" charset="0"/>
          <a:ea typeface="+mn-ea"/>
          <a:cs typeface="+mn-cs"/>
        </a:defRPr>
      </a:lvl4pPr>
      <a:lvl5pPr marL="2057400" indent="-228600" algn="l" defTabSz="914400" rtl="0" eaLnBrk="1" latinLnBrk="0" hangingPunct="1">
        <a:spcBef>
          <a:spcPct val="20000"/>
        </a:spcBef>
        <a:buFontTx/>
        <a:buBlip>
          <a:blip r:embed="rId14"/>
        </a:buBlip>
        <a:defRPr sz="2000" kern="1200">
          <a:solidFill>
            <a:schemeClr val="tx1"/>
          </a:solidFill>
          <a:latin typeface="Gill Sans MT"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4.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6.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7.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352339" y="2783659"/>
            <a:ext cx="8443520" cy="1213801"/>
          </a:xfrm>
        </p:spPr>
        <p:txBody>
          <a:bodyPr>
            <a:noAutofit/>
          </a:bodyPr>
          <a:lstStyle/>
          <a:p>
            <a:r>
              <a:rPr lang="en-US" sz="4800" cap="small" dirty="0" smtClean="0"/>
              <a:t>MOM in the NICU:</a:t>
            </a:r>
            <a:br>
              <a:rPr lang="en-US" sz="4800" cap="small" dirty="0" smtClean="0"/>
            </a:br>
            <a:r>
              <a:rPr lang="en-US" sz="4800" cap="small" dirty="0" smtClean="0"/>
              <a:t>Background and Significance</a:t>
            </a:r>
            <a:endParaRPr lang="en-US" sz="4800" dirty="0"/>
          </a:p>
        </p:txBody>
      </p:sp>
      <p:sp>
        <p:nvSpPr>
          <p:cNvPr id="3" name="Subtitle 2"/>
          <p:cNvSpPr>
            <a:spLocks noGrp="1"/>
          </p:cNvSpPr>
          <p:nvPr>
            <p:ph type="subTitle" idx="1"/>
          </p:nvPr>
        </p:nvSpPr>
        <p:spPr>
          <a:xfrm>
            <a:off x="1802324" y="4827405"/>
            <a:ext cx="5543550" cy="914400"/>
          </a:xfrm>
        </p:spPr>
        <p:txBody>
          <a:bodyPr>
            <a:noAutofit/>
          </a:bodyPr>
          <a:lstStyle/>
          <a:p>
            <a:r>
              <a:rPr lang="en-US" sz="2500" dirty="0" smtClean="0"/>
              <a:t>Douglas Hardy</a:t>
            </a:r>
          </a:p>
          <a:p>
            <a:r>
              <a:rPr lang="en-US" sz="2500" dirty="0" smtClean="0"/>
              <a:t>May 18, 2016</a:t>
            </a:r>
            <a:endParaRPr lang="en-US" sz="25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23268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dirty="0" smtClean="0"/>
              <a:t>Cumulative breastfeeding time</a:t>
            </a:r>
          </a:p>
        </p:txBody>
      </p:sp>
      <p:sp>
        <p:nvSpPr>
          <p:cNvPr id="12291" name="Rectangle 3"/>
          <p:cNvSpPr>
            <a:spLocks noGrp="1" noChangeArrowheads="1"/>
          </p:cNvSpPr>
          <p:nvPr>
            <p:ph idx="1"/>
          </p:nvPr>
        </p:nvSpPr>
        <p:spPr/>
        <p:txBody>
          <a:bodyPr>
            <a:normAutofit fontScale="92500" lnSpcReduction="10000"/>
          </a:bodyPr>
          <a:lstStyle/>
          <a:p>
            <a:r>
              <a:rPr lang="en-US" dirty="0"/>
              <a:t>Reduction in hypertension (OR 0.89)</a:t>
            </a:r>
          </a:p>
          <a:p>
            <a:r>
              <a:rPr lang="en-US" dirty="0"/>
              <a:t>Reduction in hyperlipidemia (OR 0.81)</a:t>
            </a:r>
          </a:p>
          <a:p>
            <a:r>
              <a:rPr lang="en-US" dirty="0"/>
              <a:t>Reduction in cardiovascular disease (OR 0.9)</a:t>
            </a:r>
          </a:p>
          <a:p>
            <a:r>
              <a:rPr lang="en-US" dirty="0"/>
              <a:t>Reduction in diabetes (OR 0.74)</a:t>
            </a:r>
          </a:p>
          <a:p>
            <a:r>
              <a:rPr lang="en-US" dirty="0"/>
              <a:t>Reduced risk of breast cancer (primarily premenopausal) and ovarian </a:t>
            </a:r>
            <a:r>
              <a:rPr lang="en-US" dirty="0" smtClean="0"/>
              <a:t>cancer (OR 0.72)</a:t>
            </a:r>
            <a:endParaRPr lang="en-US" dirty="0"/>
          </a:p>
          <a:p>
            <a:pPr lvl="1"/>
            <a:r>
              <a:rPr lang="en-US" dirty="0"/>
              <a:t>Estimated that each year of breastfeeding reduces risk of breast cancer by 4.3%</a:t>
            </a:r>
          </a:p>
          <a:p>
            <a:r>
              <a:rPr lang="en-US" dirty="0"/>
              <a:t>Reduction in rheumatoid arthritis (RR 0.8)</a:t>
            </a:r>
          </a:p>
          <a:p>
            <a:pPr lvl="1"/>
            <a:r>
              <a:rPr lang="en-US" dirty="0"/>
              <a:t>RR 0.5 with &gt; 24 months cumulative lifetime</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517114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AAP Policy Statement - 2012</a:t>
            </a:r>
            <a:endParaRPr lang="en-US" dirty="0"/>
          </a:p>
        </p:txBody>
      </p:sp>
      <p:sp>
        <p:nvSpPr>
          <p:cNvPr id="3" name="Content Placeholder 2"/>
          <p:cNvSpPr>
            <a:spLocks noGrp="1"/>
          </p:cNvSpPr>
          <p:nvPr>
            <p:ph idx="1"/>
          </p:nvPr>
        </p:nvSpPr>
        <p:spPr/>
        <p:txBody>
          <a:bodyPr>
            <a:normAutofit/>
          </a:bodyPr>
          <a:lstStyle/>
          <a:p>
            <a:r>
              <a:rPr lang="en-US" sz="3000" dirty="0" smtClean="0"/>
              <a:t>The </a:t>
            </a:r>
            <a:r>
              <a:rPr lang="en-US" sz="3000" dirty="0"/>
              <a:t>AAP </a:t>
            </a:r>
            <a:r>
              <a:rPr lang="en-US" sz="3000" dirty="0" smtClean="0"/>
              <a:t>recommends an </a:t>
            </a:r>
            <a:r>
              <a:rPr lang="en-US" sz="3000" b="1" dirty="0" smtClean="0"/>
              <a:t>exclusive </a:t>
            </a:r>
            <a:r>
              <a:rPr lang="en-US" sz="3000" b="1" dirty="0"/>
              <a:t>human milk diet </a:t>
            </a:r>
            <a:r>
              <a:rPr lang="en-US" sz="3000" b="1" dirty="0" smtClean="0"/>
              <a:t>for </a:t>
            </a:r>
            <a:r>
              <a:rPr lang="en-US" sz="3000" b="1" dirty="0"/>
              <a:t>premature infants</a:t>
            </a:r>
            <a:r>
              <a:rPr lang="en-US" sz="3000" b="1" dirty="0" smtClean="0"/>
              <a:t>.</a:t>
            </a:r>
          </a:p>
          <a:p>
            <a:pPr lvl="1"/>
            <a:r>
              <a:rPr lang="en-US" sz="2800" dirty="0" smtClean="0"/>
              <a:t>Mother’s Own Milk (MOM) is 1</a:t>
            </a:r>
            <a:r>
              <a:rPr lang="en-US" sz="2800" baseline="30000" dirty="0" smtClean="0"/>
              <a:t>st</a:t>
            </a:r>
            <a:r>
              <a:rPr lang="en-US" sz="2800" dirty="0" smtClean="0"/>
              <a:t> Choice</a:t>
            </a:r>
          </a:p>
          <a:p>
            <a:pPr lvl="1"/>
            <a:r>
              <a:rPr lang="en-US" sz="2800" dirty="0" smtClean="0"/>
              <a:t>Donor </a:t>
            </a:r>
            <a:r>
              <a:rPr lang="en-US" sz="2800" dirty="0"/>
              <a:t>milk if </a:t>
            </a:r>
            <a:r>
              <a:rPr lang="en-US" sz="2800" dirty="0" smtClean="0"/>
              <a:t>MOM </a:t>
            </a:r>
            <a:r>
              <a:rPr lang="en-US" sz="2800" dirty="0"/>
              <a:t>is not </a:t>
            </a:r>
            <a:r>
              <a:rPr lang="en-US" sz="2800" dirty="0" smtClean="0"/>
              <a:t>available</a:t>
            </a:r>
            <a:endParaRPr lang="en-US" sz="2600" dirty="0" smtClean="0"/>
          </a:p>
          <a:p>
            <a:pPr lvl="2"/>
            <a:r>
              <a:rPr lang="en-US" sz="2600" dirty="0" smtClean="0"/>
              <a:t>Avoidance of formula for initiation of feeds</a:t>
            </a:r>
          </a:p>
          <a:p>
            <a:pPr lvl="2"/>
            <a:r>
              <a:rPr lang="en-US" sz="2600" dirty="0" smtClean="0"/>
              <a:t>Used as a bridge for MOM</a:t>
            </a:r>
          </a:p>
          <a:p>
            <a:pPr lvl="1"/>
            <a:r>
              <a:rPr lang="en-US" sz="2800" dirty="0" smtClean="0"/>
              <a:t>Premature infant </a:t>
            </a:r>
            <a:r>
              <a:rPr lang="en-US" dirty="0"/>
              <a:t>f</a:t>
            </a:r>
            <a:r>
              <a:rPr lang="en-US" sz="2800" dirty="0" smtClean="0"/>
              <a:t>ormula should not be used unless there is no other viable choice</a:t>
            </a:r>
          </a:p>
          <a:p>
            <a:pPr marL="777240" lvl="2" indent="0">
              <a:buNone/>
            </a:pPr>
            <a:endParaRPr lang="en-US" sz="2600" dirty="0" smtClean="0"/>
          </a:p>
          <a:p>
            <a:pPr marL="777240" lvl="2" indent="0">
              <a:buNone/>
            </a:pPr>
            <a:endParaRPr lang="en-US" sz="2600" dirty="0" smtClean="0"/>
          </a:p>
          <a:p>
            <a:pPr lvl="2"/>
            <a:endParaRPr lang="en-US" sz="2600" dirty="0"/>
          </a:p>
          <a:p>
            <a:pPr lvl="2"/>
            <a:endParaRPr lang="en-US" sz="2600" dirty="0" smtClean="0"/>
          </a:p>
          <a:p>
            <a:pPr lvl="2"/>
            <a:endParaRPr lang="en-US" sz="2600" dirty="0" smtClean="0"/>
          </a:p>
          <a:p>
            <a:pPr lvl="2"/>
            <a:endParaRPr lang="en-US" sz="2600" dirty="0" smtClean="0"/>
          </a:p>
          <a:p>
            <a:pPr lvl="2"/>
            <a:endParaRPr lang="en-US" sz="2600" dirty="0" smtClean="0"/>
          </a:p>
          <a:p>
            <a:pPr lvl="2"/>
            <a:endParaRPr lang="en-US" sz="2600" dirty="0" smtClean="0"/>
          </a:p>
          <a:p>
            <a:pPr lvl="2"/>
            <a:endParaRPr lang="en-US" sz="2600" dirty="0"/>
          </a:p>
          <a:p>
            <a:endParaRPr lang="en-US" sz="3000" dirty="0"/>
          </a:p>
          <a:p>
            <a:endParaRPr lang="en-US" sz="3000"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046620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eaLnBrk="1" hangingPunct="1">
              <a:defRPr/>
            </a:pPr>
            <a:r>
              <a:rPr lang="en-US" dirty="0" smtClean="0"/>
              <a:t>Human Milk in the NICU</a:t>
            </a:r>
          </a:p>
        </p:txBody>
      </p:sp>
      <p:sp>
        <p:nvSpPr>
          <p:cNvPr id="3" name="Content Placeholder 2"/>
          <p:cNvSpPr>
            <a:spLocks noGrp="1"/>
          </p:cNvSpPr>
          <p:nvPr>
            <p:ph idx="1"/>
          </p:nvPr>
        </p:nvSpPr>
        <p:spPr>
          <a:xfrm>
            <a:off x="304800" y="1600200"/>
            <a:ext cx="8229600" cy="4068763"/>
          </a:xfrm>
        </p:spPr>
        <p:txBody>
          <a:bodyPr>
            <a:noAutofit/>
          </a:bodyPr>
          <a:lstStyle/>
          <a:p>
            <a:r>
              <a:rPr lang="en-US" dirty="0"/>
              <a:t>Enhanced feeding tolerance</a:t>
            </a:r>
          </a:p>
          <a:p>
            <a:r>
              <a:rPr lang="en-US" dirty="0" smtClean="0"/>
              <a:t>Human </a:t>
            </a:r>
            <a:r>
              <a:rPr lang="en-US" dirty="0"/>
              <a:t>milk contributes to a preterm infant’s host defense </a:t>
            </a:r>
            <a:r>
              <a:rPr lang="en-US" dirty="0" smtClean="0"/>
              <a:t>development</a:t>
            </a:r>
          </a:p>
          <a:p>
            <a:pPr lvl="1"/>
            <a:r>
              <a:rPr lang="en-US" dirty="0" smtClean="0"/>
              <a:t>Lower rates of NEC and late onset sepsis</a:t>
            </a:r>
          </a:p>
          <a:p>
            <a:r>
              <a:rPr lang="en-US" dirty="0"/>
              <a:t>Fewer hospitalizations for illnesses during the first year after discharge</a:t>
            </a:r>
          </a:p>
          <a:p>
            <a:r>
              <a:rPr lang="en-US" dirty="0" smtClean="0"/>
              <a:t>Decreased </a:t>
            </a:r>
            <a:r>
              <a:rPr lang="en-US" dirty="0"/>
              <a:t>incidence of severe retinopathy of prematurity</a:t>
            </a:r>
          </a:p>
          <a:p>
            <a:r>
              <a:rPr lang="en-US" dirty="0" smtClean="0"/>
              <a:t>Improved neurodevelopmental outcomes</a:t>
            </a:r>
          </a:p>
          <a:p>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853945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eaLnBrk="1" hangingPunct="1">
              <a:defRPr/>
            </a:pPr>
            <a:r>
              <a:rPr lang="en-US" dirty="0" smtClean="0"/>
              <a:t>Necrotizing enterocolitis</a:t>
            </a:r>
          </a:p>
        </p:txBody>
      </p:sp>
      <p:sp>
        <p:nvSpPr>
          <p:cNvPr id="3" name="Content Placeholder 2"/>
          <p:cNvSpPr>
            <a:spLocks noGrp="1"/>
          </p:cNvSpPr>
          <p:nvPr>
            <p:ph idx="1"/>
          </p:nvPr>
        </p:nvSpPr>
        <p:spPr>
          <a:xfrm>
            <a:off x="304800" y="1524000"/>
            <a:ext cx="8229600" cy="4144963"/>
          </a:xfrm>
        </p:spPr>
        <p:txBody>
          <a:bodyPr>
            <a:noAutofit/>
          </a:bodyPr>
          <a:lstStyle/>
          <a:p>
            <a:pPr>
              <a:defRPr/>
            </a:pPr>
            <a:r>
              <a:rPr lang="en-US" sz="3200" dirty="0" smtClean="0"/>
              <a:t>Protective </a:t>
            </a:r>
            <a:r>
              <a:rPr lang="en-US" sz="3200" dirty="0"/>
              <a:t>factors </a:t>
            </a:r>
            <a:r>
              <a:rPr lang="en-US" sz="3200" dirty="0" smtClean="0"/>
              <a:t>for </a:t>
            </a:r>
            <a:r>
              <a:rPr lang="en-US" sz="3200" dirty="0"/>
              <a:t>prevention of NEC in human milk </a:t>
            </a:r>
          </a:p>
          <a:p>
            <a:pPr lvl="1">
              <a:defRPr/>
            </a:pPr>
            <a:r>
              <a:rPr lang="en-US" dirty="0" err="1"/>
              <a:t>Immunoglobulins</a:t>
            </a:r>
            <a:r>
              <a:rPr lang="en-US" dirty="0"/>
              <a:t> </a:t>
            </a:r>
          </a:p>
          <a:p>
            <a:pPr lvl="1">
              <a:defRPr/>
            </a:pPr>
            <a:r>
              <a:rPr lang="en-US" dirty="0"/>
              <a:t>Oligosaccharides</a:t>
            </a:r>
          </a:p>
          <a:p>
            <a:pPr lvl="1">
              <a:defRPr/>
            </a:pPr>
            <a:r>
              <a:rPr lang="en-US" dirty="0" err="1"/>
              <a:t>Lactoferrin</a:t>
            </a:r>
            <a:endParaRPr lang="en-US" dirty="0"/>
          </a:p>
          <a:p>
            <a:pPr lvl="1">
              <a:defRPr/>
            </a:pPr>
            <a:r>
              <a:rPr lang="en-US" dirty="0"/>
              <a:t>Growth </a:t>
            </a:r>
            <a:r>
              <a:rPr lang="en-US" dirty="0" smtClean="0"/>
              <a:t>factors</a:t>
            </a:r>
          </a:p>
          <a:p>
            <a:pPr lvl="2">
              <a:defRPr/>
            </a:pPr>
            <a:r>
              <a:rPr lang="en-US" dirty="0" smtClean="0"/>
              <a:t>Epidermal Growth Factor</a:t>
            </a:r>
          </a:p>
          <a:p>
            <a:pPr lvl="2">
              <a:defRPr/>
            </a:pPr>
            <a:r>
              <a:rPr lang="en-US" dirty="0" smtClean="0"/>
              <a:t>Heparin-binding Epidermal Growth Factor</a:t>
            </a:r>
            <a:endParaRPr lang="en-US" sz="2400" dirty="0" smtClean="0"/>
          </a:p>
          <a:p>
            <a:pPr lvl="3">
              <a:defRPr/>
            </a:pPr>
            <a:endParaRPr lang="en-US" dirty="0" smtClean="0"/>
          </a:p>
          <a:p>
            <a:pPr lvl="3">
              <a:defRPr/>
            </a:pPr>
            <a:endParaRPr lang="en-US" sz="22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148244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89942"/>
            <a:ext cx="6172200" cy="857250"/>
          </a:xfrm>
        </p:spPr>
        <p:txBody>
          <a:bodyPr>
            <a:normAutofit/>
          </a:bodyPr>
          <a:lstStyle/>
          <a:p>
            <a:r>
              <a:rPr lang="en-US" dirty="0"/>
              <a:t>Necrotizing </a:t>
            </a:r>
            <a:r>
              <a:rPr lang="es-US" dirty="0" smtClean="0"/>
              <a:t>enterocolitis</a:t>
            </a:r>
            <a:endParaRPr lang="es-US" dirty="0"/>
          </a:p>
        </p:txBody>
      </p:sp>
      <p:sp>
        <p:nvSpPr>
          <p:cNvPr id="3" name="Content Placeholder 2"/>
          <p:cNvSpPr>
            <a:spLocks noGrp="1"/>
          </p:cNvSpPr>
          <p:nvPr>
            <p:ph idx="1"/>
          </p:nvPr>
        </p:nvSpPr>
        <p:spPr>
          <a:xfrm>
            <a:off x="486888" y="1448789"/>
            <a:ext cx="8182099" cy="4750129"/>
          </a:xfrm>
        </p:spPr>
        <p:txBody>
          <a:bodyPr>
            <a:normAutofit/>
          </a:bodyPr>
          <a:lstStyle/>
          <a:p>
            <a:r>
              <a:rPr lang="en-US" sz="2800" dirty="0" smtClean="0"/>
              <a:t>ELBW infants in15 centers participating in the NICHD-NRN Glutamine Trial 1999-2001 </a:t>
            </a:r>
            <a:r>
              <a:rPr lang="en-US" sz="2000" dirty="0" smtClean="0"/>
              <a:t>(</a:t>
            </a:r>
            <a:r>
              <a:rPr lang="en-US" sz="2000" i="1" dirty="0" smtClean="0"/>
              <a:t>J </a:t>
            </a:r>
            <a:r>
              <a:rPr lang="en-US" sz="2000" i="1" dirty="0" err="1" smtClean="0"/>
              <a:t>Pediatr</a:t>
            </a:r>
            <a:r>
              <a:rPr lang="en-US" sz="2000" i="1" dirty="0" smtClean="0"/>
              <a:t>. </a:t>
            </a:r>
            <a:r>
              <a:rPr lang="en-US" sz="2000" dirty="0" smtClean="0"/>
              <a:t>2016 – in press)</a:t>
            </a:r>
          </a:p>
          <a:p>
            <a:r>
              <a:rPr lang="en-US" sz="2800" dirty="0" smtClean="0"/>
              <a:t>Overall incidence of NEC of 10.2%</a:t>
            </a:r>
          </a:p>
          <a:p>
            <a:r>
              <a:rPr lang="en-US" sz="2800" dirty="0" smtClean="0"/>
              <a:t>Infants fed exclusively preterm formula had an incidence of NEC of 11.1%</a:t>
            </a:r>
          </a:p>
          <a:p>
            <a:r>
              <a:rPr lang="en-US" sz="2800" dirty="0"/>
              <a:t>Infants fed </a:t>
            </a:r>
            <a:r>
              <a:rPr lang="en-US" sz="2800" dirty="0" smtClean="0"/>
              <a:t>a mixed diet of preterm </a:t>
            </a:r>
            <a:r>
              <a:rPr lang="en-US" sz="2800" dirty="0"/>
              <a:t>formula </a:t>
            </a:r>
            <a:r>
              <a:rPr lang="en-US" sz="2800" dirty="0" smtClean="0"/>
              <a:t>and human milk had </a:t>
            </a:r>
            <a:r>
              <a:rPr lang="en-US" sz="2800" dirty="0"/>
              <a:t>an incidence of NEC of </a:t>
            </a:r>
            <a:r>
              <a:rPr lang="en-US" sz="2800" dirty="0" smtClean="0"/>
              <a:t>8.2%</a:t>
            </a:r>
          </a:p>
          <a:p>
            <a:r>
              <a:rPr lang="en-US" sz="2800" dirty="0"/>
              <a:t>Infants fed </a:t>
            </a:r>
            <a:r>
              <a:rPr lang="en-US" sz="2800" u="sng" dirty="0" smtClean="0"/>
              <a:t>&gt;</a:t>
            </a:r>
            <a:r>
              <a:rPr lang="en-US" sz="2800" dirty="0" smtClean="0"/>
              <a:t> 98% human milk had </a:t>
            </a:r>
            <a:r>
              <a:rPr lang="en-US" sz="2800" dirty="0"/>
              <a:t>an incidence of NEC of </a:t>
            </a:r>
            <a:r>
              <a:rPr lang="en-US" sz="2800" dirty="0" smtClean="0"/>
              <a:t>1.3% (p=0.002)</a:t>
            </a:r>
            <a:endParaRPr lang="en-US" sz="2800" dirty="0"/>
          </a:p>
          <a:p>
            <a:pPr marL="0" indent="0">
              <a:buNone/>
            </a:pPr>
            <a:endParaRPr lang="en-US" sz="2100" dirty="0"/>
          </a:p>
          <a:p>
            <a:endParaRPr lang="en-US" sz="2100"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14</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7921813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eaLnBrk="1" hangingPunct="1">
              <a:defRPr/>
            </a:pPr>
            <a:r>
              <a:rPr lang="en-US" dirty="0" smtClean="0"/>
              <a:t>Necrotizing enterocolitis</a:t>
            </a:r>
          </a:p>
        </p:txBody>
      </p:sp>
      <p:sp>
        <p:nvSpPr>
          <p:cNvPr id="3" name="Content Placeholder 2"/>
          <p:cNvSpPr>
            <a:spLocks noGrp="1"/>
          </p:cNvSpPr>
          <p:nvPr>
            <p:ph idx="1"/>
          </p:nvPr>
        </p:nvSpPr>
        <p:spPr>
          <a:xfrm>
            <a:off x="304800" y="1524000"/>
            <a:ext cx="8229600" cy="4144963"/>
          </a:xfrm>
        </p:spPr>
        <p:txBody>
          <a:bodyPr>
            <a:noAutofit/>
          </a:bodyPr>
          <a:lstStyle/>
          <a:p>
            <a:r>
              <a:rPr lang="en-US" dirty="0"/>
              <a:t>Meta-analysis of 4 </a:t>
            </a:r>
            <a:r>
              <a:rPr lang="en-US" dirty="0" smtClean="0"/>
              <a:t>RCT suggest </a:t>
            </a:r>
            <a:r>
              <a:rPr lang="en-US" dirty="0"/>
              <a:t>58% reduction of NEC with human milk feedings in preterm infants</a:t>
            </a:r>
          </a:p>
          <a:p>
            <a:r>
              <a:rPr lang="en-US" dirty="0"/>
              <a:t>Reduction of 77% in preterm infants fed exclusive human milk vs human milk supplemented with bovine fortifier </a:t>
            </a:r>
            <a:r>
              <a:rPr lang="en-US" sz="2000" dirty="0"/>
              <a:t>(</a:t>
            </a:r>
            <a:r>
              <a:rPr lang="en-US" sz="2000" i="1" dirty="0"/>
              <a:t>J </a:t>
            </a:r>
            <a:r>
              <a:rPr lang="en-US" sz="2000" i="1" dirty="0" err="1"/>
              <a:t>Pediatr</a:t>
            </a:r>
            <a:r>
              <a:rPr lang="en-US" sz="2000" dirty="0"/>
              <a:t>. 2010;156(4):</a:t>
            </a:r>
            <a:r>
              <a:rPr lang="en-US" sz="2000" dirty="0" smtClean="0"/>
              <a:t>562-567)</a:t>
            </a:r>
            <a:endParaRPr lang="en-US" sz="2000" dirty="0" smtClean="0"/>
          </a:p>
          <a:p>
            <a:pPr lvl="1"/>
            <a:r>
              <a:rPr lang="en-US" dirty="0" smtClean="0"/>
              <a:t>One</a:t>
            </a:r>
            <a:r>
              <a:rPr lang="en-US" dirty="0" smtClean="0"/>
              <a:t> </a:t>
            </a:r>
            <a:r>
              <a:rPr lang="en-US" dirty="0"/>
              <a:t>case of medical NEC could be avoided if 10 infants received exclusive human milk</a:t>
            </a:r>
            <a:endParaRPr lang="en-US" dirty="0" smtClean="0"/>
          </a:p>
          <a:p>
            <a:pPr lvl="1"/>
            <a:r>
              <a:rPr lang="en-US" dirty="0" smtClean="0"/>
              <a:t>One</a:t>
            </a:r>
            <a:r>
              <a:rPr lang="en-US" dirty="0" smtClean="0"/>
              <a:t> </a:t>
            </a:r>
            <a:r>
              <a:rPr lang="en-US" dirty="0"/>
              <a:t>case of surgical NEC or death could be avoided if 8 infants received exclusive human milk</a:t>
            </a:r>
          </a:p>
          <a:p>
            <a:pPr marL="457200" lvl="1" indent="0">
              <a:buNone/>
              <a:defRPr/>
            </a:pPr>
            <a:endParaRPr lang="en-US" sz="2800" dirty="0" smtClean="0"/>
          </a:p>
          <a:p>
            <a:pPr lvl="3">
              <a:defRPr/>
            </a:pPr>
            <a:endParaRPr lang="en-US" dirty="0" smtClean="0"/>
          </a:p>
          <a:p>
            <a:pPr lvl="3">
              <a:defRPr/>
            </a:pPr>
            <a:endParaRPr lang="en-US" sz="2200"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807475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Business case for human milk</a:t>
            </a:r>
            <a:endParaRPr lang="en-US" dirty="0"/>
          </a:p>
        </p:txBody>
      </p:sp>
      <p:sp>
        <p:nvSpPr>
          <p:cNvPr id="3" name="Content Placeholder 2"/>
          <p:cNvSpPr>
            <a:spLocks noGrp="1"/>
          </p:cNvSpPr>
          <p:nvPr>
            <p:ph idx="1"/>
          </p:nvPr>
        </p:nvSpPr>
        <p:spPr>
          <a:xfrm>
            <a:off x="457200" y="1615044"/>
            <a:ext cx="8229600" cy="4500747"/>
          </a:xfrm>
        </p:spPr>
        <p:txBody>
          <a:bodyPr>
            <a:normAutofit fontScale="85000" lnSpcReduction="20000"/>
          </a:bodyPr>
          <a:lstStyle/>
          <a:p>
            <a:r>
              <a:rPr lang="en-US" sz="3200" dirty="0" smtClean="0"/>
              <a:t>291 VLBW infants at Rush </a:t>
            </a:r>
            <a:r>
              <a:rPr lang="en-US" sz="3200" dirty="0"/>
              <a:t>University Medical Center </a:t>
            </a:r>
            <a:r>
              <a:rPr lang="en-US" sz="3200" dirty="0" smtClean="0"/>
              <a:t>between 2008 and 2012 </a:t>
            </a:r>
            <a:r>
              <a:rPr lang="en-US" sz="2600" dirty="0" smtClean="0"/>
              <a:t>(</a:t>
            </a:r>
            <a:r>
              <a:rPr lang="en-US" sz="2600" i="1" dirty="0" smtClean="0"/>
              <a:t>Neonatology</a:t>
            </a:r>
            <a:r>
              <a:rPr lang="en-US" sz="2600" dirty="0" smtClean="0"/>
              <a:t>. 2015;107(4):271-276)</a:t>
            </a:r>
            <a:endParaRPr lang="en-US" sz="2600" dirty="0"/>
          </a:p>
          <a:p>
            <a:r>
              <a:rPr lang="en-US" sz="3300" dirty="0"/>
              <a:t>I</a:t>
            </a:r>
            <a:r>
              <a:rPr lang="en-US" sz="3300" dirty="0" smtClean="0"/>
              <a:t>mpact </a:t>
            </a:r>
            <a:r>
              <a:rPr lang="en-US" sz="3300" dirty="0"/>
              <a:t>of feeding human milk during the first 14 </a:t>
            </a:r>
            <a:r>
              <a:rPr lang="en-US" sz="3300" dirty="0" smtClean="0"/>
              <a:t>days</a:t>
            </a:r>
          </a:p>
          <a:p>
            <a:pPr lvl="1"/>
            <a:r>
              <a:rPr lang="en-US" sz="3100" dirty="0"/>
              <a:t>R</a:t>
            </a:r>
            <a:r>
              <a:rPr lang="en-US" sz="3100" dirty="0" smtClean="0"/>
              <a:t>isk </a:t>
            </a:r>
            <a:r>
              <a:rPr lang="en-US" sz="3100" dirty="0"/>
              <a:t>of </a:t>
            </a:r>
            <a:r>
              <a:rPr lang="en-US" sz="3100" dirty="0" smtClean="0"/>
              <a:t>NEC</a:t>
            </a:r>
          </a:p>
          <a:p>
            <a:pPr lvl="1"/>
            <a:r>
              <a:rPr lang="en-US" sz="3100" dirty="0" smtClean="0"/>
              <a:t>NEC-related </a:t>
            </a:r>
            <a:r>
              <a:rPr lang="en-US" sz="3100" dirty="0"/>
              <a:t>hospital </a:t>
            </a:r>
            <a:r>
              <a:rPr lang="en-US" sz="3100" dirty="0" smtClean="0"/>
              <a:t>costs</a:t>
            </a:r>
          </a:p>
          <a:p>
            <a:pPr lvl="1"/>
            <a:r>
              <a:rPr lang="en-US" sz="3100" dirty="0" smtClean="0"/>
              <a:t>Hospital </a:t>
            </a:r>
            <a:r>
              <a:rPr lang="en-US" sz="3100" dirty="0"/>
              <a:t>costs unrelated to </a:t>
            </a:r>
            <a:r>
              <a:rPr lang="en-US" sz="3100" dirty="0" smtClean="0"/>
              <a:t>NEC.</a:t>
            </a:r>
          </a:p>
          <a:p>
            <a:r>
              <a:rPr lang="en-US" sz="3200" dirty="0" smtClean="0"/>
              <a:t>Results</a:t>
            </a:r>
          </a:p>
          <a:p>
            <a:pPr lvl="1"/>
            <a:r>
              <a:rPr lang="en-US" dirty="0" smtClean="0"/>
              <a:t>3.5 </a:t>
            </a:r>
            <a:r>
              <a:rPr lang="en-US" dirty="0"/>
              <a:t>greater risk of NEC with any formula DOL 1-14  (p=.020)</a:t>
            </a:r>
          </a:p>
          <a:p>
            <a:pPr lvl="1"/>
            <a:r>
              <a:rPr lang="en-US" dirty="0"/>
              <a:t>Additional $43,818 </a:t>
            </a:r>
            <a:r>
              <a:rPr lang="en-US" dirty="0" smtClean="0"/>
              <a:t>in NICU costs due to NEC (</a:t>
            </a:r>
            <a:r>
              <a:rPr lang="en-US" dirty="0"/>
              <a:t>p&lt;.001)</a:t>
            </a:r>
          </a:p>
          <a:p>
            <a:pPr lvl="1"/>
            <a:r>
              <a:rPr lang="en-US" dirty="0" smtClean="0"/>
              <a:t>Decrease of </a:t>
            </a:r>
            <a:r>
              <a:rPr lang="en-US" dirty="0"/>
              <a:t>$534 in Non-NEC NICU </a:t>
            </a:r>
            <a:r>
              <a:rPr lang="en-US" dirty="0" smtClean="0"/>
              <a:t>costs </a:t>
            </a:r>
            <a:r>
              <a:rPr lang="en-US" dirty="0"/>
              <a:t>for each additional ml/kg/day of </a:t>
            </a:r>
            <a:r>
              <a:rPr lang="en-US" dirty="0" smtClean="0"/>
              <a:t>human </a:t>
            </a:r>
            <a:r>
              <a:rPr lang="en-US" dirty="0"/>
              <a:t>milk in DOL 1-14 (p&lt;.001)</a:t>
            </a:r>
          </a:p>
          <a:p>
            <a:endParaRPr lang="en-US" dirty="0"/>
          </a:p>
          <a:p>
            <a:pPr marL="0" indent="0">
              <a:buNone/>
            </a:pPr>
            <a:endParaRPr lang="en-US" sz="1200"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16</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08921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564"/>
            <a:ext cx="8229600" cy="1143000"/>
          </a:xfrm>
        </p:spPr>
        <p:txBody>
          <a:bodyPr>
            <a:normAutofit/>
          </a:bodyPr>
          <a:lstStyle/>
          <a:p>
            <a:r>
              <a:rPr lang="en-US" smtClean="0"/>
              <a:t>Costs savings in </a:t>
            </a:r>
            <a:r>
              <a:rPr lang="en-US" dirty="0" smtClean="0"/>
              <a:t>ELBW infants</a:t>
            </a:r>
            <a:endParaRPr lang="en-US" dirty="0"/>
          </a:p>
        </p:txBody>
      </p:sp>
      <p:sp>
        <p:nvSpPr>
          <p:cNvPr id="3" name="Content Placeholder 2"/>
          <p:cNvSpPr>
            <a:spLocks noGrp="1"/>
          </p:cNvSpPr>
          <p:nvPr>
            <p:ph idx="1"/>
          </p:nvPr>
        </p:nvSpPr>
        <p:spPr/>
        <p:txBody>
          <a:bodyPr/>
          <a:lstStyle/>
          <a:p>
            <a:r>
              <a:rPr lang="en-US" dirty="0" smtClean="0"/>
              <a:t>If 90% of infants were fed </a:t>
            </a:r>
            <a:r>
              <a:rPr lang="en-US" u="sng" dirty="0" smtClean="0"/>
              <a:t>&gt;</a:t>
            </a:r>
            <a:r>
              <a:rPr lang="en-US" dirty="0" smtClean="0"/>
              <a:t> 98% human milk:</a:t>
            </a:r>
          </a:p>
          <a:p>
            <a:pPr lvl="1"/>
            <a:r>
              <a:rPr lang="en-US" smtClean="0"/>
              <a:t>928 fewer cases of NEC and 121 fewer deaths annually</a:t>
            </a:r>
          </a:p>
          <a:p>
            <a:pPr lvl="1"/>
            <a:r>
              <a:rPr lang="en-US" dirty="0" smtClean="0"/>
              <a:t>Direct medical costs associated with NEC would be reduced by $27.1 million annually</a:t>
            </a:r>
          </a:p>
          <a:p>
            <a:pPr lvl="1"/>
            <a:r>
              <a:rPr lang="en-US" dirty="0" smtClean="0"/>
              <a:t>Indirect nonmedical costs associated with NEC would be reduced by $563,655 annually</a:t>
            </a:r>
          </a:p>
          <a:p>
            <a:pPr lvl="1"/>
            <a:r>
              <a:rPr lang="en-US" dirty="0" smtClean="0"/>
              <a:t>Costs attributable to premature death would be reduced by $1.5 billion</a:t>
            </a:r>
          </a:p>
          <a:p>
            <a:pPr lvl="1"/>
            <a:endParaRPr lang="en-US"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17</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611172049"/>
      </p:ext>
    </p:extLst>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 onset sepsis and MOM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Late onset sepsis (LOS) occurs in up to 22% of VLBW infants </a:t>
            </a:r>
            <a:r>
              <a:rPr lang="en-US" sz="2200" dirty="0" smtClean="0"/>
              <a:t>(</a:t>
            </a:r>
            <a:r>
              <a:rPr lang="en-US" sz="2200" i="1" dirty="0" smtClean="0"/>
              <a:t>Am J </a:t>
            </a:r>
            <a:r>
              <a:rPr lang="en-US" sz="2200" i="1" dirty="0" err="1" smtClean="0"/>
              <a:t>Obstet</a:t>
            </a:r>
            <a:r>
              <a:rPr lang="en-US" sz="2200" i="1" dirty="0" smtClean="0"/>
              <a:t> Gynecol. </a:t>
            </a:r>
            <a:r>
              <a:rPr lang="en-US" sz="2200" dirty="0" smtClean="0"/>
              <a:t>2007;196:e1-e8)</a:t>
            </a:r>
          </a:p>
          <a:p>
            <a:r>
              <a:rPr lang="en-US" dirty="0" smtClean="0"/>
              <a:t>The additional hospital cost associated with LOS has been estimated as $10,055 </a:t>
            </a:r>
            <a:r>
              <a:rPr lang="en-US" sz="2200" dirty="0" smtClean="0"/>
              <a:t>(</a:t>
            </a:r>
            <a:r>
              <a:rPr lang="en-US" sz="2200" i="1" dirty="0" smtClean="0"/>
              <a:t>J </a:t>
            </a:r>
            <a:r>
              <a:rPr lang="en-US" sz="2200" i="1" dirty="0" err="1" smtClean="0"/>
              <a:t>Pediatr</a:t>
            </a:r>
            <a:r>
              <a:rPr lang="en-US" sz="2200" i="1" dirty="0" smtClean="0"/>
              <a:t>.</a:t>
            </a:r>
            <a:r>
              <a:rPr lang="en-US" sz="2200" dirty="0" smtClean="0"/>
              <a:t> 2013;162:243-249)</a:t>
            </a:r>
          </a:p>
          <a:p>
            <a:r>
              <a:rPr lang="en-US" dirty="0" smtClean="0"/>
              <a:t>The incidence of LOS has been shown to be reduced by 19% for each 10 ml/kg/day of human milk </a:t>
            </a:r>
            <a:r>
              <a:rPr lang="en-US" sz="2200" dirty="0" smtClean="0"/>
              <a:t>(</a:t>
            </a:r>
            <a:r>
              <a:rPr lang="en-US" sz="2200" i="1" dirty="0" smtClean="0"/>
              <a:t>J </a:t>
            </a:r>
            <a:r>
              <a:rPr lang="en-US" sz="2200" i="1" dirty="0" err="1" smtClean="0"/>
              <a:t>Perinatol</a:t>
            </a:r>
            <a:r>
              <a:rPr lang="en-US" sz="2200" i="1" dirty="0" smtClean="0"/>
              <a:t>. </a:t>
            </a:r>
            <a:r>
              <a:rPr lang="en-US" sz="2200" dirty="0" smtClean="0"/>
              <a:t>2013;33:514-519)</a:t>
            </a:r>
          </a:p>
          <a:p>
            <a:r>
              <a:rPr lang="en-US" dirty="0" smtClean="0"/>
              <a:t>A Norwegian study of ELBW infants showed early full enteral feedings with primarily human milk to be associated with a lower rate of LOS </a:t>
            </a:r>
            <a:r>
              <a:rPr lang="en-US" sz="2200" dirty="0" smtClean="0"/>
              <a:t>(</a:t>
            </a:r>
            <a:r>
              <a:rPr lang="en-US" sz="2200" i="1" dirty="0" smtClean="0"/>
              <a:t>Pediatrics</a:t>
            </a:r>
            <a:r>
              <a:rPr lang="en-US" sz="2200" dirty="0" smtClean="0"/>
              <a:t>. 2005;115:e269-e276)</a:t>
            </a:r>
            <a:endParaRPr lang="en-US" sz="2200"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18</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09432755"/>
      </p:ext>
    </p:extLst>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7504"/>
            <a:ext cx="8229600" cy="1040133"/>
          </a:xfrm>
        </p:spPr>
        <p:txBody>
          <a:bodyPr>
            <a:noAutofit/>
          </a:bodyPr>
          <a:lstStyle/>
          <a:p>
            <a:r>
              <a:rPr lang="en-US" sz="3400" dirty="0" smtClean="0"/>
              <a:t>Any Human Milk at Discharge Home</a:t>
            </a:r>
            <a:br>
              <a:rPr lang="en-US" sz="3400" dirty="0" smtClean="0"/>
            </a:br>
            <a:r>
              <a:rPr lang="en-US" sz="3400" dirty="0" smtClean="0"/>
              <a:t>Florida VON report 2013</a:t>
            </a:r>
            <a:endParaRPr lang="en-US" sz="3400"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19</a:t>
            </a:fld>
            <a:endParaRPr lang="en-US">
              <a:solidFill>
                <a:prstClr val="white"/>
              </a:solidFill>
            </a:endParaRPr>
          </a:p>
        </p:txBody>
      </p:sp>
      <p:pic>
        <p:nvPicPr>
          <p:cNvPr id="6" name="Picture 5"/>
          <p:cNvPicPr>
            <a:picLocks noChangeAspect="1"/>
          </p:cNvPicPr>
          <p:nvPr/>
        </p:nvPicPr>
        <p:blipFill rotWithShape="1">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r="30867"/>
          <a:stretch/>
        </p:blipFill>
        <p:spPr>
          <a:xfrm>
            <a:off x="1676400" y="1676400"/>
            <a:ext cx="5562600" cy="4572000"/>
          </a:xfrm>
          <a:prstGeom prst="rect">
            <a:avLst/>
          </a:prstGeom>
        </p:spPr>
      </p:pic>
      <p:cxnSp>
        <p:nvCxnSpPr>
          <p:cNvPr id="7" name="Straight Connector 6"/>
          <p:cNvCxnSpPr/>
          <p:nvPr/>
        </p:nvCxnSpPr>
        <p:spPr>
          <a:xfrm flipV="1">
            <a:off x="2250831" y="4143483"/>
            <a:ext cx="4888523" cy="1821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Content Placeholder 11"/>
          <p:cNvSpPr>
            <a:spLocks noGrp="1"/>
          </p:cNvSpPr>
          <p:nvPr>
            <p:ph idx="1"/>
          </p:nvPr>
        </p:nvSpPr>
        <p:spPr>
          <a:xfrm>
            <a:off x="4012223" y="3851657"/>
            <a:ext cx="993531" cy="291826"/>
          </a:xfrm>
        </p:spPr>
        <p:txBody>
          <a:bodyPr>
            <a:normAutofit/>
          </a:bodyPr>
          <a:lstStyle/>
          <a:p>
            <a:pPr marL="0" indent="0">
              <a:buNone/>
            </a:pPr>
            <a:r>
              <a:rPr lang="en-US" sz="1200" smtClean="0">
                <a:solidFill>
                  <a:srgbClr val="FF0000"/>
                </a:solidFill>
              </a:rPr>
              <a:t>Median 40.4</a:t>
            </a:r>
            <a:endParaRPr lang="en-US" sz="1200" dirty="0">
              <a:solidFill>
                <a:srgbClr val="FF0000"/>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990199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r>
              <a:rPr lang="en-US" sz="3200" dirty="0" smtClean="0"/>
              <a:t>Review the association between breastfeeding and reduced infant mortality.</a:t>
            </a:r>
          </a:p>
          <a:p>
            <a:r>
              <a:rPr lang="en-US" sz="3200" dirty="0" smtClean="0"/>
              <a:t>Identify </a:t>
            </a:r>
            <a:r>
              <a:rPr lang="en-US" sz="3200" dirty="0"/>
              <a:t>the </a:t>
            </a:r>
            <a:r>
              <a:rPr lang="en-US" sz="3200" dirty="0" smtClean="0"/>
              <a:t>benefits of human milk in the term and in the high-risk premature infant</a:t>
            </a:r>
          </a:p>
          <a:p>
            <a:r>
              <a:rPr lang="en-US" sz="3200" dirty="0" smtClean="0"/>
              <a:t>Identify the benefits of breastfeeding on maternal health</a:t>
            </a:r>
          </a:p>
          <a:p>
            <a:r>
              <a:rPr lang="en-US" sz="3200" dirty="0" smtClean="0"/>
              <a:t>Explore the need for a Mother’s Own Milk Initiative in Florida</a:t>
            </a:r>
            <a:endParaRPr lang="en-US"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2</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77075241"/>
      </p:ext>
    </p:extLst>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VON VLBW from 2009 to 2014</a:t>
            </a:r>
            <a:endParaRPr lang="en-US" dirty="0"/>
          </a:p>
        </p:txBody>
      </p:sp>
      <p:pic>
        <p:nvPicPr>
          <p:cNvPr id="5" name="Content Placeholder 4"/>
          <p:cNvPicPr>
            <a:picLocks noGrp="1" noChangeAspect="1"/>
          </p:cNvPicPr>
          <p:nvPr>
            <p:ph idx="1"/>
          </p:nvPr>
        </p:nvPicPr>
        <p:blipFill>
          <a:blip r:embed="rId3"/>
          <a:stretch>
            <a:fillRect/>
          </a:stretch>
        </p:blipFill>
        <p:spPr>
          <a:xfrm>
            <a:off x="555951" y="1542927"/>
            <a:ext cx="8032098" cy="4548383"/>
          </a:xfrm>
        </p:spPr>
      </p:pic>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20</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3105731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VON from 2009 to 2013</a:t>
            </a:r>
            <a:endParaRPr lang="en-US" dirty="0"/>
          </a:p>
        </p:txBody>
      </p:sp>
      <p:pic>
        <p:nvPicPr>
          <p:cNvPr id="5" name="Content Placeholder 4"/>
          <p:cNvPicPr>
            <a:picLocks noGrp="1" noChangeAspect="1"/>
          </p:cNvPicPr>
          <p:nvPr>
            <p:ph idx="1"/>
          </p:nvPr>
        </p:nvPicPr>
        <p:blipFill>
          <a:blip r:embed="rId3"/>
          <a:stretch>
            <a:fillRect/>
          </a:stretch>
        </p:blipFill>
        <p:spPr>
          <a:xfrm>
            <a:off x="521678" y="1507607"/>
            <a:ext cx="8100644" cy="4595488"/>
          </a:xfrm>
          <a:solidFill>
            <a:schemeClr val="accent6">
              <a:lumMod val="75000"/>
            </a:schemeClr>
          </a:solidFill>
        </p:spPr>
      </p:pic>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21</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388291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Iceberg is Melting!</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495760" y="1876301"/>
            <a:ext cx="8148057" cy="3942608"/>
          </a:xfrm>
        </p:spPr>
      </p:pic>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22</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66774991"/>
      </p:ext>
    </p:extLst>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Florida vs VON from 2009 to 2013</a:t>
            </a:r>
            <a:endParaRPr lang="en-US" dirty="0"/>
          </a:p>
        </p:txBody>
      </p:sp>
      <p:pic>
        <p:nvPicPr>
          <p:cNvPr id="5" name="Content Placeholder 4"/>
          <p:cNvPicPr>
            <a:picLocks noGrp="1" noChangeAspect="1"/>
          </p:cNvPicPr>
          <p:nvPr>
            <p:ph idx="1"/>
          </p:nvPr>
        </p:nvPicPr>
        <p:blipFill>
          <a:blip r:embed="rId3"/>
          <a:stretch>
            <a:fillRect/>
          </a:stretch>
        </p:blipFill>
        <p:spPr>
          <a:xfrm>
            <a:off x="521677" y="1513336"/>
            <a:ext cx="8100646" cy="4584029"/>
          </a:xfrm>
          <a:solidFill>
            <a:schemeClr val="accent6">
              <a:lumMod val="75000"/>
            </a:schemeClr>
          </a:solidFill>
        </p:spPr>
      </p:pic>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23</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388291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Questions or Comments</a:t>
            </a:r>
            <a:endParaRPr lang="en-US" b="1" dirty="0"/>
          </a:p>
        </p:txBody>
      </p:sp>
      <p:sp>
        <p:nvSpPr>
          <p:cNvPr id="3" name="Text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24</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4135327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Benefits of Breastfeeding</a:t>
            </a:r>
          </a:p>
        </p:txBody>
      </p:sp>
      <p:sp>
        <p:nvSpPr>
          <p:cNvPr id="2" name="Content Placeholder 1"/>
          <p:cNvSpPr>
            <a:spLocks noGrp="1"/>
          </p:cNvSpPr>
          <p:nvPr>
            <p:ph idx="1"/>
          </p:nvPr>
        </p:nvSpPr>
        <p:spPr/>
        <p:txBody>
          <a:bodyPr>
            <a:normAutofit/>
          </a:bodyPr>
          <a:lstStyle/>
          <a:p>
            <a:r>
              <a:rPr lang="en-US" dirty="0"/>
              <a:t>It is safe and inexpensive</a:t>
            </a:r>
          </a:p>
          <a:p>
            <a:r>
              <a:rPr lang="en-US" dirty="0"/>
              <a:t>It is complete nutrition through 6 months of life</a:t>
            </a:r>
          </a:p>
          <a:p>
            <a:r>
              <a:rPr lang="en-US" dirty="0" smtClean="0"/>
              <a:t>Breast milk provides:</a:t>
            </a:r>
          </a:p>
          <a:p>
            <a:pPr lvl="1"/>
            <a:r>
              <a:rPr lang="en-US" dirty="0"/>
              <a:t>important digestive enzymes</a:t>
            </a:r>
          </a:p>
          <a:p>
            <a:pPr lvl="1"/>
            <a:r>
              <a:rPr lang="en-US" dirty="0"/>
              <a:t>protective immunologic factors and regulators</a:t>
            </a:r>
          </a:p>
          <a:p>
            <a:pPr lvl="1"/>
            <a:r>
              <a:rPr lang="en-US" dirty="0"/>
              <a:t>growth factors</a:t>
            </a:r>
          </a:p>
          <a:p>
            <a:pPr lvl="1"/>
            <a:r>
              <a:rPr lang="en-US" dirty="0"/>
              <a:t>anti-oxidants</a:t>
            </a:r>
          </a:p>
          <a:p>
            <a:pPr lvl="1"/>
            <a:r>
              <a:rPr lang="en-US" dirty="0"/>
              <a:t>anti-inflammatory </a:t>
            </a:r>
            <a:r>
              <a:rPr lang="en-US" dirty="0" smtClean="0"/>
              <a:t>compounds</a:t>
            </a:r>
          </a:p>
          <a:p>
            <a:pPr lvl="1"/>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16068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Benefits of Breastfeeding</a:t>
            </a:r>
          </a:p>
        </p:txBody>
      </p:sp>
      <p:sp>
        <p:nvSpPr>
          <p:cNvPr id="2" name="Content Placeholder 1"/>
          <p:cNvSpPr>
            <a:spLocks noGrp="1"/>
          </p:cNvSpPr>
          <p:nvPr>
            <p:ph idx="1"/>
          </p:nvPr>
        </p:nvSpPr>
        <p:spPr/>
        <p:txBody>
          <a:bodyPr>
            <a:normAutofit/>
          </a:bodyPr>
          <a:lstStyle/>
          <a:p>
            <a:r>
              <a:rPr lang="en-US" dirty="0" smtClean="0"/>
              <a:t>Infant benefits</a:t>
            </a:r>
          </a:p>
          <a:p>
            <a:pPr lvl="1"/>
            <a:r>
              <a:rPr lang="en-US" dirty="0" smtClean="0"/>
              <a:t>Reduced infant mortality</a:t>
            </a:r>
          </a:p>
          <a:p>
            <a:pPr lvl="1"/>
            <a:r>
              <a:rPr lang="en-US" dirty="0" smtClean="0"/>
              <a:t>Lower rates of childhood infection</a:t>
            </a:r>
          </a:p>
          <a:p>
            <a:pPr lvl="1"/>
            <a:r>
              <a:rPr lang="en-US" dirty="0" smtClean="0"/>
              <a:t>Lower rates of chronic disease</a:t>
            </a:r>
          </a:p>
          <a:p>
            <a:r>
              <a:rPr lang="en-US" dirty="0" smtClean="0"/>
              <a:t>Maternal benefits</a:t>
            </a:r>
          </a:p>
          <a:p>
            <a:pPr lvl="1"/>
            <a:r>
              <a:rPr lang="en-US" dirty="0" smtClean="0"/>
              <a:t>Immediate post-partum benefits</a:t>
            </a:r>
          </a:p>
          <a:p>
            <a:pPr lvl="1"/>
            <a:r>
              <a:rPr lang="en-US" dirty="0" smtClean="0"/>
              <a:t>Long term benefits related to cumulative breastfeeding time</a:t>
            </a:r>
          </a:p>
          <a:p>
            <a:endParaRPr lang="en-US" dirty="0" smtClean="0"/>
          </a:p>
          <a:p>
            <a:pPr>
              <a:buNone/>
            </a:pPr>
            <a:endParaRPr lang="en-US" dirty="0" smtClean="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16068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Sudden Infant Death and breastmilk</a:t>
            </a:r>
            <a:endParaRPr lang="en-US" dirty="0"/>
          </a:p>
        </p:txBody>
      </p:sp>
      <p:sp>
        <p:nvSpPr>
          <p:cNvPr id="3" name="Content Placeholder 2"/>
          <p:cNvSpPr>
            <a:spLocks noGrp="1"/>
          </p:cNvSpPr>
          <p:nvPr>
            <p:ph idx="1"/>
          </p:nvPr>
        </p:nvSpPr>
        <p:spPr/>
        <p:txBody>
          <a:bodyPr>
            <a:normAutofit/>
          </a:bodyPr>
          <a:lstStyle/>
          <a:p>
            <a:r>
              <a:rPr lang="en-US" dirty="0"/>
              <a:t>Sudden Infant Death Syndrome – SIDS</a:t>
            </a:r>
          </a:p>
          <a:p>
            <a:pPr lvl="1"/>
            <a:r>
              <a:rPr lang="en-US" dirty="0"/>
              <a:t>Risk reduced 36% – 45% with any breastfeeding</a:t>
            </a:r>
          </a:p>
          <a:p>
            <a:pPr lvl="1"/>
            <a:r>
              <a:rPr lang="en-US" dirty="0"/>
              <a:t>Exclusive breastfeeding reduces risk by 73% </a:t>
            </a:r>
            <a:r>
              <a:rPr lang="en-US" sz="2000" dirty="0"/>
              <a:t>(</a:t>
            </a:r>
            <a:r>
              <a:rPr lang="en-US" sz="2000" i="1" dirty="0"/>
              <a:t>Pediatrics</a:t>
            </a:r>
            <a:r>
              <a:rPr lang="en-US" sz="2000" dirty="0"/>
              <a:t>. 2011;128(1</a:t>
            </a:r>
            <a:r>
              <a:rPr lang="en-US" sz="2000" dirty="0" smtClean="0"/>
              <a:t>):103-110)</a:t>
            </a:r>
            <a:endParaRPr lang="en-US" sz="2000"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5</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8309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Infant mortality and breastmilk</a:t>
            </a:r>
            <a:endParaRPr lang="en-US" dirty="0"/>
          </a:p>
        </p:txBody>
      </p:sp>
      <p:sp>
        <p:nvSpPr>
          <p:cNvPr id="3" name="Content Placeholder 2"/>
          <p:cNvSpPr>
            <a:spLocks noGrp="1"/>
          </p:cNvSpPr>
          <p:nvPr>
            <p:ph idx="1"/>
          </p:nvPr>
        </p:nvSpPr>
        <p:spPr/>
        <p:txBody>
          <a:bodyPr>
            <a:normAutofit fontScale="92500"/>
          </a:bodyPr>
          <a:lstStyle/>
          <a:p>
            <a:r>
              <a:rPr lang="en-US" dirty="0" smtClean="0"/>
              <a:t>21</a:t>
            </a:r>
            <a:r>
              <a:rPr lang="en-US" dirty="0"/>
              <a:t>% of the US infant mortality rate has been attributed in part to increased rate of SIDS in infants who never </a:t>
            </a:r>
            <a:r>
              <a:rPr lang="en-US" dirty="0" smtClean="0"/>
              <a:t>breastfed, independent </a:t>
            </a:r>
            <a:r>
              <a:rPr lang="en-US" dirty="0"/>
              <a:t>of sleep </a:t>
            </a:r>
            <a:r>
              <a:rPr lang="en-US" dirty="0" smtClean="0"/>
              <a:t>position</a:t>
            </a:r>
            <a:r>
              <a:rPr lang="en-US" dirty="0"/>
              <a:t> </a:t>
            </a:r>
            <a:r>
              <a:rPr lang="en-US" sz="2200" dirty="0" smtClean="0"/>
              <a:t>(</a:t>
            </a:r>
            <a:r>
              <a:rPr lang="en-US" sz="2200" i="1" dirty="0" smtClean="0"/>
              <a:t>Pediatrics</a:t>
            </a:r>
            <a:r>
              <a:rPr lang="en-US" sz="2200" dirty="0"/>
              <a:t>. 2004;113(5):e435-e439)</a:t>
            </a:r>
            <a:r>
              <a:rPr lang="en-US" sz="2200" dirty="0" smtClean="0"/>
              <a:t> </a:t>
            </a:r>
            <a:endParaRPr lang="en-US" sz="2200" dirty="0"/>
          </a:p>
          <a:p>
            <a:r>
              <a:rPr lang="en-US" dirty="0" smtClean="0"/>
              <a:t>900 </a:t>
            </a:r>
            <a:r>
              <a:rPr lang="en-US" dirty="0"/>
              <a:t>fewer babies would die each year in the US if 90% of mothers exclusively breastfed for 6 months</a:t>
            </a:r>
          </a:p>
          <a:p>
            <a:r>
              <a:rPr lang="en-US" dirty="0"/>
              <a:t>Exclusive breastfeeding for 6 months and weaning after 1 year could prevent 1,000,000 infant deaths per year in the 42 developing countries in which 90% of the world’s childhood deaths occur</a:t>
            </a:r>
          </a:p>
          <a:p>
            <a:endParaRPr lang="en-US" dirty="0"/>
          </a:p>
        </p:txBody>
      </p:sp>
      <p:sp>
        <p:nvSpPr>
          <p:cNvPr id="4" name="Slide Number Placeholder 3"/>
          <p:cNvSpPr>
            <a:spLocks noGrp="1"/>
          </p:cNvSpPr>
          <p:nvPr>
            <p:ph type="sldNum" sz="quarter" idx="12"/>
          </p:nvPr>
        </p:nvSpPr>
        <p:spPr/>
        <p:txBody>
          <a:bodyPr/>
          <a:lstStyle/>
          <a:p>
            <a:fld id="{800332C6-A5C1-4D88-ADCE-6F3163D8595A}" type="slidenum">
              <a:rPr lang="en-US" smtClean="0">
                <a:solidFill>
                  <a:prstClr val="white"/>
                </a:solidFill>
              </a:rPr>
              <a:pPr/>
              <a:t>6</a:t>
            </a:fld>
            <a:endParaRPr lang="en-US">
              <a:solidFill>
                <a:prstClr val="white"/>
              </a:solidFill>
            </a:endParaRP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97884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lvl="0"/>
            <a:r>
              <a:rPr lang="en-US" dirty="0"/>
              <a:t>Fewer later childhood infections</a:t>
            </a:r>
          </a:p>
        </p:txBody>
      </p:sp>
      <p:sp>
        <p:nvSpPr>
          <p:cNvPr id="3" name="Content Placeholder 2"/>
          <p:cNvSpPr>
            <a:spLocks noGrp="1"/>
          </p:cNvSpPr>
          <p:nvPr>
            <p:ph idx="1"/>
          </p:nvPr>
        </p:nvSpPr>
        <p:spPr>
          <a:xfrm>
            <a:off x="304800" y="1600200"/>
            <a:ext cx="8229600" cy="4068763"/>
          </a:xfrm>
        </p:spPr>
        <p:txBody>
          <a:bodyPr>
            <a:noAutofit/>
          </a:bodyPr>
          <a:lstStyle/>
          <a:p>
            <a:r>
              <a:rPr lang="en-US" dirty="0" smtClean="0"/>
              <a:t>Gastrointestinal </a:t>
            </a:r>
            <a:r>
              <a:rPr lang="en-US" dirty="0"/>
              <a:t>infections</a:t>
            </a:r>
          </a:p>
          <a:p>
            <a:r>
              <a:rPr lang="en-US" dirty="0"/>
              <a:t>Otitis media</a:t>
            </a:r>
          </a:p>
          <a:p>
            <a:r>
              <a:rPr lang="en-US" dirty="0"/>
              <a:t>Lower respiratory tract illness</a:t>
            </a:r>
          </a:p>
          <a:p>
            <a:r>
              <a:rPr lang="en-US" dirty="0"/>
              <a:t>Urinary tract infections</a:t>
            </a:r>
          </a:p>
          <a:p>
            <a:r>
              <a:rPr lang="en-US" dirty="0" smtClean="0"/>
              <a:t>Botulism</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007056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lvl="0"/>
            <a:r>
              <a:rPr lang="en-US" dirty="0"/>
              <a:t>Lower rates of chronic disease</a:t>
            </a:r>
          </a:p>
        </p:txBody>
      </p:sp>
      <p:sp>
        <p:nvSpPr>
          <p:cNvPr id="3" name="Content Placeholder 2"/>
          <p:cNvSpPr>
            <a:spLocks noGrp="1"/>
          </p:cNvSpPr>
          <p:nvPr>
            <p:ph idx="1"/>
          </p:nvPr>
        </p:nvSpPr>
        <p:spPr>
          <a:xfrm>
            <a:off x="304800" y="1600200"/>
            <a:ext cx="8229600" cy="4068763"/>
          </a:xfrm>
        </p:spPr>
        <p:txBody>
          <a:bodyPr>
            <a:noAutofit/>
          </a:bodyPr>
          <a:lstStyle/>
          <a:p>
            <a:r>
              <a:rPr lang="en-US" dirty="0" smtClean="0"/>
              <a:t>Obesity</a:t>
            </a:r>
            <a:endParaRPr lang="en-US" dirty="0"/>
          </a:p>
          <a:p>
            <a:r>
              <a:rPr lang="en-US" dirty="0" smtClean="0"/>
              <a:t>Diabetes</a:t>
            </a:r>
            <a:endParaRPr lang="en-US" dirty="0"/>
          </a:p>
          <a:p>
            <a:r>
              <a:rPr lang="en-US" dirty="0"/>
              <a:t>Leukemia and lymphoma</a:t>
            </a:r>
          </a:p>
          <a:p>
            <a:r>
              <a:rPr lang="en-US" dirty="0"/>
              <a:t>Inflammatory bowel disease</a:t>
            </a:r>
          </a:p>
          <a:p>
            <a:r>
              <a:rPr lang="en-US" dirty="0" smtClean="0"/>
              <a:t>Allergic </a:t>
            </a:r>
            <a:r>
              <a:rPr lang="en-US" dirty="0"/>
              <a:t>diseases</a:t>
            </a:r>
          </a:p>
          <a:p>
            <a:pPr lvl="1"/>
            <a:r>
              <a:rPr lang="en-US" dirty="0"/>
              <a:t>Asthma, atopic dermatitis, eczema</a:t>
            </a:r>
          </a:p>
          <a:p>
            <a:pPr lvl="1"/>
            <a:r>
              <a:rPr lang="en-US" dirty="0"/>
              <a:t>Celiac </a:t>
            </a:r>
            <a:r>
              <a:rPr lang="en-US" dirty="0" smtClean="0"/>
              <a:t>disease</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5676989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hangingPunct="1"/>
            <a:r>
              <a:rPr lang="en-US" dirty="0" smtClean="0"/>
              <a:t>Maternal benefits of breastfeeding</a:t>
            </a:r>
          </a:p>
        </p:txBody>
      </p:sp>
      <p:sp>
        <p:nvSpPr>
          <p:cNvPr id="12291" name="Rectangle 3"/>
          <p:cNvSpPr>
            <a:spLocks noGrp="1" noChangeArrowheads="1"/>
          </p:cNvSpPr>
          <p:nvPr>
            <p:ph idx="1"/>
          </p:nvPr>
        </p:nvSpPr>
        <p:spPr/>
        <p:txBody>
          <a:bodyPr>
            <a:normAutofit/>
          </a:bodyPr>
          <a:lstStyle/>
          <a:p>
            <a:pPr>
              <a:lnSpc>
                <a:spcPct val="80000"/>
              </a:lnSpc>
            </a:pPr>
            <a:r>
              <a:rPr kumimoji="1" lang="en-US" dirty="0" smtClean="0"/>
              <a:t>Decreased postpartum blood loss</a:t>
            </a:r>
          </a:p>
          <a:p>
            <a:pPr>
              <a:lnSpc>
                <a:spcPct val="80000"/>
              </a:lnSpc>
            </a:pPr>
            <a:r>
              <a:rPr kumimoji="1" lang="en-US" dirty="0" smtClean="0"/>
              <a:t>May help mothers return to their pre-pregnancy weight faster.</a:t>
            </a:r>
          </a:p>
          <a:p>
            <a:pPr>
              <a:lnSpc>
                <a:spcPct val="80000"/>
              </a:lnSpc>
            </a:pPr>
            <a:r>
              <a:rPr kumimoji="1" lang="en-US" dirty="0" smtClean="0"/>
              <a:t>Allows </a:t>
            </a:r>
            <a:r>
              <a:rPr kumimoji="1" lang="en-US" dirty="0"/>
              <a:t>mother to </a:t>
            </a:r>
            <a:r>
              <a:rPr kumimoji="1" lang="en-US" dirty="0" smtClean="0"/>
              <a:t>actively participate in the </a:t>
            </a:r>
            <a:r>
              <a:rPr kumimoji="1" lang="en-US" dirty="0"/>
              <a:t>infant’s </a:t>
            </a:r>
            <a:r>
              <a:rPr kumimoji="1" lang="en-US" dirty="0" smtClean="0"/>
              <a:t>care and promotes mother-infant bonding</a:t>
            </a:r>
          </a:p>
          <a:p>
            <a:pPr>
              <a:lnSpc>
                <a:spcPct val="80000"/>
              </a:lnSpc>
            </a:pPr>
            <a:r>
              <a:rPr kumimoji="1" lang="en-US" dirty="0" smtClean="0"/>
              <a:t>Increased child spacing</a:t>
            </a:r>
          </a:p>
          <a:p>
            <a:pPr>
              <a:lnSpc>
                <a:spcPct val="80000"/>
              </a:lnSpc>
            </a:pPr>
            <a:r>
              <a:rPr kumimoji="1" lang="en-US" dirty="0" smtClean="0"/>
              <a:t>Mothers without gestational diabetes are </a:t>
            </a:r>
            <a:r>
              <a:rPr kumimoji="1" lang="en-US" dirty="0"/>
              <a:t>less likely to develop Type II diabetes</a:t>
            </a:r>
          </a:p>
          <a:p>
            <a:pPr>
              <a:lnSpc>
                <a:spcPct val="80000"/>
              </a:lnSpc>
            </a:pPr>
            <a:r>
              <a:rPr kumimoji="1" lang="en-US" dirty="0" smtClean="0"/>
              <a:t>Less </a:t>
            </a:r>
            <a:r>
              <a:rPr kumimoji="1" lang="en-US" dirty="0"/>
              <a:t>risk of postpartum </a:t>
            </a:r>
            <a:r>
              <a:rPr kumimoji="1" lang="en-US" dirty="0" smtClean="0"/>
              <a:t>depression</a:t>
            </a:r>
          </a:p>
          <a:p>
            <a:pPr lvl="1">
              <a:lnSpc>
                <a:spcPct val="80000"/>
              </a:lnSpc>
            </a:pPr>
            <a:r>
              <a:rPr kumimoji="1" lang="en-US" dirty="0" smtClean="0"/>
              <a:t>Lower risk of child abuse or neglect</a:t>
            </a:r>
            <a:endParaRPr kumimoji="1" lang="en-US" dirty="0"/>
          </a:p>
          <a:p>
            <a:pPr>
              <a:lnSpc>
                <a:spcPct val="80000"/>
              </a:lnSpc>
            </a:pPr>
            <a:endParaRPr kumimoji="1"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55966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FPQC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a="http://schemas.openxmlformats.org/drawingml/2006/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389</TotalTime>
  <Words>3090</Words>
  <Application>Microsoft Macintosh PowerPoint</Application>
  <PresentationFormat>On-screen Show (4:3)</PresentationFormat>
  <Paragraphs>193</Paragraphs>
  <Slides>24</Slides>
  <Notes>24</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PPT FPQC Template</vt:lpstr>
      <vt:lpstr>MOM in the NICU: Background and Significance</vt:lpstr>
      <vt:lpstr>Objectives</vt:lpstr>
      <vt:lpstr>Benefits of Breastfeeding</vt:lpstr>
      <vt:lpstr>Benefits of Breastfeeding</vt:lpstr>
      <vt:lpstr>Sudden Infant Death and breastmilk</vt:lpstr>
      <vt:lpstr>Infant mortality and breastmilk</vt:lpstr>
      <vt:lpstr>Fewer later childhood infections</vt:lpstr>
      <vt:lpstr>Lower rates of chronic disease</vt:lpstr>
      <vt:lpstr>Maternal benefits of breastfeeding</vt:lpstr>
      <vt:lpstr>Cumulative breastfeeding time</vt:lpstr>
      <vt:lpstr>AAP Policy Statement - 2012</vt:lpstr>
      <vt:lpstr>Human Milk in the NICU</vt:lpstr>
      <vt:lpstr>Necrotizing enterocolitis</vt:lpstr>
      <vt:lpstr>Necrotizing enterocolitis</vt:lpstr>
      <vt:lpstr>Necrotizing enterocolitis</vt:lpstr>
      <vt:lpstr>Business case for human milk</vt:lpstr>
      <vt:lpstr>Costs savings in ELBW infants</vt:lpstr>
      <vt:lpstr>Late onset sepsis and MOM</vt:lpstr>
      <vt:lpstr>Any Human Milk at Discharge Home Florida VON report 2013</vt:lpstr>
      <vt:lpstr>VON VLBW from 2009 to 2014</vt:lpstr>
      <vt:lpstr>VON from 2009 to 2013</vt:lpstr>
      <vt:lpstr>Our Iceberg is Melting!</vt:lpstr>
      <vt:lpstr>Florida vs VON from 2009 to 2013</vt:lpstr>
      <vt:lpstr>Questions or Comments</vt:lpstr>
    </vt:vector>
  </TitlesOfParts>
  <Company>USF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MOM in the NICU: Background and Significance</dc:title>
  <dc:creator>Bronson, Emily</dc:creator>
  <cp:lastModifiedBy>Douglas Hardy</cp:lastModifiedBy>
  <cp:revision>61</cp:revision>
  <cp:lastPrinted>2016-05-04T03:11:28Z</cp:lastPrinted>
  <dcterms:created xsi:type="dcterms:W3CDTF">2016-05-13T01:13:26Z</dcterms:created>
  <dcterms:modified xsi:type="dcterms:W3CDTF">2016-05-13T01:26:31Z</dcterms:modified>
</cp:coreProperties>
</file>