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4"/>
    <p:sldMasterId id="2147483725" r:id="rId5"/>
    <p:sldMasterId id="2147483752" r:id="rId6"/>
    <p:sldMasterId id="2147483770" r:id="rId7"/>
  </p:sldMasterIdLst>
  <p:notesMasterIdLst>
    <p:notesMasterId r:id="rId59"/>
  </p:notesMasterIdLst>
  <p:handoutMasterIdLst>
    <p:handoutMasterId r:id="rId60"/>
  </p:handoutMasterIdLst>
  <p:sldIdLst>
    <p:sldId id="281" r:id="rId8"/>
    <p:sldId id="1718" r:id="rId9"/>
    <p:sldId id="1713" r:id="rId10"/>
    <p:sldId id="1640" r:id="rId11"/>
    <p:sldId id="1632" r:id="rId12"/>
    <p:sldId id="1671" r:id="rId13"/>
    <p:sldId id="1720" r:id="rId14"/>
    <p:sldId id="1670" r:id="rId15"/>
    <p:sldId id="1707" r:id="rId16"/>
    <p:sldId id="1708" r:id="rId17"/>
    <p:sldId id="1682" r:id="rId18"/>
    <p:sldId id="1719" r:id="rId19"/>
    <p:sldId id="1715" r:id="rId20"/>
    <p:sldId id="1716" r:id="rId21"/>
    <p:sldId id="777" r:id="rId22"/>
    <p:sldId id="778" r:id="rId23"/>
    <p:sldId id="779" r:id="rId24"/>
    <p:sldId id="780" r:id="rId25"/>
    <p:sldId id="785" r:id="rId26"/>
    <p:sldId id="786" r:id="rId27"/>
    <p:sldId id="717" r:id="rId28"/>
    <p:sldId id="1685" r:id="rId29"/>
    <p:sldId id="1686" r:id="rId30"/>
    <p:sldId id="1688" r:id="rId31"/>
    <p:sldId id="1675" r:id="rId32"/>
    <p:sldId id="1680" r:id="rId33"/>
    <p:sldId id="1683" r:id="rId34"/>
    <p:sldId id="1684" r:id="rId35"/>
    <p:sldId id="1687" r:id="rId36"/>
    <p:sldId id="1714" r:id="rId37"/>
    <p:sldId id="256" r:id="rId38"/>
    <p:sldId id="1535" r:id="rId39"/>
    <p:sldId id="1534" r:id="rId40"/>
    <p:sldId id="1690" r:id="rId41"/>
    <p:sldId id="1691" r:id="rId42"/>
    <p:sldId id="1692" r:id="rId43"/>
    <p:sldId id="1693" r:id="rId44"/>
    <p:sldId id="1694" r:id="rId45"/>
    <p:sldId id="1695" r:id="rId46"/>
    <p:sldId id="1709" r:id="rId47"/>
    <p:sldId id="1710" r:id="rId48"/>
    <p:sldId id="1712" r:id="rId49"/>
    <p:sldId id="1721" r:id="rId50"/>
    <p:sldId id="1722" r:id="rId51"/>
    <p:sldId id="1723" r:id="rId52"/>
    <p:sldId id="1724" r:id="rId53"/>
    <p:sldId id="1725" r:id="rId54"/>
    <p:sldId id="1698" r:id="rId55"/>
    <p:sldId id="257" r:id="rId56"/>
    <p:sldId id="258" r:id="rId57"/>
    <p:sldId id="1717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da Detman" initials="LD" lastIdx="11" clrIdx="0">
    <p:extLst>
      <p:ext uri="{19B8F6BF-5375-455C-9EA6-DF929625EA0E}">
        <p15:presenceInfo xmlns:p15="http://schemas.microsoft.com/office/powerpoint/2012/main" userId="S::ldetman@usf.edu::8e4e6305-95ec-46b5-9cda-5a00f03f893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A962"/>
    <a:srgbClr val="E68422"/>
    <a:srgbClr val="009900"/>
    <a:srgbClr val="7EB0A6"/>
    <a:srgbClr val="009374"/>
    <a:srgbClr val="FBE4CD"/>
    <a:srgbClr val="68A45F"/>
    <a:srgbClr val="F6CBA0"/>
    <a:srgbClr val="F9DBBD"/>
    <a:srgbClr val="E7EE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6BEC67-D048-47C5-B97A-DAF704C01C3A}" v="1" dt="2022-05-04T15:42:42.4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94" autoAdjust="0"/>
    <p:restoredTop sz="95332" autoAdjust="0"/>
  </p:normalViewPr>
  <p:slideViewPr>
    <p:cSldViewPr snapToGrid="0">
      <p:cViewPr varScale="1">
        <p:scale>
          <a:sx n="86" d="100"/>
          <a:sy n="86" d="100"/>
        </p:scale>
        <p:origin x="4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9853"/>
    </p:cViewPr>
  </p:sorterViewPr>
  <p:notesViewPr>
    <p:cSldViewPr snapToGrid="0">
      <p:cViewPr varScale="1">
        <p:scale>
          <a:sx n="64" d="100"/>
          <a:sy n="64" d="100"/>
        </p:scale>
        <p:origin x="3115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61" Type="http://schemas.openxmlformats.org/officeDocument/2006/relationships/commentAuthors" Target="commentAuthor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notesMaster" Target="notesMasters/notesMaster1.xml"/><Relationship Id="rId67" Type="http://schemas.microsoft.com/office/2015/10/relationships/revisionInfo" Target="revisionInfo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e Pelligrino" userId="jYPGSfmpxkY+0ibGyX56yyZrLC1cgOnqh9SuhnvcVKw=" providerId="None" clId="Web-{F56BEC67-D048-47C5-B97A-DAF704C01C3A}"/>
    <pc:docChg chg="modSld">
      <pc:chgData name="Nicole Pelligrino" userId="jYPGSfmpxkY+0ibGyX56yyZrLC1cgOnqh9SuhnvcVKw=" providerId="None" clId="Web-{F56BEC67-D048-47C5-B97A-DAF704C01C3A}" dt="2022-05-04T15:42:42.430" v="0"/>
      <pc:docMkLst>
        <pc:docMk/>
      </pc:docMkLst>
      <pc:sldChg chg="delSp">
        <pc:chgData name="Nicole Pelligrino" userId="jYPGSfmpxkY+0ibGyX56yyZrLC1cgOnqh9SuhnvcVKw=" providerId="None" clId="Web-{F56BEC67-D048-47C5-B97A-DAF704C01C3A}" dt="2022-05-04T15:42:42.430" v="0"/>
        <pc:sldMkLst>
          <pc:docMk/>
          <pc:sldMk cId="56173374" sldId="1698"/>
        </pc:sldMkLst>
        <pc:spChg chg="del">
          <ac:chgData name="Nicole Pelligrino" userId="jYPGSfmpxkY+0ibGyX56yyZrLC1cgOnqh9SuhnvcVKw=" providerId="None" clId="Web-{F56BEC67-D048-47C5-B97A-DAF704C01C3A}" dt="2022-05-04T15:42:42.430" v="0"/>
          <ac:spMkLst>
            <pc:docMk/>
            <pc:sldMk cId="56173374" sldId="1698"/>
            <ac:spMk id="12" creationId="{F3588F1C-E712-4E18-BEAF-92A3BCF0C5C4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290917339036327E-2"/>
          <c:y val="4.950937099420856E-2"/>
          <c:w val="0.89320015553611354"/>
          <c:h val="0.729465331215833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 races and origins </c:v>
                </c:pt>
              </c:strCache>
            </c:strRef>
          </c:tx>
          <c:spPr>
            <a:solidFill>
              <a:srgbClr val="EDA65D"/>
            </a:solidFill>
            <a:ln>
              <a:noFill/>
            </a:ln>
            <a:effectLst/>
          </c:spPr>
          <c:invertIfNegative val="0"/>
          <c:dPt>
            <c:idx val="3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4139-447F-9B3F-8C38D8B44656}"/>
              </c:ext>
            </c:extLst>
          </c:dPt>
          <c:dPt>
            <c:idx val="44"/>
            <c:invertIfNegative val="0"/>
            <c:bubble3D val="0"/>
            <c:spPr>
              <a:solidFill>
                <a:srgbClr val="00937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F1EE-4509-8A0C-A1ED3BCBED3A}"/>
              </c:ext>
            </c:extLst>
          </c:dPt>
          <c:dPt>
            <c:idx val="45"/>
            <c:invertIfNegative val="0"/>
            <c:bubble3D val="0"/>
            <c:spPr>
              <a:solidFill>
                <a:srgbClr val="F1A96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1EE-4509-8A0C-A1ED3BCBED3A}"/>
              </c:ext>
            </c:extLst>
          </c:dPt>
          <c:dPt>
            <c:idx val="46"/>
            <c:invertIfNegative val="0"/>
            <c:bubble3D val="0"/>
            <c:spPr>
              <a:solidFill>
                <a:srgbClr val="F1A96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F1EE-4509-8A0C-A1ED3BCBED3A}"/>
              </c:ext>
            </c:extLst>
          </c:dPt>
          <c:cat>
            <c:strRef>
              <c:f>Sheet1!$A$2:$A$52</c:f>
              <c:strCache>
                <c:ptCount val="51"/>
                <c:pt idx="0">
                  <c:v>Idaho</c:v>
                </c:pt>
                <c:pt idx="1">
                  <c:v>Wyoming</c:v>
                </c:pt>
                <c:pt idx="2">
                  <c:v>Alaska</c:v>
                </c:pt>
                <c:pt idx="3">
                  <c:v>Utah</c:v>
                </c:pt>
                <c:pt idx="4">
                  <c:v>South Dakota</c:v>
                </c:pt>
                <c:pt idx="5">
                  <c:v>North Dakota</c:v>
                </c:pt>
                <c:pt idx="6">
                  <c:v>New Mexico</c:v>
                </c:pt>
                <c:pt idx="7">
                  <c:v>Nebraska</c:v>
                </c:pt>
                <c:pt idx="8">
                  <c:v>Montana</c:v>
                </c:pt>
                <c:pt idx="9">
                  <c:v>Wisconsin</c:v>
                </c:pt>
                <c:pt idx="10">
                  <c:v>Colorado</c:v>
                </c:pt>
                <c:pt idx="11">
                  <c:v>Vermont</c:v>
                </c:pt>
                <c:pt idx="12">
                  <c:v>Arizona</c:v>
                </c:pt>
                <c:pt idx="13">
                  <c:v>Hawaii</c:v>
                </c:pt>
                <c:pt idx="14">
                  <c:v>Missouri</c:v>
                </c:pt>
                <c:pt idx="15">
                  <c:v>Maine</c:v>
                </c:pt>
                <c:pt idx="16">
                  <c:v>North Carolina</c:v>
                </c:pt>
                <c:pt idx="17">
                  <c:v>Oklahoma</c:v>
                </c:pt>
                <c:pt idx="18">
                  <c:v>California</c:v>
                </c:pt>
                <c:pt idx="19">
                  <c:v>Washington</c:v>
                </c:pt>
                <c:pt idx="20">
                  <c:v>Indiana</c:v>
                </c:pt>
                <c:pt idx="21">
                  <c:v>Kansas</c:v>
                </c:pt>
                <c:pt idx="22">
                  <c:v>Illinois</c:v>
                </c:pt>
                <c:pt idx="23">
                  <c:v>Minnesota</c:v>
                </c:pt>
                <c:pt idx="24">
                  <c:v>Iowa</c:v>
                </c:pt>
                <c:pt idx="25">
                  <c:v>Delaware</c:v>
                </c:pt>
                <c:pt idx="26">
                  <c:v>Oregon</c:v>
                </c:pt>
                <c:pt idx="27">
                  <c:v>Pennsylvania</c:v>
                </c:pt>
                <c:pt idx="28">
                  <c:v>Tennessee</c:v>
                </c:pt>
                <c:pt idx="29">
                  <c:v>New Jersey</c:v>
                </c:pt>
                <c:pt idx="30">
                  <c:v>Ohio</c:v>
                </c:pt>
                <c:pt idx="31">
                  <c:v>Arkansas</c:v>
                </c:pt>
                <c:pt idx="32">
                  <c:v>Massachusetts</c:v>
                </c:pt>
                <c:pt idx="33">
                  <c:v>Virginia</c:v>
                </c:pt>
                <c:pt idx="34">
                  <c:v>West Virginia</c:v>
                </c:pt>
                <c:pt idx="35">
                  <c:v>New Hampshire</c:v>
                </c:pt>
                <c:pt idx="36">
                  <c:v>Nevada</c:v>
                </c:pt>
                <c:pt idx="37">
                  <c:v>Michigan</c:v>
                </c:pt>
                <c:pt idx="38">
                  <c:v>South Carolina</c:v>
                </c:pt>
                <c:pt idx="39">
                  <c:v>Georgia</c:v>
                </c:pt>
                <c:pt idx="40">
                  <c:v>Kentucky</c:v>
                </c:pt>
                <c:pt idx="41">
                  <c:v>District of Columbia</c:v>
                </c:pt>
                <c:pt idx="42">
                  <c:v>Connecticut</c:v>
                </c:pt>
                <c:pt idx="43">
                  <c:v>Texas</c:v>
                </c:pt>
                <c:pt idx="44">
                  <c:v>Florida</c:v>
                </c:pt>
                <c:pt idx="45">
                  <c:v>Maryland</c:v>
                </c:pt>
                <c:pt idx="46">
                  <c:v>New York</c:v>
                </c:pt>
                <c:pt idx="47">
                  <c:v>Alabama</c:v>
                </c:pt>
                <c:pt idx="48">
                  <c:v>Rhode Island</c:v>
                </c:pt>
                <c:pt idx="49">
                  <c:v>Louisiana</c:v>
                </c:pt>
                <c:pt idx="50">
                  <c:v>Mississippi</c:v>
                </c:pt>
              </c:strCache>
            </c:strRef>
          </c:cat>
          <c:val>
            <c:numRef>
              <c:f>Sheet1!$B$2:$B$52</c:f>
              <c:numCache>
                <c:formatCode>0.0</c:formatCode>
                <c:ptCount val="51"/>
                <c:pt idx="0">
                  <c:v>18</c:v>
                </c:pt>
                <c:pt idx="1">
                  <c:v>18.100000000000001</c:v>
                </c:pt>
                <c:pt idx="2">
                  <c:v>18.2</c:v>
                </c:pt>
                <c:pt idx="3">
                  <c:v>19.399999999999999</c:v>
                </c:pt>
                <c:pt idx="4">
                  <c:v>19.7</c:v>
                </c:pt>
                <c:pt idx="5">
                  <c:v>20.3</c:v>
                </c:pt>
                <c:pt idx="6">
                  <c:v>21</c:v>
                </c:pt>
                <c:pt idx="7">
                  <c:v>21.4</c:v>
                </c:pt>
                <c:pt idx="8">
                  <c:v>21.7</c:v>
                </c:pt>
                <c:pt idx="9">
                  <c:v>21.7</c:v>
                </c:pt>
                <c:pt idx="10">
                  <c:v>22.7</c:v>
                </c:pt>
                <c:pt idx="11">
                  <c:v>22.7</c:v>
                </c:pt>
                <c:pt idx="12">
                  <c:v>22.8</c:v>
                </c:pt>
                <c:pt idx="13">
                  <c:v>23</c:v>
                </c:pt>
                <c:pt idx="14">
                  <c:v>23</c:v>
                </c:pt>
                <c:pt idx="15">
                  <c:v>23.5</c:v>
                </c:pt>
                <c:pt idx="16">
                  <c:v>23.6</c:v>
                </c:pt>
                <c:pt idx="17">
                  <c:v>23.9</c:v>
                </c:pt>
                <c:pt idx="18">
                  <c:v>24</c:v>
                </c:pt>
                <c:pt idx="19">
                  <c:v>24</c:v>
                </c:pt>
                <c:pt idx="20">
                  <c:v>24.5</c:v>
                </c:pt>
                <c:pt idx="21">
                  <c:v>24.6</c:v>
                </c:pt>
                <c:pt idx="22">
                  <c:v>24.7</c:v>
                </c:pt>
                <c:pt idx="23">
                  <c:v>24.7</c:v>
                </c:pt>
                <c:pt idx="24">
                  <c:v>24.8</c:v>
                </c:pt>
                <c:pt idx="25">
                  <c:v>24.9</c:v>
                </c:pt>
                <c:pt idx="26">
                  <c:v>25</c:v>
                </c:pt>
                <c:pt idx="27">
                  <c:v>25.4</c:v>
                </c:pt>
                <c:pt idx="28">
                  <c:v>25.9</c:v>
                </c:pt>
                <c:pt idx="29">
                  <c:v>26.2</c:v>
                </c:pt>
                <c:pt idx="30">
                  <c:v>26.3</c:v>
                </c:pt>
                <c:pt idx="31">
                  <c:v>26.5</c:v>
                </c:pt>
                <c:pt idx="32">
                  <c:v>26.5</c:v>
                </c:pt>
                <c:pt idx="33">
                  <c:v>26.8</c:v>
                </c:pt>
                <c:pt idx="34">
                  <c:v>26.9</c:v>
                </c:pt>
                <c:pt idx="35">
                  <c:v>27.1</c:v>
                </c:pt>
                <c:pt idx="36">
                  <c:v>27.2</c:v>
                </c:pt>
                <c:pt idx="37">
                  <c:v>27.4</c:v>
                </c:pt>
                <c:pt idx="38">
                  <c:v>27.4</c:v>
                </c:pt>
                <c:pt idx="39">
                  <c:v>27.7</c:v>
                </c:pt>
                <c:pt idx="40">
                  <c:v>27.7</c:v>
                </c:pt>
                <c:pt idx="41">
                  <c:v>27.8</c:v>
                </c:pt>
                <c:pt idx="42">
                  <c:v>27.9</c:v>
                </c:pt>
                <c:pt idx="43">
                  <c:v>28.2</c:v>
                </c:pt>
                <c:pt idx="44">
                  <c:v>28.7</c:v>
                </c:pt>
                <c:pt idx="45">
                  <c:v>28.7</c:v>
                </c:pt>
                <c:pt idx="46">
                  <c:v>28.7</c:v>
                </c:pt>
                <c:pt idx="47">
                  <c:v>29</c:v>
                </c:pt>
                <c:pt idx="48">
                  <c:v>29.2</c:v>
                </c:pt>
                <c:pt idx="49">
                  <c:v>29.4</c:v>
                </c:pt>
                <c:pt idx="50">
                  <c:v>30.9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39-447F-9B3F-8C38D8B446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842336032"/>
        <c:axId val="842333952"/>
        <c:extLst/>
      </c:barChart>
      <c:catAx>
        <c:axId val="842336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842333952"/>
        <c:crosses val="autoZero"/>
        <c:auto val="1"/>
        <c:lblAlgn val="ctr"/>
        <c:lblOffset val="100"/>
        <c:noMultiLvlLbl val="0"/>
      </c:catAx>
      <c:valAx>
        <c:axId val="842333952"/>
        <c:scaling>
          <c:orientation val="minMax"/>
          <c:max val="35"/>
          <c:min val="15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prstDash val="sysDot"/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2336032"/>
        <c:crosses val="autoZero"/>
        <c:crossBetween val="between"/>
        <c:majorUnit val="5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202269527629801E-2"/>
          <c:y val="3.1595917512467667E-2"/>
          <c:w val="0.7645328296227123"/>
          <c:h val="0.83928358344135812"/>
        </c:manualLayout>
      </c:layout>
      <c:lineChart>
        <c:grouping val="standard"/>
        <c:varyColors val="0"/>
        <c:ser>
          <c:idx val="1"/>
          <c:order val="0"/>
          <c:tx>
            <c:strRef>
              <c:f>Sheet1!$A$3</c:f>
              <c:strCache>
                <c:ptCount val="1"/>
                <c:pt idx="0">
                  <c:v>Florida</c:v>
                </c:pt>
              </c:strCache>
            </c:strRef>
          </c:tx>
          <c:spPr>
            <a:ln w="38100" cap="rnd">
              <a:solidFill>
                <a:srgbClr val="009374"/>
              </a:solidFill>
              <a:round/>
            </a:ln>
            <a:effectLst/>
          </c:spPr>
          <c:marker>
            <c:symbol val="none"/>
          </c:marker>
          <c:cat>
            <c:numRef>
              <c:f>Sheet1!$B$1:$E$1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Sheet1!$B$3:$E$3</c:f>
              <c:numCache>
                <c:formatCode>0.0</c:formatCode>
                <c:ptCount val="4"/>
                <c:pt idx="0">
                  <c:v>31</c:v>
                </c:pt>
                <c:pt idx="1">
                  <c:v>30.4</c:v>
                </c:pt>
                <c:pt idx="2">
                  <c:v>29.6</c:v>
                </c:pt>
                <c:pt idx="3">
                  <c:v>28.7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01F-470B-B9C8-31FC47B8D8D6}"/>
            </c:ext>
          </c:extLst>
        </c:ser>
        <c:ser>
          <c:idx val="7"/>
          <c:order val="1"/>
          <c:tx>
            <c:strRef>
              <c:f>Sheet1!$A$9</c:f>
              <c:strCache>
                <c:ptCount val="1"/>
                <c:pt idx="0">
                  <c:v>U.S.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numRef>
              <c:f>Sheet1!$B$1:$E$1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Sheet1!$B$9:$E$9</c:f>
              <c:numCache>
                <c:formatCode>0.0</c:formatCode>
                <c:ptCount val="4"/>
                <c:pt idx="0">
                  <c:v>26</c:v>
                </c:pt>
                <c:pt idx="1">
                  <c:v>25.9</c:v>
                </c:pt>
                <c:pt idx="2">
                  <c:v>25.9</c:v>
                </c:pt>
                <c:pt idx="3">
                  <c:v>25.6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701F-470B-B9C8-31FC47B8D8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05154271"/>
        <c:axId val="1205173407"/>
      </c:lineChart>
      <c:catAx>
        <c:axId val="12051542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5173407"/>
        <c:crosses val="autoZero"/>
        <c:auto val="1"/>
        <c:lblAlgn val="ctr"/>
        <c:lblOffset val="100"/>
        <c:noMultiLvlLbl val="0"/>
      </c:catAx>
      <c:valAx>
        <c:axId val="1205173407"/>
        <c:scaling>
          <c:orientation val="minMax"/>
          <c:max val="35"/>
          <c:min val="2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prstDash val="sysDash"/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5154271"/>
        <c:crosses val="autoZero"/>
        <c:crossBetween val="between"/>
        <c:majorUnit val="5"/>
      </c:valAx>
      <c:spPr>
        <a:noFill/>
        <a:ln>
          <a:solidFill>
            <a:schemeClr val="tx2"/>
          </a:solidFill>
        </a:ln>
        <a:effectLst/>
      </c:spPr>
    </c:plotArea>
    <c:legend>
      <c:legendPos val="r"/>
      <c:overlay val="0"/>
      <c:spPr>
        <a:noFill/>
        <a:ln>
          <a:solidFill>
            <a:schemeClr val="tx2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Not Started</c:v>
                </c:pt>
              </c:strCache>
            </c:strRef>
          </c:tx>
          <c:spPr>
            <a:solidFill>
              <a:srgbClr val="CC0000"/>
            </a:solidFill>
            <a:ln>
              <a:noFill/>
            </a:ln>
            <a:effectLst/>
          </c:spPr>
          <c:invertIfNegative val="0"/>
          <c:cat>
            <c:strRef>
              <c:f>Sheet1!$A$3:$A$7</c:f>
              <c:strCache>
                <c:ptCount val="5"/>
                <c:pt idx="0">
                  <c:v>Review NTSV Charts</c:v>
                </c:pt>
                <c:pt idx="1">
                  <c:v>Review Provider Rates</c:v>
                </c:pt>
                <c:pt idx="2">
                  <c:v>Non-Pharmacologic Comfort Techniques</c:v>
                </c:pt>
                <c:pt idx="3">
                  <c:v>Review Initiative Progress</c:v>
                </c:pt>
                <c:pt idx="4">
                  <c:v>Labor Strategies Ed.</c:v>
                </c:pt>
              </c:strCache>
            </c:strRef>
          </c:cat>
          <c:val>
            <c:numRef>
              <c:f>Sheet1!$B$3:$B$7</c:f>
              <c:numCache>
                <c:formatCode>0%</c:formatCode>
                <c:ptCount val="5"/>
                <c:pt idx="0">
                  <c:v>0.15</c:v>
                </c:pt>
                <c:pt idx="1">
                  <c:v>0.08</c:v>
                </c:pt>
                <c:pt idx="2">
                  <c:v>0.03</c:v>
                </c:pt>
                <c:pt idx="3">
                  <c:v>0.05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D8-445C-9419-B72BCBDCC72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Planning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-2.8809952842200687E-2"/>
                  <c:y val="-2.5454722562565234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705-4ADD-9F06-6B7F6EA2A7D6}"/>
                </c:ext>
              </c:extLst>
            </c:dLbl>
            <c:dLbl>
              <c:idx val="4"/>
              <c:layout>
                <c:manualLayout>
                  <c:x val="-3.9779230335472262E-3"/>
                  <c:y val="-2.5454722562565004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EDC-49D7-B88F-CA66A59798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Sheet1!$A$3:$A$7</c:f>
              <c:strCache>
                <c:ptCount val="5"/>
                <c:pt idx="0">
                  <c:v>Review NTSV Charts</c:v>
                </c:pt>
                <c:pt idx="1">
                  <c:v>Review Provider Rates</c:v>
                </c:pt>
                <c:pt idx="2">
                  <c:v>Non-Pharmacologic Comfort Techniques</c:v>
                </c:pt>
                <c:pt idx="3">
                  <c:v>Review Initiative Progress</c:v>
                </c:pt>
                <c:pt idx="4">
                  <c:v>Labor Strategies Ed.</c:v>
                </c:pt>
              </c:strCache>
            </c:strRef>
          </c:cat>
          <c:val>
            <c:numRef>
              <c:f>Sheet1!$C$3:$C$7</c:f>
              <c:numCache>
                <c:formatCode>0%</c:formatCode>
                <c:ptCount val="5"/>
                <c:pt idx="0">
                  <c:v>0.13</c:v>
                </c:pt>
                <c:pt idx="1">
                  <c:v>0.05</c:v>
                </c:pt>
                <c:pt idx="2">
                  <c:v>0.08</c:v>
                </c:pt>
                <c:pt idx="3">
                  <c:v>0.08</c:v>
                </c:pt>
                <c:pt idx="4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D8-445C-9419-B72BCBDCC72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In-place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Sheet1!$A$3:$A$7</c:f>
              <c:strCache>
                <c:ptCount val="5"/>
                <c:pt idx="0">
                  <c:v>Review NTSV Charts</c:v>
                </c:pt>
                <c:pt idx="1">
                  <c:v>Review Provider Rates</c:v>
                </c:pt>
                <c:pt idx="2">
                  <c:v>Non-Pharmacologic Comfort Techniques</c:v>
                </c:pt>
                <c:pt idx="3">
                  <c:v>Review Initiative Progress</c:v>
                </c:pt>
                <c:pt idx="4">
                  <c:v>Labor Strategies Ed.</c:v>
                </c:pt>
              </c:strCache>
            </c:strRef>
          </c:cat>
          <c:val>
            <c:numRef>
              <c:f>Sheet1!$D$3:$D$7</c:f>
              <c:numCache>
                <c:formatCode>0%</c:formatCode>
                <c:ptCount val="5"/>
                <c:pt idx="0">
                  <c:v>0.54</c:v>
                </c:pt>
                <c:pt idx="1">
                  <c:v>0.62</c:v>
                </c:pt>
                <c:pt idx="2">
                  <c:v>0.64</c:v>
                </c:pt>
                <c:pt idx="3">
                  <c:v>0.64</c:v>
                </c:pt>
                <c:pt idx="4">
                  <c:v>0.54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BD8-445C-9419-B72BCBDCC72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Fully Implemented</c:v>
                </c:pt>
              </c:strCache>
            </c:strRef>
          </c:tx>
          <c:spPr>
            <a:solidFill>
              <a:srgbClr val="0099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Sheet1!$A$3:$A$7</c:f>
              <c:strCache>
                <c:ptCount val="5"/>
                <c:pt idx="0">
                  <c:v>Review NTSV Charts</c:v>
                </c:pt>
                <c:pt idx="1">
                  <c:v>Review Provider Rates</c:v>
                </c:pt>
                <c:pt idx="2">
                  <c:v>Non-Pharmacologic Comfort Techniques</c:v>
                </c:pt>
                <c:pt idx="3">
                  <c:v>Review Initiative Progress</c:v>
                </c:pt>
                <c:pt idx="4">
                  <c:v>Labor Strategies Ed.</c:v>
                </c:pt>
              </c:strCache>
            </c:strRef>
          </c:cat>
          <c:val>
            <c:numRef>
              <c:f>Sheet1!$E$3:$E$7</c:f>
              <c:numCache>
                <c:formatCode>0%</c:formatCode>
                <c:ptCount val="5"/>
                <c:pt idx="0">
                  <c:v>0.18</c:v>
                </c:pt>
                <c:pt idx="1">
                  <c:v>0.26</c:v>
                </c:pt>
                <c:pt idx="2">
                  <c:v>0.26</c:v>
                </c:pt>
                <c:pt idx="3">
                  <c:v>0.23</c:v>
                </c:pt>
                <c:pt idx="4">
                  <c:v>0.36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BD8-445C-9419-B72BCBDCC7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61638016"/>
        <c:axId val="961638432"/>
      </c:barChart>
      <c:catAx>
        <c:axId val="9616380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1638432"/>
        <c:crosses val="autoZero"/>
        <c:auto val="1"/>
        <c:lblAlgn val="ctr"/>
        <c:lblOffset val="100"/>
        <c:noMultiLvlLbl val="0"/>
      </c:catAx>
      <c:valAx>
        <c:axId val="961638432"/>
        <c:scaling>
          <c:orientation val="minMax"/>
          <c:max val="1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961638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30334D-7852-4C92-8146-DE7E038F4FF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3ED43FE-D33C-47DB-8C53-1F4EBB3EB9AD}">
      <dgm:prSet/>
      <dgm:spPr/>
      <dgm:t>
        <a:bodyPr/>
        <a:lstStyle/>
        <a:p>
          <a:r>
            <a:rPr lang="en-US" dirty="0"/>
            <a:t>Have you incorporated the “new way of doing things” into guidelines &amp; policies? </a:t>
          </a:r>
        </a:p>
      </dgm:t>
    </dgm:pt>
    <dgm:pt modelId="{83A38655-A4C2-4ACB-9394-48F70F9B3D93}" type="parTrans" cxnId="{BFEEFF66-021D-499B-8142-769A7DEA0677}">
      <dgm:prSet/>
      <dgm:spPr/>
      <dgm:t>
        <a:bodyPr/>
        <a:lstStyle/>
        <a:p>
          <a:endParaRPr lang="en-US"/>
        </a:p>
      </dgm:t>
    </dgm:pt>
    <dgm:pt modelId="{F3CC1660-F5EB-4AB1-9CEC-E9BDDBCC1AB7}" type="sibTrans" cxnId="{BFEEFF66-021D-499B-8142-769A7DEA0677}">
      <dgm:prSet/>
      <dgm:spPr/>
      <dgm:t>
        <a:bodyPr/>
        <a:lstStyle/>
        <a:p>
          <a:endParaRPr lang="en-US"/>
        </a:p>
      </dgm:t>
    </dgm:pt>
    <dgm:pt modelId="{BE25F5E3-14B9-466B-876D-8886CAB46ED8}">
      <dgm:prSet/>
      <dgm:spPr/>
      <dgm:t>
        <a:bodyPr/>
        <a:lstStyle/>
        <a:p>
          <a:r>
            <a:rPr lang="en-US" dirty="0"/>
            <a:t>What is your plan to onboard new staff?</a:t>
          </a:r>
        </a:p>
      </dgm:t>
    </dgm:pt>
    <dgm:pt modelId="{5A2A68FD-CA51-45AB-BE39-67A402C46CEB}" type="parTrans" cxnId="{F5B34EE3-24D1-4E9C-82C1-58EC6E382B2E}">
      <dgm:prSet/>
      <dgm:spPr/>
      <dgm:t>
        <a:bodyPr/>
        <a:lstStyle/>
        <a:p>
          <a:endParaRPr lang="en-US"/>
        </a:p>
      </dgm:t>
    </dgm:pt>
    <dgm:pt modelId="{06D5E7A4-9DB0-47CD-8426-6605EC99CDB8}" type="sibTrans" cxnId="{F5B34EE3-24D1-4E9C-82C1-58EC6E382B2E}">
      <dgm:prSet/>
      <dgm:spPr/>
      <dgm:t>
        <a:bodyPr/>
        <a:lstStyle/>
        <a:p>
          <a:endParaRPr lang="en-US"/>
        </a:p>
      </dgm:t>
    </dgm:pt>
    <dgm:pt modelId="{BCA8C328-A922-46DD-AFFE-4D5F8F3C0FEF}">
      <dgm:prSet/>
      <dgm:spPr/>
      <dgm:t>
        <a:bodyPr/>
        <a:lstStyle/>
        <a:p>
          <a:r>
            <a:rPr lang="en-US" dirty="0"/>
            <a:t>Do you have clear roles &amp; responsibilities for “the new way”?</a:t>
          </a:r>
        </a:p>
      </dgm:t>
    </dgm:pt>
    <dgm:pt modelId="{3F6F9D49-CBAA-4353-8DF3-9C8340B7B72D}" type="parTrans" cxnId="{6FA0DE50-8913-4FC9-8B11-54F8A2650BDF}">
      <dgm:prSet/>
      <dgm:spPr/>
      <dgm:t>
        <a:bodyPr/>
        <a:lstStyle/>
        <a:p>
          <a:endParaRPr lang="en-US"/>
        </a:p>
      </dgm:t>
    </dgm:pt>
    <dgm:pt modelId="{CCC7B968-3010-4EBC-8C8A-A71E781DC83B}" type="sibTrans" cxnId="{6FA0DE50-8913-4FC9-8B11-54F8A2650BDF}">
      <dgm:prSet/>
      <dgm:spPr/>
      <dgm:t>
        <a:bodyPr/>
        <a:lstStyle/>
        <a:p>
          <a:endParaRPr lang="en-US"/>
        </a:p>
      </dgm:t>
    </dgm:pt>
    <dgm:pt modelId="{906FB3AD-3334-48D2-80E1-58792E8EEA9C}">
      <dgm:prSet/>
      <dgm:spPr/>
      <dgm:t>
        <a:bodyPr/>
        <a:lstStyle/>
        <a:p>
          <a:r>
            <a:rPr lang="en-US" dirty="0"/>
            <a:t>Have you considered other visual aides easily accessible to front-line staff?</a:t>
          </a:r>
        </a:p>
      </dgm:t>
    </dgm:pt>
    <dgm:pt modelId="{9400B00E-5EE1-4118-8969-9547C4A19EAD}" type="parTrans" cxnId="{5355D682-707B-4828-9BDA-2A159B6B3D02}">
      <dgm:prSet/>
      <dgm:spPr/>
      <dgm:t>
        <a:bodyPr/>
        <a:lstStyle/>
        <a:p>
          <a:endParaRPr lang="en-US"/>
        </a:p>
      </dgm:t>
    </dgm:pt>
    <dgm:pt modelId="{AE62211D-E0AA-482D-9513-03F9B0169BBC}" type="sibTrans" cxnId="{5355D682-707B-4828-9BDA-2A159B6B3D02}">
      <dgm:prSet/>
      <dgm:spPr/>
      <dgm:t>
        <a:bodyPr/>
        <a:lstStyle/>
        <a:p>
          <a:endParaRPr lang="en-US"/>
        </a:p>
      </dgm:t>
    </dgm:pt>
    <dgm:pt modelId="{08C03690-B15E-42FF-BD5A-230C9CED49B6}" type="pres">
      <dgm:prSet presAssocID="{E630334D-7852-4C92-8146-DE7E038F4FF4}" presName="vert0" presStyleCnt="0">
        <dgm:presLayoutVars>
          <dgm:dir/>
          <dgm:animOne val="branch"/>
          <dgm:animLvl val="lvl"/>
        </dgm:presLayoutVars>
      </dgm:prSet>
      <dgm:spPr/>
    </dgm:pt>
    <dgm:pt modelId="{C555C682-E010-49C5-8913-6E52598C5283}" type="pres">
      <dgm:prSet presAssocID="{83ED43FE-D33C-47DB-8C53-1F4EBB3EB9AD}" presName="thickLine" presStyleLbl="alignNode1" presStyleIdx="0" presStyleCnt="4"/>
      <dgm:spPr/>
    </dgm:pt>
    <dgm:pt modelId="{8BF75A47-9794-4409-92E7-6630F084A416}" type="pres">
      <dgm:prSet presAssocID="{83ED43FE-D33C-47DB-8C53-1F4EBB3EB9AD}" presName="horz1" presStyleCnt="0"/>
      <dgm:spPr/>
    </dgm:pt>
    <dgm:pt modelId="{937ECC92-CFC5-42EE-A949-50FA189AFD40}" type="pres">
      <dgm:prSet presAssocID="{83ED43FE-D33C-47DB-8C53-1F4EBB3EB9AD}" presName="tx1" presStyleLbl="revTx" presStyleIdx="0" presStyleCnt="4"/>
      <dgm:spPr/>
    </dgm:pt>
    <dgm:pt modelId="{6120C2FC-D3BA-408D-A3C8-B3ABD889F54F}" type="pres">
      <dgm:prSet presAssocID="{83ED43FE-D33C-47DB-8C53-1F4EBB3EB9AD}" presName="vert1" presStyleCnt="0"/>
      <dgm:spPr/>
    </dgm:pt>
    <dgm:pt modelId="{57D408F2-CB10-4DD3-A467-D68679D581FC}" type="pres">
      <dgm:prSet presAssocID="{BCA8C328-A922-46DD-AFFE-4D5F8F3C0FEF}" presName="thickLine" presStyleLbl="alignNode1" presStyleIdx="1" presStyleCnt="4"/>
      <dgm:spPr/>
    </dgm:pt>
    <dgm:pt modelId="{D2405F9C-75D7-4499-BD4A-D6C1254091D3}" type="pres">
      <dgm:prSet presAssocID="{BCA8C328-A922-46DD-AFFE-4D5F8F3C0FEF}" presName="horz1" presStyleCnt="0"/>
      <dgm:spPr/>
    </dgm:pt>
    <dgm:pt modelId="{6A9F7C20-ACB9-4B66-9B0A-B6968E57B73F}" type="pres">
      <dgm:prSet presAssocID="{BCA8C328-A922-46DD-AFFE-4D5F8F3C0FEF}" presName="tx1" presStyleLbl="revTx" presStyleIdx="1" presStyleCnt="4"/>
      <dgm:spPr/>
    </dgm:pt>
    <dgm:pt modelId="{5644EACB-C5B1-46E4-92F2-C9D2E44E5C22}" type="pres">
      <dgm:prSet presAssocID="{BCA8C328-A922-46DD-AFFE-4D5F8F3C0FEF}" presName="vert1" presStyleCnt="0"/>
      <dgm:spPr/>
    </dgm:pt>
    <dgm:pt modelId="{93545FCA-1087-4FE1-AAA6-C156C954F8D7}" type="pres">
      <dgm:prSet presAssocID="{906FB3AD-3334-48D2-80E1-58792E8EEA9C}" presName="thickLine" presStyleLbl="alignNode1" presStyleIdx="2" presStyleCnt="4"/>
      <dgm:spPr/>
    </dgm:pt>
    <dgm:pt modelId="{628AAC4B-995E-4175-9DFF-97D67BD6F5FD}" type="pres">
      <dgm:prSet presAssocID="{906FB3AD-3334-48D2-80E1-58792E8EEA9C}" presName="horz1" presStyleCnt="0"/>
      <dgm:spPr/>
    </dgm:pt>
    <dgm:pt modelId="{4BA4497C-00F9-4A1B-A411-90656DE3B9CA}" type="pres">
      <dgm:prSet presAssocID="{906FB3AD-3334-48D2-80E1-58792E8EEA9C}" presName="tx1" presStyleLbl="revTx" presStyleIdx="2" presStyleCnt="4"/>
      <dgm:spPr/>
    </dgm:pt>
    <dgm:pt modelId="{8B084848-12ED-4D69-9750-35AD3BF1DD98}" type="pres">
      <dgm:prSet presAssocID="{906FB3AD-3334-48D2-80E1-58792E8EEA9C}" presName="vert1" presStyleCnt="0"/>
      <dgm:spPr/>
    </dgm:pt>
    <dgm:pt modelId="{E79E578E-63CA-45C2-89AC-EBEB1ABD546B}" type="pres">
      <dgm:prSet presAssocID="{BE25F5E3-14B9-466B-876D-8886CAB46ED8}" presName="thickLine" presStyleLbl="alignNode1" presStyleIdx="3" presStyleCnt="4"/>
      <dgm:spPr/>
    </dgm:pt>
    <dgm:pt modelId="{17D47951-1762-4567-ACD0-4E6264D66BD9}" type="pres">
      <dgm:prSet presAssocID="{BE25F5E3-14B9-466B-876D-8886CAB46ED8}" presName="horz1" presStyleCnt="0"/>
      <dgm:spPr/>
    </dgm:pt>
    <dgm:pt modelId="{BC912229-2A75-4FB7-8BF5-936B9D7756DD}" type="pres">
      <dgm:prSet presAssocID="{BE25F5E3-14B9-466B-876D-8886CAB46ED8}" presName="tx1" presStyleLbl="revTx" presStyleIdx="3" presStyleCnt="4"/>
      <dgm:spPr/>
    </dgm:pt>
    <dgm:pt modelId="{3CF246BB-4CE5-44E9-926B-96FE76FAC25D}" type="pres">
      <dgm:prSet presAssocID="{BE25F5E3-14B9-466B-876D-8886CAB46ED8}" presName="vert1" presStyleCnt="0"/>
      <dgm:spPr/>
    </dgm:pt>
  </dgm:ptLst>
  <dgm:cxnLst>
    <dgm:cxn modelId="{0DFFAE0B-5515-5040-B489-8634B46FB33B}" type="presOf" srcId="{BCA8C328-A922-46DD-AFFE-4D5F8F3C0FEF}" destId="{6A9F7C20-ACB9-4B66-9B0A-B6968E57B73F}" srcOrd="0" destOrd="0" presId="urn:microsoft.com/office/officeart/2008/layout/LinedList"/>
    <dgm:cxn modelId="{2624E11A-CCE9-A846-AFAE-099A86D7A6D9}" type="presOf" srcId="{83ED43FE-D33C-47DB-8C53-1F4EBB3EB9AD}" destId="{937ECC92-CFC5-42EE-A949-50FA189AFD40}" srcOrd="0" destOrd="0" presId="urn:microsoft.com/office/officeart/2008/layout/LinedList"/>
    <dgm:cxn modelId="{DD2B611F-023D-514F-AD01-C2A24EA0ED25}" type="presOf" srcId="{BE25F5E3-14B9-466B-876D-8886CAB46ED8}" destId="{BC912229-2A75-4FB7-8BF5-936B9D7756DD}" srcOrd="0" destOrd="0" presId="urn:microsoft.com/office/officeart/2008/layout/LinedList"/>
    <dgm:cxn modelId="{BFEEFF66-021D-499B-8142-769A7DEA0677}" srcId="{E630334D-7852-4C92-8146-DE7E038F4FF4}" destId="{83ED43FE-D33C-47DB-8C53-1F4EBB3EB9AD}" srcOrd="0" destOrd="0" parTransId="{83A38655-A4C2-4ACB-9394-48F70F9B3D93}" sibTransId="{F3CC1660-F5EB-4AB1-9CEC-E9BDDBCC1AB7}"/>
    <dgm:cxn modelId="{6FA0DE50-8913-4FC9-8B11-54F8A2650BDF}" srcId="{E630334D-7852-4C92-8146-DE7E038F4FF4}" destId="{BCA8C328-A922-46DD-AFFE-4D5F8F3C0FEF}" srcOrd="1" destOrd="0" parTransId="{3F6F9D49-CBAA-4353-8DF3-9C8340B7B72D}" sibTransId="{CCC7B968-3010-4EBC-8C8A-A71E781DC83B}"/>
    <dgm:cxn modelId="{015FE179-39F3-4954-BEDA-A3E087B7572A}" type="presOf" srcId="{E630334D-7852-4C92-8146-DE7E038F4FF4}" destId="{08C03690-B15E-42FF-BD5A-230C9CED49B6}" srcOrd="0" destOrd="0" presId="urn:microsoft.com/office/officeart/2008/layout/LinedList"/>
    <dgm:cxn modelId="{5355D682-707B-4828-9BDA-2A159B6B3D02}" srcId="{E630334D-7852-4C92-8146-DE7E038F4FF4}" destId="{906FB3AD-3334-48D2-80E1-58792E8EEA9C}" srcOrd="2" destOrd="0" parTransId="{9400B00E-5EE1-4118-8969-9547C4A19EAD}" sibTransId="{AE62211D-E0AA-482D-9513-03F9B0169BBC}"/>
    <dgm:cxn modelId="{A1EF6D9F-48AC-CD47-BBF1-37B1132E60D8}" type="presOf" srcId="{906FB3AD-3334-48D2-80E1-58792E8EEA9C}" destId="{4BA4497C-00F9-4A1B-A411-90656DE3B9CA}" srcOrd="0" destOrd="0" presId="urn:microsoft.com/office/officeart/2008/layout/LinedList"/>
    <dgm:cxn modelId="{F5B34EE3-24D1-4E9C-82C1-58EC6E382B2E}" srcId="{E630334D-7852-4C92-8146-DE7E038F4FF4}" destId="{BE25F5E3-14B9-466B-876D-8886CAB46ED8}" srcOrd="3" destOrd="0" parTransId="{5A2A68FD-CA51-45AB-BE39-67A402C46CEB}" sibTransId="{06D5E7A4-9DB0-47CD-8426-6605EC99CDB8}"/>
    <dgm:cxn modelId="{599F7832-D27B-694A-A0FA-C78470FA2424}" type="presParOf" srcId="{08C03690-B15E-42FF-BD5A-230C9CED49B6}" destId="{C555C682-E010-49C5-8913-6E52598C5283}" srcOrd="0" destOrd="0" presId="urn:microsoft.com/office/officeart/2008/layout/LinedList"/>
    <dgm:cxn modelId="{145B0C42-1F3E-2342-9DD8-E94D1BC1D56E}" type="presParOf" srcId="{08C03690-B15E-42FF-BD5A-230C9CED49B6}" destId="{8BF75A47-9794-4409-92E7-6630F084A416}" srcOrd="1" destOrd="0" presId="urn:microsoft.com/office/officeart/2008/layout/LinedList"/>
    <dgm:cxn modelId="{CCAA9CAF-9B0C-1C46-A2A2-F80624EA8499}" type="presParOf" srcId="{8BF75A47-9794-4409-92E7-6630F084A416}" destId="{937ECC92-CFC5-42EE-A949-50FA189AFD40}" srcOrd="0" destOrd="0" presId="urn:microsoft.com/office/officeart/2008/layout/LinedList"/>
    <dgm:cxn modelId="{50689746-877F-FA4F-8257-1A88704C51D6}" type="presParOf" srcId="{8BF75A47-9794-4409-92E7-6630F084A416}" destId="{6120C2FC-D3BA-408D-A3C8-B3ABD889F54F}" srcOrd="1" destOrd="0" presId="urn:microsoft.com/office/officeart/2008/layout/LinedList"/>
    <dgm:cxn modelId="{8CDE4191-4E93-1B4B-8ACA-FA3D23D23C76}" type="presParOf" srcId="{08C03690-B15E-42FF-BD5A-230C9CED49B6}" destId="{57D408F2-CB10-4DD3-A467-D68679D581FC}" srcOrd="2" destOrd="0" presId="urn:microsoft.com/office/officeart/2008/layout/LinedList"/>
    <dgm:cxn modelId="{991CF3CF-6527-3E40-A177-402C990B04B2}" type="presParOf" srcId="{08C03690-B15E-42FF-BD5A-230C9CED49B6}" destId="{D2405F9C-75D7-4499-BD4A-D6C1254091D3}" srcOrd="3" destOrd="0" presId="urn:microsoft.com/office/officeart/2008/layout/LinedList"/>
    <dgm:cxn modelId="{52456276-9E31-3140-97C6-B9D384443824}" type="presParOf" srcId="{D2405F9C-75D7-4499-BD4A-D6C1254091D3}" destId="{6A9F7C20-ACB9-4B66-9B0A-B6968E57B73F}" srcOrd="0" destOrd="0" presId="urn:microsoft.com/office/officeart/2008/layout/LinedList"/>
    <dgm:cxn modelId="{8EC1F54E-2737-A54A-B181-1F82E8D502E6}" type="presParOf" srcId="{D2405F9C-75D7-4499-BD4A-D6C1254091D3}" destId="{5644EACB-C5B1-46E4-92F2-C9D2E44E5C22}" srcOrd="1" destOrd="0" presId="urn:microsoft.com/office/officeart/2008/layout/LinedList"/>
    <dgm:cxn modelId="{B6140195-33FA-374D-8EFF-CA3E941CD87F}" type="presParOf" srcId="{08C03690-B15E-42FF-BD5A-230C9CED49B6}" destId="{93545FCA-1087-4FE1-AAA6-C156C954F8D7}" srcOrd="4" destOrd="0" presId="urn:microsoft.com/office/officeart/2008/layout/LinedList"/>
    <dgm:cxn modelId="{22F62C9D-2B37-5F46-93EC-9E20E88EAB63}" type="presParOf" srcId="{08C03690-B15E-42FF-BD5A-230C9CED49B6}" destId="{628AAC4B-995E-4175-9DFF-97D67BD6F5FD}" srcOrd="5" destOrd="0" presId="urn:microsoft.com/office/officeart/2008/layout/LinedList"/>
    <dgm:cxn modelId="{6AC86324-55A2-0949-AD28-0766D6C5E6BF}" type="presParOf" srcId="{628AAC4B-995E-4175-9DFF-97D67BD6F5FD}" destId="{4BA4497C-00F9-4A1B-A411-90656DE3B9CA}" srcOrd="0" destOrd="0" presId="urn:microsoft.com/office/officeart/2008/layout/LinedList"/>
    <dgm:cxn modelId="{9F32B50F-FA0B-4E41-A1AE-E999ED20B7A8}" type="presParOf" srcId="{628AAC4B-995E-4175-9DFF-97D67BD6F5FD}" destId="{8B084848-12ED-4D69-9750-35AD3BF1DD98}" srcOrd="1" destOrd="0" presId="urn:microsoft.com/office/officeart/2008/layout/LinedList"/>
    <dgm:cxn modelId="{B56A8B15-FB9B-2341-A70B-D16C702CF256}" type="presParOf" srcId="{08C03690-B15E-42FF-BD5A-230C9CED49B6}" destId="{E79E578E-63CA-45C2-89AC-EBEB1ABD546B}" srcOrd="6" destOrd="0" presId="urn:microsoft.com/office/officeart/2008/layout/LinedList"/>
    <dgm:cxn modelId="{68ED04AC-AE2D-BA44-90BC-6EEE2A978348}" type="presParOf" srcId="{08C03690-B15E-42FF-BD5A-230C9CED49B6}" destId="{17D47951-1762-4567-ACD0-4E6264D66BD9}" srcOrd="7" destOrd="0" presId="urn:microsoft.com/office/officeart/2008/layout/LinedList"/>
    <dgm:cxn modelId="{DBC67B34-DAD4-084E-AAD5-A391A426CA78}" type="presParOf" srcId="{17D47951-1762-4567-ACD0-4E6264D66BD9}" destId="{BC912229-2A75-4FB7-8BF5-936B9D7756DD}" srcOrd="0" destOrd="0" presId="urn:microsoft.com/office/officeart/2008/layout/LinedList"/>
    <dgm:cxn modelId="{FDCC1D81-566A-404B-8AC0-04D5509982F0}" type="presParOf" srcId="{17D47951-1762-4567-ACD0-4E6264D66BD9}" destId="{3CF246BB-4CE5-44E9-926B-96FE76FAC25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C9496A-7BA6-4AAF-85A3-384D3A605FA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90063989-B0DA-421C-AC34-E2B75C8E356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dirty="0"/>
            <a:t>Periodic review of compliance </a:t>
          </a:r>
        </a:p>
        <a:p>
          <a:pPr>
            <a:lnSpc>
              <a:spcPct val="100000"/>
            </a:lnSpc>
          </a:pPr>
          <a:r>
            <a:rPr lang="en-US" sz="2000" dirty="0"/>
            <a:t>→ Needs refresher? Has environment changed &amp; “the new way” needs adjustment?</a:t>
          </a:r>
        </a:p>
      </dgm:t>
    </dgm:pt>
    <dgm:pt modelId="{0B8CA836-EBF5-46E8-A3D5-AC16A9EB3111}" type="parTrans" cxnId="{6995A498-97DA-469E-80A1-687A3CEDF8BB}">
      <dgm:prSet/>
      <dgm:spPr/>
      <dgm:t>
        <a:bodyPr/>
        <a:lstStyle/>
        <a:p>
          <a:endParaRPr lang="en-US"/>
        </a:p>
      </dgm:t>
    </dgm:pt>
    <dgm:pt modelId="{C4ACECC4-511E-4712-AF90-756498B32B3D}" type="sibTrans" cxnId="{6995A498-97DA-469E-80A1-687A3CEDF8BB}">
      <dgm:prSet/>
      <dgm:spPr/>
      <dgm:t>
        <a:bodyPr/>
        <a:lstStyle/>
        <a:p>
          <a:endParaRPr lang="en-US"/>
        </a:p>
      </dgm:t>
    </dgm:pt>
    <dgm:pt modelId="{47030461-6011-4BD7-B0DA-712EEAC3DA8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dirty="0"/>
            <a:t>Provide standards &amp; seek feedback </a:t>
          </a:r>
        </a:p>
      </dgm:t>
    </dgm:pt>
    <dgm:pt modelId="{C45CF093-2360-4DD8-880B-40B5604CC082}" type="parTrans" cxnId="{66193AE9-F3BE-4190-BAC1-E741B4701BF1}">
      <dgm:prSet/>
      <dgm:spPr/>
      <dgm:t>
        <a:bodyPr/>
        <a:lstStyle/>
        <a:p>
          <a:endParaRPr lang="en-US"/>
        </a:p>
      </dgm:t>
    </dgm:pt>
    <dgm:pt modelId="{58357798-5AA5-41E8-9E5F-30F787F2FB5C}" type="sibTrans" cxnId="{66193AE9-F3BE-4190-BAC1-E741B4701BF1}">
      <dgm:prSet/>
      <dgm:spPr/>
      <dgm:t>
        <a:bodyPr/>
        <a:lstStyle/>
        <a:p>
          <a:endParaRPr lang="en-US"/>
        </a:p>
      </dgm:t>
    </dgm:pt>
    <dgm:pt modelId="{CDE1B072-67D3-42F0-814A-7122D6BAFDA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dirty="0"/>
            <a:t>Set &amp; communicate expectations – resolve for excellence</a:t>
          </a:r>
        </a:p>
      </dgm:t>
    </dgm:pt>
    <dgm:pt modelId="{9104DD2C-A6EE-49D1-9B49-E323B7999927}" type="parTrans" cxnId="{064BE546-7FCA-4E25-B5A0-D95BF0EAC214}">
      <dgm:prSet/>
      <dgm:spPr/>
      <dgm:t>
        <a:bodyPr/>
        <a:lstStyle/>
        <a:p>
          <a:endParaRPr lang="en-US"/>
        </a:p>
      </dgm:t>
    </dgm:pt>
    <dgm:pt modelId="{028016F9-1321-4706-BCE8-A08D763EE4AC}" type="sibTrans" cxnId="{064BE546-7FCA-4E25-B5A0-D95BF0EAC214}">
      <dgm:prSet/>
      <dgm:spPr/>
      <dgm:t>
        <a:bodyPr/>
        <a:lstStyle/>
        <a:p>
          <a:endParaRPr lang="en-US"/>
        </a:p>
      </dgm:t>
    </dgm:pt>
    <dgm:pt modelId="{D6A66FEA-656F-4840-87C8-1D882D1DD6B7}" type="pres">
      <dgm:prSet presAssocID="{AAC9496A-7BA6-4AAF-85A3-384D3A605FAA}" presName="root" presStyleCnt="0">
        <dgm:presLayoutVars>
          <dgm:dir/>
          <dgm:resizeHandles val="exact"/>
        </dgm:presLayoutVars>
      </dgm:prSet>
      <dgm:spPr/>
    </dgm:pt>
    <dgm:pt modelId="{B223F601-8460-4C23-81B7-D79CD8A05F27}" type="pres">
      <dgm:prSet presAssocID="{47030461-6011-4BD7-B0DA-712EEAC3DA84}" presName="compNode" presStyleCnt="0"/>
      <dgm:spPr/>
    </dgm:pt>
    <dgm:pt modelId="{6AB7556D-9E97-4E18-A807-EF0E1B718AB3}" type="pres">
      <dgm:prSet presAssocID="{47030461-6011-4BD7-B0DA-712EEAC3DA84}" presName="bgRect" presStyleLbl="bgShp" presStyleIdx="0" presStyleCnt="3" custLinFactNeighborX="0" custLinFactNeighborY="-553"/>
      <dgm:spPr/>
    </dgm:pt>
    <dgm:pt modelId="{41957E96-EDFA-491A-BA0C-109E31816062}" type="pres">
      <dgm:prSet presAssocID="{47030461-6011-4BD7-B0DA-712EEAC3DA84}" presName="iconRect" presStyleLbl="node1" presStyleIdx="0" presStyleCnt="3" custScaleX="220499" custScaleY="19369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C81A081A-D867-4820-80ED-041BB02B1A77}" type="pres">
      <dgm:prSet presAssocID="{47030461-6011-4BD7-B0DA-712EEAC3DA84}" presName="spaceRect" presStyleCnt="0"/>
      <dgm:spPr/>
    </dgm:pt>
    <dgm:pt modelId="{E06C87E9-0CA8-481C-AA0D-D90F3539E3FF}" type="pres">
      <dgm:prSet presAssocID="{47030461-6011-4BD7-B0DA-712EEAC3DA84}" presName="parTx" presStyleLbl="revTx" presStyleIdx="0" presStyleCnt="3">
        <dgm:presLayoutVars>
          <dgm:chMax val="0"/>
          <dgm:chPref val="0"/>
        </dgm:presLayoutVars>
      </dgm:prSet>
      <dgm:spPr/>
    </dgm:pt>
    <dgm:pt modelId="{A05ED903-0F3B-4E06-8042-49BACEC36606}" type="pres">
      <dgm:prSet presAssocID="{58357798-5AA5-41E8-9E5F-30F787F2FB5C}" presName="sibTrans" presStyleCnt="0"/>
      <dgm:spPr/>
    </dgm:pt>
    <dgm:pt modelId="{1528748B-C2EF-42C8-AB0D-5A8E4F9D6E3B}" type="pres">
      <dgm:prSet presAssocID="{90063989-B0DA-421C-AC34-E2B75C8E356B}" presName="compNode" presStyleCnt="0"/>
      <dgm:spPr/>
    </dgm:pt>
    <dgm:pt modelId="{5FA49664-77EA-42A0-96A9-936AF0882705}" type="pres">
      <dgm:prSet presAssocID="{90063989-B0DA-421C-AC34-E2B75C8E356B}" presName="bgRect" presStyleLbl="bgShp" presStyleIdx="1" presStyleCnt="3" custLinFactNeighborX="0" custLinFactNeighborY="-25137"/>
      <dgm:spPr/>
    </dgm:pt>
    <dgm:pt modelId="{4A39C6D5-268F-4AE1-8FD6-AF767B1F7724}" type="pres">
      <dgm:prSet presAssocID="{90063989-B0DA-421C-AC34-E2B75C8E356B}" presName="iconRect" presStyleLbl="node1" presStyleIdx="1" presStyleCnt="3" custScaleX="220499" custScaleY="193697" custLinFactNeighborY="-3833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5E8645D0-3431-40EA-8AF3-980A941A760D}" type="pres">
      <dgm:prSet presAssocID="{90063989-B0DA-421C-AC34-E2B75C8E356B}" presName="spaceRect" presStyleCnt="0"/>
      <dgm:spPr/>
    </dgm:pt>
    <dgm:pt modelId="{9D04AB63-7C5B-48AC-ABA1-609E3B4F2F12}" type="pres">
      <dgm:prSet presAssocID="{90063989-B0DA-421C-AC34-E2B75C8E356B}" presName="parTx" presStyleLbl="revTx" presStyleIdx="1" presStyleCnt="3" custLinFactNeighborY="-21083">
        <dgm:presLayoutVars>
          <dgm:chMax val="0"/>
          <dgm:chPref val="0"/>
        </dgm:presLayoutVars>
      </dgm:prSet>
      <dgm:spPr/>
    </dgm:pt>
    <dgm:pt modelId="{43AA2B90-A781-4100-AF3B-AEA6F550CDD8}" type="pres">
      <dgm:prSet presAssocID="{C4ACECC4-511E-4712-AF90-756498B32B3D}" presName="sibTrans" presStyleCnt="0"/>
      <dgm:spPr/>
    </dgm:pt>
    <dgm:pt modelId="{380FC6FA-CB5E-4651-8152-29FE5D8099AE}" type="pres">
      <dgm:prSet presAssocID="{CDE1B072-67D3-42F0-814A-7122D6BAFDA9}" presName="compNode" presStyleCnt="0"/>
      <dgm:spPr/>
    </dgm:pt>
    <dgm:pt modelId="{94C32A84-F390-4167-864D-3804D4C74CCD}" type="pres">
      <dgm:prSet presAssocID="{CDE1B072-67D3-42F0-814A-7122D6BAFDA9}" presName="bgRect" presStyleLbl="bgShp" presStyleIdx="2" presStyleCnt="3" custLinFactNeighborY="-42167"/>
      <dgm:spPr/>
    </dgm:pt>
    <dgm:pt modelId="{0FD29855-A3E5-4399-9D77-273C8DCF9C30}" type="pres">
      <dgm:prSet presAssocID="{CDE1B072-67D3-42F0-814A-7122D6BAFDA9}" presName="iconRect" presStyleLbl="node1" presStyleIdx="2" presStyleCnt="3" custScaleX="220499" custScaleY="193697" custLinFactNeighborY="-7666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AF3AE738-1DBA-465C-849B-43EA0F1BB62B}" type="pres">
      <dgm:prSet presAssocID="{CDE1B072-67D3-42F0-814A-7122D6BAFDA9}" presName="spaceRect" presStyleCnt="0"/>
      <dgm:spPr/>
    </dgm:pt>
    <dgm:pt modelId="{A823B17C-4D1E-4945-9BB3-53C122845656}" type="pres">
      <dgm:prSet presAssocID="{CDE1B072-67D3-42F0-814A-7122D6BAFDA9}" presName="parTx" presStyleLbl="revTx" presStyleIdx="2" presStyleCnt="3" custLinFactNeighborY="-36143">
        <dgm:presLayoutVars>
          <dgm:chMax val="0"/>
          <dgm:chPref val="0"/>
        </dgm:presLayoutVars>
      </dgm:prSet>
      <dgm:spPr/>
    </dgm:pt>
  </dgm:ptLst>
  <dgm:cxnLst>
    <dgm:cxn modelId="{72458105-5F15-394F-B7EE-C9D331A6D33C}" type="presOf" srcId="{90063989-B0DA-421C-AC34-E2B75C8E356B}" destId="{9D04AB63-7C5B-48AC-ABA1-609E3B4F2F12}" srcOrd="0" destOrd="0" presId="urn:microsoft.com/office/officeart/2018/2/layout/IconVerticalSolidList"/>
    <dgm:cxn modelId="{064BE546-7FCA-4E25-B5A0-D95BF0EAC214}" srcId="{AAC9496A-7BA6-4AAF-85A3-384D3A605FAA}" destId="{CDE1B072-67D3-42F0-814A-7122D6BAFDA9}" srcOrd="2" destOrd="0" parTransId="{9104DD2C-A6EE-49D1-9B49-E323B7999927}" sibTransId="{028016F9-1321-4706-BCE8-A08D763EE4AC}"/>
    <dgm:cxn modelId="{63C7C474-9AEB-574E-A807-8B6D9F1D2552}" type="presOf" srcId="{CDE1B072-67D3-42F0-814A-7122D6BAFDA9}" destId="{A823B17C-4D1E-4945-9BB3-53C122845656}" srcOrd="0" destOrd="0" presId="urn:microsoft.com/office/officeart/2018/2/layout/IconVerticalSolidList"/>
    <dgm:cxn modelId="{C6483978-ABD4-40DB-A354-0DB1D6F8C68B}" type="presOf" srcId="{AAC9496A-7BA6-4AAF-85A3-384D3A605FAA}" destId="{D6A66FEA-656F-4840-87C8-1D882D1DD6B7}" srcOrd="0" destOrd="0" presId="urn:microsoft.com/office/officeart/2018/2/layout/IconVerticalSolidList"/>
    <dgm:cxn modelId="{6995A498-97DA-469E-80A1-687A3CEDF8BB}" srcId="{AAC9496A-7BA6-4AAF-85A3-384D3A605FAA}" destId="{90063989-B0DA-421C-AC34-E2B75C8E356B}" srcOrd="1" destOrd="0" parTransId="{0B8CA836-EBF5-46E8-A3D5-AC16A9EB3111}" sibTransId="{C4ACECC4-511E-4712-AF90-756498B32B3D}"/>
    <dgm:cxn modelId="{13665DE2-2781-B240-9CA8-F94927636DD7}" type="presOf" srcId="{47030461-6011-4BD7-B0DA-712EEAC3DA84}" destId="{E06C87E9-0CA8-481C-AA0D-D90F3539E3FF}" srcOrd="0" destOrd="0" presId="urn:microsoft.com/office/officeart/2018/2/layout/IconVerticalSolidList"/>
    <dgm:cxn modelId="{66193AE9-F3BE-4190-BAC1-E741B4701BF1}" srcId="{AAC9496A-7BA6-4AAF-85A3-384D3A605FAA}" destId="{47030461-6011-4BD7-B0DA-712EEAC3DA84}" srcOrd="0" destOrd="0" parTransId="{C45CF093-2360-4DD8-880B-40B5604CC082}" sibTransId="{58357798-5AA5-41E8-9E5F-30F787F2FB5C}"/>
    <dgm:cxn modelId="{31687112-99F7-CE43-B184-5A59C511872F}" type="presParOf" srcId="{D6A66FEA-656F-4840-87C8-1D882D1DD6B7}" destId="{B223F601-8460-4C23-81B7-D79CD8A05F27}" srcOrd="0" destOrd="0" presId="urn:microsoft.com/office/officeart/2018/2/layout/IconVerticalSolidList"/>
    <dgm:cxn modelId="{86B6E7F9-9D66-0F4B-8CC5-7D57D25948F3}" type="presParOf" srcId="{B223F601-8460-4C23-81B7-D79CD8A05F27}" destId="{6AB7556D-9E97-4E18-A807-EF0E1B718AB3}" srcOrd="0" destOrd="0" presId="urn:microsoft.com/office/officeart/2018/2/layout/IconVerticalSolidList"/>
    <dgm:cxn modelId="{46D5C80E-2688-CE40-84C6-055B965B93AB}" type="presParOf" srcId="{B223F601-8460-4C23-81B7-D79CD8A05F27}" destId="{41957E96-EDFA-491A-BA0C-109E31816062}" srcOrd="1" destOrd="0" presId="urn:microsoft.com/office/officeart/2018/2/layout/IconVerticalSolidList"/>
    <dgm:cxn modelId="{4755C4C5-F352-E24B-9730-5DD49FD659AD}" type="presParOf" srcId="{B223F601-8460-4C23-81B7-D79CD8A05F27}" destId="{C81A081A-D867-4820-80ED-041BB02B1A77}" srcOrd="2" destOrd="0" presId="urn:microsoft.com/office/officeart/2018/2/layout/IconVerticalSolidList"/>
    <dgm:cxn modelId="{4202E33D-4429-534E-B11C-8B4329EE83D1}" type="presParOf" srcId="{B223F601-8460-4C23-81B7-D79CD8A05F27}" destId="{E06C87E9-0CA8-481C-AA0D-D90F3539E3FF}" srcOrd="3" destOrd="0" presId="urn:microsoft.com/office/officeart/2018/2/layout/IconVerticalSolidList"/>
    <dgm:cxn modelId="{C80C8AD0-36BB-9F42-BC40-85CA8F02ADF1}" type="presParOf" srcId="{D6A66FEA-656F-4840-87C8-1D882D1DD6B7}" destId="{A05ED903-0F3B-4E06-8042-49BACEC36606}" srcOrd="1" destOrd="0" presId="urn:microsoft.com/office/officeart/2018/2/layout/IconVerticalSolidList"/>
    <dgm:cxn modelId="{20CC6647-1CBA-984E-B670-D22E384CDA8B}" type="presParOf" srcId="{D6A66FEA-656F-4840-87C8-1D882D1DD6B7}" destId="{1528748B-C2EF-42C8-AB0D-5A8E4F9D6E3B}" srcOrd="2" destOrd="0" presId="urn:microsoft.com/office/officeart/2018/2/layout/IconVerticalSolidList"/>
    <dgm:cxn modelId="{0C49C1FA-1B51-7743-AA0A-6FDDC95C42A5}" type="presParOf" srcId="{1528748B-C2EF-42C8-AB0D-5A8E4F9D6E3B}" destId="{5FA49664-77EA-42A0-96A9-936AF0882705}" srcOrd="0" destOrd="0" presId="urn:microsoft.com/office/officeart/2018/2/layout/IconVerticalSolidList"/>
    <dgm:cxn modelId="{A342D62E-4B31-1241-8ABC-91014D53656E}" type="presParOf" srcId="{1528748B-C2EF-42C8-AB0D-5A8E4F9D6E3B}" destId="{4A39C6D5-268F-4AE1-8FD6-AF767B1F7724}" srcOrd="1" destOrd="0" presId="urn:microsoft.com/office/officeart/2018/2/layout/IconVerticalSolidList"/>
    <dgm:cxn modelId="{D69AB438-E499-B341-848E-83D271C84C17}" type="presParOf" srcId="{1528748B-C2EF-42C8-AB0D-5A8E4F9D6E3B}" destId="{5E8645D0-3431-40EA-8AF3-980A941A760D}" srcOrd="2" destOrd="0" presId="urn:microsoft.com/office/officeart/2018/2/layout/IconVerticalSolidList"/>
    <dgm:cxn modelId="{A15F0DF5-015C-1F46-8045-311C1BA8430E}" type="presParOf" srcId="{1528748B-C2EF-42C8-AB0D-5A8E4F9D6E3B}" destId="{9D04AB63-7C5B-48AC-ABA1-609E3B4F2F12}" srcOrd="3" destOrd="0" presId="urn:microsoft.com/office/officeart/2018/2/layout/IconVerticalSolidList"/>
    <dgm:cxn modelId="{5C955D14-D0AD-FB41-93BC-C738C7B08FF1}" type="presParOf" srcId="{D6A66FEA-656F-4840-87C8-1D882D1DD6B7}" destId="{43AA2B90-A781-4100-AF3B-AEA6F550CDD8}" srcOrd="3" destOrd="0" presId="urn:microsoft.com/office/officeart/2018/2/layout/IconVerticalSolidList"/>
    <dgm:cxn modelId="{6F66FA67-03F2-C44E-8DBF-9AC4EF90A48D}" type="presParOf" srcId="{D6A66FEA-656F-4840-87C8-1D882D1DD6B7}" destId="{380FC6FA-CB5E-4651-8152-29FE5D8099AE}" srcOrd="4" destOrd="0" presId="urn:microsoft.com/office/officeart/2018/2/layout/IconVerticalSolidList"/>
    <dgm:cxn modelId="{5CB4A247-5828-C943-9198-DD9EA749814A}" type="presParOf" srcId="{380FC6FA-CB5E-4651-8152-29FE5D8099AE}" destId="{94C32A84-F390-4167-864D-3804D4C74CCD}" srcOrd="0" destOrd="0" presId="urn:microsoft.com/office/officeart/2018/2/layout/IconVerticalSolidList"/>
    <dgm:cxn modelId="{EFBE0549-364F-7D48-A61B-4AF5B1D7E82D}" type="presParOf" srcId="{380FC6FA-CB5E-4651-8152-29FE5D8099AE}" destId="{0FD29855-A3E5-4399-9D77-273C8DCF9C30}" srcOrd="1" destOrd="0" presId="urn:microsoft.com/office/officeart/2018/2/layout/IconVerticalSolidList"/>
    <dgm:cxn modelId="{2964AD61-1D4D-5247-8BCE-0F2E30EC4C64}" type="presParOf" srcId="{380FC6FA-CB5E-4651-8152-29FE5D8099AE}" destId="{AF3AE738-1DBA-465C-849B-43EA0F1BB62B}" srcOrd="2" destOrd="0" presId="urn:microsoft.com/office/officeart/2018/2/layout/IconVerticalSolidList"/>
    <dgm:cxn modelId="{186DD7E3-043A-EE48-8CB2-92D7ECFBCC8E}" type="presParOf" srcId="{380FC6FA-CB5E-4651-8152-29FE5D8099AE}" destId="{A823B17C-4D1E-4945-9BB3-53C12284565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630334D-7852-4C92-8146-DE7E038F4FF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62D33B-AD3C-B74B-8DFE-723E4CA8A893}">
      <dgm:prSet/>
      <dgm:spPr/>
      <dgm:t>
        <a:bodyPr/>
        <a:lstStyle/>
        <a:p>
          <a:r>
            <a:rPr lang="en-US" dirty="0"/>
            <a:t>Do you promote problem solving at the front-line level?</a:t>
          </a:r>
        </a:p>
      </dgm:t>
    </dgm:pt>
    <dgm:pt modelId="{2F4C8210-A965-0A46-AE65-2C26E78002B8}" type="parTrans" cxnId="{838B92B6-70AF-DB4F-8038-A28AA941C174}">
      <dgm:prSet/>
      <dgm:spPr/>
      <dgm:t>
        <a:bodyPr/>
        <a:lstStyle/>
        <a:p>
          <a:endParaRPr lang="en-US"/>
        </a:p>
      </dgm:t>
    </dgm:pt>
    <dgm:pt modelId="{F9111A0D-B44E-3040-9A58-47CEF49C2FB4}" type="sibTrans" cxnId="{838B92B6-70AF-DB4F-8038-A28AA941C174}">
      <dgm:prSet/>
      <dgm:spPr/>
      <dgm:t>
        <a:bodyPr/>
        <a:lstStyle/>
        <a:p>
          <a:endParaRPr lang="en-US"/>
        </a:p>
      </dgm:t>
    </dgm:pt>
    <dgm:pt modelId="{D3B498CB-001B-8145-A637-739E6E579B43}">
      <dgm:prSet/>
      <dgm:spPr/>
      <dgm:t>
        <a:bodyPr/>
        <a:lstStyle/>
        <a:p>
          <a:r>
            <a:rPr lang="en-US"/>
            <a:t>Do you have expert resources for staff?</a:t>
          </a:r>
        </a:p>
      </dgm:t>
    </dgm:pt>
    <dgm:pt modelId="{E6C3A549-B56F-9B42-A807-81795B291BFD}" type="parTrans" cxnId="{033A37B5-1B64-B146-B38E-47B84AAA400B}">
      <dgm:prSet/>
      <dgm:spPr/>
      <dgm:t>
        <a:bodyPr/>
        <a:lstStyle/>
        <a:p>
          <a:endParaRPr lang="en-US"/>
        </a:p>
      </dgm:t>
    </dgm:pt>
    <dgm:pt modelId="{9F8D3FAA-16B9-5245-9824-1B55DA5210C8}" type="sibTrans" cxnId="{033A37B5-1B64-B146-B38E-47B84AAA400B}">
      <dgm:prSet/>
      <dgm:spPr/>
      <dgm:t>
        <a:bodyPr/>
        <a:lstStyle/>
        <a:p>
          <a:endParaRPr lang="en-US"/>
        </a:p>
      </dgm:t>
    </dgm:pt>
    <dgm:pt modelId="{F0557421-AE17-BB4A-AD41-2D1A59246116}">
      <dgm:prSet/>
      <dgm:spPr/>
      <dgm:t>
        <a:bodyPr/>
        <a:lstStyle/>
        <a:p>
          <a:r>
            <a:rPr lang="en-US"/>
            <a:t>Who are they? How have you prepared them?</a:t>
          </a:r>
          <a:endParaRPr lang="en-US" dirty="0"/>
        </a:p>
      </dgm:t>
    </dgm:pt>
    <dgm:pt modelId="{3173EE5B-9C07-FF48-89A6-FE747B070BFD}" type="parTrans" cxnId="{73D3932E-FD70-5046-B1E8-4908BA1A0E5D}">
      <dgm:prSet/>
      <dgm:spPr/>
      <dgm:t>
        <a:bodyPr/>
        <a:lstStyle/>
        <a:p>
          <a:endParaRPr lang="en-US"/>
        </a:p>
      </dgm:t>
    </dgm:pt>
    <dgm:pt modelId="{D79376B3-B830-D548-8CB7-45BE37E0A4A7}" type="sibTrans" cxnId="{73D3932E-FD70-5046-B1E8-4908BA1A0E5D}">
      <dgm:prSet/>
      <dgm:spPr/>
      <dgm:t>
        <a:bodyPr/>
        <a:lstStyle/>
        <a:p>
          <a:endParaRPr lang="en-US"/>
        </a:p>
      </dgm:t>
    </dgm:pt>
    <dgm:pt modelId="{5EB8E126-47B8-D941-95F8-AB5F7C617717}">
      <dgm:prSet/>
      <dgm:spPr/>
      <dgm:t>
        <a:bodyPr/>
        <a:lstStyle/>
        <a:p>
          <a:r>
            <a:rPr lang="en-US"/>
            <a:t>Who can staff go to when they have questions on “the new way”?</a:t>
          </a:r>
          <a:endParaRPr lang="en-US" dirty="0"/>
        </a:p>
      </dgm:t>
    </dgm:pt>
    <dgm:pt modelId="{7E9C3CC8-64D7-7842-991E-D9F37203449D}" type="parTrans" cxnId="{4F142CD8-F462-DD45-8374-EEF316F99122}">
      <dgm:prSet/>
      <dgm:spPr/>
      <dgm:t>
        <a:bodyPr/>
        <a:lstStyle/>
        <a:p>
          <a:endParaRPr lang="en-US"/>
        </a:p>
      </dgm:t>
    </dgm:pt>
    <dgm:pt modelId="{DC23A387-3719-1E42-8CBE-AFDEDD53C38D}" type="sibTrans" cxnId="{4F142CD8-F462-DD45-8374-EEF316F99122}">
      <dgm:prSet/>
      <dgm:spPr/>
      <dgm:t>
        <a:bodyPr/>
        <a:lstStyle/>
        <a:p>
          <a:endParaRPr lang="en-US"/>
        </a:p>
      </dgm:t>
    </dgm:pt>
    <dgm:pt modelId="{08C03690-B15E-42FF-BD5A-230C9CED49B6}" type="pres">
      <dgm:prSet presAssocID="{E630334D-7852-4C92-8146-DE7E038F4FF4}" presName="vert0" presStyleCnt="0">
        <dgm:presLayoutVars>
          <dgm:dir/>
          <dgm:animOne val="branch"/>
          <dgm:animLvl val="lvl"/>
        </dgm:presLayoutVars>
      </dgm:prSet>
      <dgm:spPr/>
    </dgm:pt>
    <dgm:pt modelId="{6263A371-9D0C-444B-B2AF-6F0B63E4F4F8}" type="pres">
      <dgm:prSet presAssocID="{5162D33B-AD3C-B74B-8DFE-723E4CA8A893}" presName="thickLine" presStyleLbl="alignNode1" presStyleIdx="0" presStyleCnt="4"/>
      <dgm:spPr/>
    </dgm:pt>
    <dgm:pt modelId="{130B4297-5080-D446-B2A0-7017570CF839}" type="pres">
      <dgm:prSet presAssocID="{5162D33B-AD3C-B74B-8DFE-723E4CA8A893}" presName="horz1" presStyleCnt="0"/>
      <dgm:spPr/>
    </dgm:pt>
    <dgm:pt modelId="{9FCE39B2-911C-EB41-91D8-7079B01C81E9}" type="pres">
      <dgm:prSet presAssocID="{5162D33B-AD3C-B74B-8DFE-723E4CA8A893}" presName="tx1" presStyleLbl="revTx" presStyleIdx="0" presStyleCnt="4"/>
      <dgm:spPr/>
    </dgm:pt>
    <dgm:pt modelId="{EB7B6E3E-B70D-254A-9C0D-D0345F66F1FA}" type="pres">
      <dgm:prSet presAssocID="{5162D33B-AD3C-B74B-8DFE-723E4CA8A893}" presName="vert1" presStyleCnt="0"/>
      <dgm:spPr/>
    </dgm:pt>
    <dgm:pt modelId="{631AE616-5DFF-F74C-B7CF-042CCED9571B}" type="pres">
      <dgm:prSet presAssocID="{D3B498CB-001B-8145-A637-739E6E579B43}" presName="thickLine" presStyleLbl="alignNode1" presStyleIdx="1" presStyleCnt="4"/>
      <dgm:spPr/>
    </dgm:pt>
    <dgm:pt modelId="{AE09A2A7-0622-6848-84CD-94800BFBA479}" type="pres">
      <dgm:prSet presAssocID="{D3B498CB-001B-8145-A637-739E6E579B43}" presName="horz1" presStyleCnt="0"/>
      <dgm:spPr/>
    </dgm:pt>
    <dgm:pt modelId="{02323423-C921-EA46-A352-2E776139D756}" type="pres">
      <dgm:prSet presAssocID="{D3B498CB-001B-8145-A637-739E6E579B43}" presName="tx1" presStyleLbl="revTx" presStyleIdx="1" presStyleCnt="4"/>
      <dgm:spPr/>
    </dgm:pt>
    <dgm:pt modelId="{5BA21258-4EDE-3341-92FD-E7155344638B}" type="pres">
      <dgm:prSet presAssocID="{D3B498CB-001B-8145-A637-739E6E579B43}" presName="vert1" presStyleCnt="0"/>
      <dgm:spPr/>
    </dgm:pt>
    <dgm:pt modelId="{C000D7CB-9565-FF44-BF93-61F714C11273}" type="pres">
      <dgm:prSet presAssocID="{F0557421-AE17-BB4A-AD41-2D1A59246116}" presName="thickLine" presStyleLbl="alignNode1" presStyleIdx="2" presStyleCnt="4"/>
      <dgm:spPr/>
    </dgm:pt>
    <dgm:pt modelId="{859BF785-1953-8D42-B35C-1A3BD1EC1F2D}" type="pres">
      <dgm:prSet presAssocID="{F0557421-AE17-BB4A-AD41-2D1A59246116}" presName="horz1" presStyleCnt="0"/>
      <dgm:spPr/>
    </dgm:pt>
    <dgm:pt modelId="{CEE94C5F-398E-9F4B-A806-52D169CB942F}" type="pres">
      <dgm:prSet presAssocID="{F0557421-AE17-BB4A-AD41-2D1A59246116}" presName="tx1" presStyleLbl="revTx" presStyleIdx="2" presStyleCnt="4"/>
      <dgm:spPr/>
    </dgm:pt>
    <dgm:pt modelId="{8C10E4A7-BF4C-E642-B53F-94E4D8252C73}" type="pres">
      <dgm:prSet presAssocID="{F0557421-AE17-BB4A-AD41-2D1A59246116}" presName="vert1" presStyleCnt="0"/>
      <dgm:spPr/>
    </dgm:pt>
    <dgm:pt modelId="{85C774E7-1A49-5F42-B2CB-B23EA09BDA6C}" type="pres">
      <dgm:prSet presAssocID="{5EB8E126-47B8-D941-95F8-AB5F7C617717}" presName="thickLine" presStyleLbl="alignNode1" presStyleIdx="3" presStyleCnt="4"/>
      <dgm:spPr/>
    </dgm:pt>
    <dgm:pt modelId="{DEE81455-BD2C-6449-AEE2-970FEFB42A62}" type="pres">
      <dgm:prSet presAssocID="{5EB8E126-47B8-D941-95F8-AB5F7C617717}" presName="horz1" presStyleCnt="0"/>
      <dgm:spPr/>
    </dgm:pt>
    <dgm:pt modelId="{699C70CA-A814-D94A-BED1-5F944BCF98EB}" type="pres">
      <dgm:prSet presAssocID="{5EB8E126-47B8-D941-95F8-AB5F7C617717}" presName="tx1" presStyleLbl="revTx" presStyleIdx="3" presStyleCnt="4"/>
      <dgm:spPr/>
    </dgm:pt>
    <dgm:pt modelId="{0121FAD7-DC82-8042-85A4-A183E71DB73E}" type="pres">
      <dgm:prSet presAssocID="{5EB8E126-47B8-D941-95F8-AB5F7C617717}" presName="vert1" presStyleCnt="0"/>
      <dgm:spPr/>
    </dgm:pt>
  </dgm:ptLst>
  <dgm:cxnLst>
    <dgm:cxn modelId="{73D3932E-FD70-5046-B1E8-4908BA1A0E5D}" srcId="{E630334D-7852-4C92-8146-DE7E038F4FF4}" destId="{F0557421-AE17-BB4A-AD41-2D1A59246116}" srcOrd="2" destOrd="0" parTransId="{3173EE5B-9C07-FF48-89A6-FE747B070BFD}" sibTransId="{D79376B3-B830-D548-8CB7-45BE37E0A4A7}"/>
    <dgm:cxn modelId="{015FE179-39F3-4954-BEDA-A3E087B7572A}" type="presOf" srcId="{E630334D-7852-4C92-8146-DE7E038F4FF4}" destId="{08C03690-B15E-42FF-BD5A-230C9CED49B6}" srcOrd="0" destOrd="0" presId="urn:microsoft.com/office/officeart/2008/layout/LinedList"/>
    <dgm:cxn modelId="{AB60E78B-F402-3D4B-A104-19EF58BEFCCB}" type="presOf" srcId="{D3B498CB-001B-8145-A637-739E6E579B43}" destId="{02323423-C921-EA46-A352-2E776139D756}" srcOrd="0" destOrd="0" presId="urn:microsoft.com/office/officeart/2008/layout/LinedList"/>
    <dgm:cxn modelId="{033A37B5-1B64-B146-B38E-47B84AAA400B}" srcId="{E630334D-7852-4C92-8146-DE7E038F4FF4}" destId="{D3B498CB-001B-8145-A637-739E6E579B43}" srcOrd="1" destOrd="0" parTransId="{E6C3A549-B56F-9B42-A807-81795B291BFD}" sibTransId="{9F8D3FAA-16B9-5245-9824-1B55DA5210C8}"/>
    <dgm:cxn modelId="{838B92B6-70AF-DB4F-8038-A28AA941C174}" srcId="{E630334D-7852-4C92-8146-DE7E038F4FF4}" destId="{5162D33B-AD3C-B74B-8DFE-723E4CA8A893}" srcOrd="0" destOrd="0" parTransId="{2F4C8210-A965-0A46-AE65-2C26E78002B8}" sibTransId="{F9111A0D-B44E-3040-9A58-47CEF49C2FB4}"/>
    <dgm:cxn modelId="{4F142CD8-F462-DD45-8374-EEF316F99122}" srcId="{E630334D-7852-4C92-8146-DE7E038F4FF4}" destId="{5EB8E126-47B8-D941-95F8-AB5F7C617717}" srcOrd="3" destOrd="0" parTransId="{7E9C3CC8-64D7-7842-991E-D9F37203449D}" sibTransId="{DC23A387-3719-1E42-8CBE-AFDEDD53C38D}"/>
    <dgm:cxn modelId="{7C98E0D8-8E21-5245-846F-1835A29FA622}" type="presOf" srcId="{5EB8E126-47B8-D941-95F8-AB5F7C617717}" destId="{699C70CA-A814-D94A-BED1-5F944BCF98EB}" srcOrd="0" destOrd="0" presId="urn:microsoft.com/office/officeart/2008/layout/LinedList"/>
    <dgm:cxn modelId="{A796CBDA-E2C2-9546-AFFC-7128AF090046}" type="presOf" srcId="{5162D33B-AD3C-B74B-8DFE-723E4CA8A893}" destId="{9FCE39B2-911C-EB41-91D8-7079B01C81E9}" srcOrd="0" destOrd="0" presId="urn:microsoft.com/office/officeart/2008/layout/LinedList"/>
    <dgm:cxn modelId="{7878CAE6-03D7-5F40-9222-FBC454A2B27B}" type="presOf" srcId="{F0557421-AE17-BB4A-AD41-2D1A59246116}" destId="{CEE94C5F-398E-9F4B-A806-52D169CB942F}" srcOrd="0" destOrd="0" presId="urn:microsoft.com/office/officeart/2008/layout/LinedList"/>
    <dgm:cxn modelId="{2B287977-A15A-D64B-8F6F-9CC4CF1D88A4}" type="presParOf" srcId="{08C03690-B15E-42FF-BD5A-230C9CED49B6}" destId="{6263A371-9D0C-444B-B2AF-6F0B63E4F4F8}" srcOrd="0" destOrd="0" presId="urn:microsoft.com/office/officeart/2008/layout/LinedList"/>
    <dgm:cxn modelId="{850A003F-D9F0-E24F-8861-358A6D1DB99B}" type="presParOf" srcId="{08C03690-B15E-42FF-BD5A-230C9CED49B6}" destId="{130B4297-5080-D446-B2A0-7017570CF839}" srcOrd="1" destOrd="0" presId="urn:microsoft.com/office/officeart/2008/layout/LinedList"/>
    <dgm:cxn modelId="{8575F19F-12CD-A748-84E0-AF41CBC755BF}" type="presParOf" srcId="{130B4297-5080-D446-B2A0-7017570CF839}" destId="{9FCE39B2-911C-EB41-91D8-7079B01C81E9}" srcOrd="0" destOrd="0" presId="urn:microsoft.com/office/officeart/2008/layout/LinedList"/>
    <dgm:cxn modelId="{0EAC5F36-EC80-5944-9132-80C590508895}" type="presParOf" srcId="{130B4297-5080-D446-B2A0-7017570CF839}" destId="{EB7B6E3E-B70D-254A-9C0D-D0345F66F1FA}" srcOrd="1" destOrd="0" presId="urn:microsoft.com/office/officeart/2008/layout/LinedList"/>
    <dgm:cxn modelId="{5030E767-E414-8B45-B823-9BE30551BE28}" type="presParOf" srcId="{08C03690-B15E-42FF-BD5A-230C9CED49B6}" destId="{631AE616-5DFF-F74C-B7CF-042CCED9571B}" srcOrd="2" destOrd="0" presId="urn:microsoft.com/office/officeart/2008/layout/LinedList"/>
    <dgm:cxn modelId="{859AECDD-6861-1841-8D3D-570D539C9E17}" type="presParOf" srcId="{08C03690-B15E-42FF-BD5A-230C9CED49B6}" destId="{AE09A2A7-0622-6848-84CD-94800BFBA479}" srcOrd="3" destOrd="0" presId="urn:microsoft.com/office/officeart/2008/layout/LinedList"/>
    <dgm:cxn modelId="{E36CB61A-4C5F-4040-BAA9-9771257195D0}" type="presParOf" srcId="{AE09A2A7-0622-6848-84CD-94800BFBA479}" destId="{02323423-C921-EA46-A352-2E776139D756}" srcOrd="0" destOrd="0" presId="urn:microsoft.com/office/officeart/2008/layout/LinedList"/>
    <dgm:cxn modelId="{F6FE5C47-B968-074A-8148-1E15A1F4D43E}" type="presParOf" srcId="{AE09A2A7-0622-6848-84CD-94800BFBA479}" destId="{5BA21258-4EDE-3341-92FD-E7155344638B}" srcOrd="1" destOrd="0" presId="urn:microsoft.com/office/officeart/2008/layout/LinedList"/>
    <dgm:cxn modelId="{1DC6AB7C-EBD6-3148-8B6A-EB1A651A1E53}" type="presParOf" srcId="{08C03690-B15E-42FF-BD5A-230C9CED49B6}" destId="{C000D7CB-9565-FF44-BF93-61F714C11273}" srcOrd="4" destOrd="0" presId="urn:microsoft.com/office/officeart/2008/layout/LinedList"/>
    <dgm:cxn modelId="{5767C769-9ACC-F448-BF1F-CCCD6B587373}" type="presParOf" srcId="{08C03690-B15E-42FF-BD5A-230C9CED49B6}" destId="{859BF785-1953-8D42-B35C-1A3BD1EC1F2D}" srcOrd="5" destOrd="0" presId="urn:microsoft.com/office/officeart/2008/layout/LinedList"/>
    <dgm:cxn modelId="{00251D57-FBBE-9E48-AFB3-710387E4776E}" type="presParOf" srcId="{859BF785-1953-8D42-B35C-1A3BD1EC1F2D}" destId="{CEE94C5F-398E-9F4B-A806-52D169CB942F}" srcOrd="0" destOrd="0" presId="urn:microsoft.com/office/officeart/2008/layout/LinedList"/>
    <dgm:cxn modelId="{91146E4D-A1CA-6A41-981C-3CC4EBBA4561}" type="presParOf" srcId="{859BF785-1953-8D42-B35C-1A3BD1EC1F2D}" destId="{8C10E4A7-BF4C-E642-B53F-94E4D8252C73}" srcOrd="1" destOrd="0" presId="urn:microsoft.com/office/officeart/2008/layout/LinedList"/>
    <dgm:cxn modelId="{0C5BFD04-A7EB-A549-A1C0-E20BB3627BF6}" type="presParOf" srcId="{08C03690-B15E-42FF-BD5A-230C9CED49B6}" destId="{85C774E7-1A49-5F42-B2CB-B23EA09BDA6C}" srcOrd="6" destOrd="0" presId="urn:microsoft.com/office/officeart/2008/layout/LinedList"/>
    <dgm:cxn modelId="{26815ACD-0EE1-C843-BCB7-B6FC37A8BE73}" type="presParOf" srcId="{08C03690-B15E-42FF-BD5A-230C9CED49B6}" destId="{DEE81455-BD2C-6449-AEE2-970FEFB42A62}" srcOrd="7" destOrd="0" presId="urn:microsoft.com/office/officeart/2008/layout/LinedList"/>
    <dgm:cxn modelId="{1FF63211-0E17-1D43-AC7D-243CBAF11AD1}" type="presParOf" srcId="{DEE81455-BD2C-6449-AEE2-970FEFB42A62}" destId="{699C70CA-A814-D94A-BED1-5F944BCF98EB}" srcOrd="0" destOrd="0" presId="urn:microsoft.com/office/officeart/2008/layout/LinedList"/>
    <dgm:cxn modelId="{E04F0EB3-C7E7-AD45-AF24-482F9572CC4A}" type="presParOf" srcId="{DEE81455-BD2C-6449-AEE2-970FEFB42A62}" destId="{0121FAD7-DC82-8042-85A4-A183E71DB73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BA57FD4-24F5-4998-98B1-BD9A6B816B5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DAB251E-ACC8-4492-ADD8-1E5DE8E28AE4}">
      <dgm:prSet custT="1"/>
      <dgm:spPr>
        <a:solidFill>
          <a:srgbClr val="7EB0A6"/>
        </a:solidFill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pPr algn="ctr"/>
          <a:r>
            <a: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Standardization</a:t>
          </a:r>
        </a:p>
      </dgm:t>
    </dgm:pt>
    <dgm:pt modelId="{03BD4429-F933-4CB0-B936-C0BBA4549A7B}" type="parTrans" cxnId="{10B52CCB-F0F1-445F-88AA-21E19D57902F}">
      <dgm:prSet/>
      <dgm:spPr/>
      <dgm:t>
        <a:bodyPr/>
        <a:lstStyle/>
        <a:p>
          <a:pPr algn="ctr"/>
          <a:endParaRPr lang="en-US" sz="4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EB7E5FA8-34DB-4F22-B385-ACC4905548A5}" type="sibTrans" cxnId="{10B52CCB-F0F1-445F-88AA-21E19D57902F}">
      <dgm:prSet/>
      <dgm:spPr/>
      <dgm:t>
        <a:bodyPr/>
        <a:lstStyle/>
        <a:p>
          <a:pPr algn="ctr"/>
          <a:endParaRPr lang="en-US" sz="4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AE8F4E40-E94D-4441-AEA8-17D912EC6A42}">
      <dgm:prSet custT="1"/>
      <dgm:spPr>
        <a:solidFill>
          <a:srgbClr val="7EB0A6"/>
        </a:solidFill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pPr algn="ctr"/>
          <a:r>
            <a: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Accountability</a:t>
          </a:r>
        </a:p>
      </dgm:t>
    </dgm:pt>
    <dgm:pt modelId="{312D7AE0-9530-4778-9F6F-F60D4BEB6EF1}" type="parTrans" cxnId="{B4BD2E52-D4E6-426D-9C32-006EB52562B3}">
      <dgm:prSet/>
      <dgm:spPr/>
      <dgm:t>
        <a:bodyPr/>
        <a:lstStyle/>
        <a:p>
          <a:pPr algn="ctr"/>
          <a:endParaRPr lang="en-US" sz="4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F8BA6B31-BE59-4536-80DB-44E0BD5CED89}" type="sibTrans" cxnId="{B4BD2E52-D4E6-426D-9C32-006EB52562B3}">
      <dgm:prSet/>
      <dgm:spPr/>
      <dgm:t>
        <a:bodyPr/>
        <a:lstStyle/>
        <a:p>
          <a:pPr algn="ctr"/>
          <a:endParaRPr lang="en-US" sz="4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2F3EF505-2EF0-4517-ADAA-D28BF601D034}">
      <dgm:prSet custT="1"/>
      <dgm:spPr>
        <a:solidFill>
          <a:srgbClr val="7EB0A6"/>
        </a:solidFill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pPr algn="ctr"/>
          <a:r>
            <a: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Visual management</a:t>
          </a:r>
        </a:p>
      </dgm:t>
    </dgm:pt>
    <dgm:pt modelId="{16727D81-5438-4B36-9917-78417CDE6822}" type="parTrans" cxnId="{64985E71-88D1-4648-B20B-D5C050926528}">
      <dgm:prSet/>
      <dgm:spPr/>
      <dgm:t>
        <a:bodyPr/>
        <a:lstStyle/>
        <a:p>
          <a:pPr algn="ctr"/>
          <a:endParaRPr lang="en-US" sz="4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3F7E1705-9499-4530-A537-C6F834CFCFE3}" type="sibTrans" cxnId="{64985E71-88D1-4648-B20B-D5C050926528}">
      <dgm:prSet/>
      <dgm:spPr/>
      <dgm:t>
        <a:bodyPr/>
        <a:lstStyle/>
        <a:p>
          <a:pPr algn="ctr"/>
          <a:endParaRPr lang="en-US" sz="4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FB568348-5AE9-7042-8A8E-CEE96EA86B3C}">
      <dgm:prSet custT="1"/>
      <dgm:spPr>
        <a:solidFill>
          <a:srgbClr val="7EB0A6"/>
        </a:solidFill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pPr algn="ctr"/>
          <a:r>
            <a: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Problem solving</a:t>
          </a:r>
        </a:p>
      </dgm:t>
    </dgm:pt>
    <dgm:pt modelId="{3440F95F-3B1C-E34B-8005-63D8FC49FAA5}" type="parTrans" cxnId="{3C0631F8-A572-5C4D-AB74-66A45EF2635C}">
      <dgm:prSet/>
      <dgm:spPr/>
      <dgm:t>
        <a:bodyPr/>
        <a:lstStyle/>
        <a:p>
          <a:pPr algn="ctr"/>
          <a:endParaRPr lang="en-US" sz="4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94E9EC78-4DF2-F34D-A50E-F21AE2A2B0C4}" type="sibTrans" cxnId="{3C0631F8-A572-5C4D-AB74-66A45EF2635C}">
      <dgm:prSet/>
      <dgm:spPr/>
      <dgm:t>
        <a:bodyPr/>
        <a:lstStyle/>
        <a:p>
          <a:pPr algn="ctr"/>
          <a:endParaRPr lang="en-US" sz="4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18A790F6-0CD5-CF48-84B1-E80DFDB83B10}">
      <dgm:prSet custT="1"/>
      <dgm:spPr>
        <a:solidFill>
          <a:srgbClr val="7EB0A6"/>
        </a:solidFill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pPr algn="ctr"/>
          <a:r>
            <a: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Escalation</a:t>
          </a:r>
        </a:p>
      </dgm:t>
    </dgm:pt>
    <dgm:pt modelId="{AB775DEC-ACF3-A645-8D5E-22FEC7417ABC}" type="parTrans" cxnId="{30BE7B28-9778-0840-8C7B-AE609085E136}">
      <dgm:prSet/>
      <dgm:spPr/>
      <dgm:t>
        <a:bodyPr/>
        <a:lstStyle/>
        <a:p>
          <a:pPr algn="ctr"/>
          <a:endParaRPr lang="en-US" sz="4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4C7C28FC-1D45-914D-B716-0EBDB87F4822}" type="sibTrans" cxnId="{30BE7B28-9778-0840-8C7B-AE609085E136}">
      <dgm:prSet/>
      <dgm:spPr/>
      <dgm:t>
        <a:bodyPr/>
        <a:lstStyle/>
        <a:p>
          <a:pPr algn="ctr"/>
          <a:endParaRPr lang="en-US" sz="4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F483661D-7B2C-4A4C-8BB4-F206E8763FF7}" type="pres">
      <dgm:prSet presAssocID="{2BA57FD4-24F5-4998-98B1-BD9A6B816B50}" presName="linear" presStyleCnt="0">
        <dgm:presLayoutVars>
          <dgm:animLvl val="lvl"/>
          <dgm:resizeHandles val="exact"/>
        </dgm:presLayoutVars>
      </dgm:prSet>
      <dgm:spPr/>
    </dgm:pt>
    <dgm:pt modelId="{8B9401AB-AFED-4EF8-BC32-7FA56C8B8785}" type="pres">
      <dgm:prSet presAssocID="{0DAB251E-ACC8-4492-ADD8-1E5DE8E28AE4}" presName="parentText" presStyleLbl="node1" presStyleIdx="0" presStyleCnt="5" custLinFactY="1066" custLinFactNeighborX="-228" custLinFactNeighborY="100000">
        <dgm:presLayoutVars>
          <dgm:chMax val="0"/>
          <dgm:bulletEnabled val="1"/>
        </dgm:presLayoutVars>
      </dgm:prSet>
      <dgm:spPr/>
    </dgm:pt>
    <dgm:pt modelId="{123361B2-080B-4723-B259-076161AC2582}" type="pres">
      <dgm:prSet presAssocID="{EB7E5FA8-34DB-4F22-B385-ACC4905548A5}" presName="spacer" presStyleCnt="0"/>
      <dgm:spPr/>
    </dgm:pt>
    <dgm:pt modelId="{EAD18566-DEE0-49DD-BD0E-BF6C8B01B8F3}" type="pres">
      <dgm:prSet presAssocID="{AE8F4E40-E94D-4441-AEA8-17D912EC6A42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80CE7C65-1F90-4C0D-8F9C-0AE8F62BA63A}" type="pres">
      <dgm:prSet presAssocID="{F8BA6B31-BE59-4536-80DB-44E0BD5CED89}" presName="spacer" presStyleCnt="0"/>
      <dgm:spPr/>
    </dgm:pt>
    <dgm:pt modelId="{9418DC61-000D-4178-AC58-DA5D5A00F991}" type="pres">
      <dgm:prSet presAssocID="{2F3EF505-2EF0-4517-ADAA-D28BF601D03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9AA2CE49-60B6-1944-9AEB-62C1922FE553}" type="pres">
      <dgm:prSet presAssocID="{3F7E1705-9499-4530-A537-C6F834CFCFE3}" presName="spacer" presStyleCnt="0"/>
      <dgm:spPr/>
    </dgm:pt>
    <dgm:pt modelId="{6109F3F7-4B5E-1540-9FA9-8345B9DAB804}" type="pres">
      <dgm:prSet presAssocID="{FB568348-5AE9-7042-8A8E-CEE96EA86B3C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98FB4881-CE28-9947-8C73-EECDD69892AB}" type="pres">
      <dgm:prSet presAssocID="{94E9EC78-4DF2-F34D-A50E-F21AE2A2B0C4}" presName="spacer" presStyleCnt="0"/>
      <dgm:spPr/>
    </dgm:pt>
    <dgm:pt modelId="{E3A11686-A1B9-8A4F-BE67-4BC1EDDF547A}" type="pres">
      <dgm:prSet presAssocID="{18A790F6-0CD5-CF48-84B1-E80DFDB83B10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B94B2D08-DF7E-C249-825F-2F5C83C7B2EC}" type="presOf" srcId="{18A790F6-0CD5-CF48-84B1-E80DFDB83B10}" destId="{E3A11686-A1B9-8A4F-BE67-4BC1EDDF547A}" srcOrd="0" destOrd="0" presId="urn:microsoft.com/office/officeart/2005/8/layout/vList2"/>
    <dgm:cxn modelId="{30BE7B28-9778-0840-8C7B-AE609085E136}" srcId="{2BA57FD4-24F5-4998-98B1-BD9A6B816B50}" destId="{18A790F6-0CD5-CF48-84B1-E80DFDB83B10}" srcOrd="4" destOrd="0" parTransId="{AB775DEC-ACF3-A645-8D5E-22FEC7417ABC}" sibTransId="{4C7C28FC-1D45-914D-B716-0EBDB87F4822}"/>
    <dgm:cxn modelId="{0D3D6B3B-2902-4A07-8FC9-8A1343CB93C0}" type="presOf" srcId="{2F3EF505-2EF0-4517-ADAA-D28BF601D034}" destId="{9418DC61-000D-4178-AC58-DA5D5A00F991}" srcOrd="0" destOrd="0" presId="urn:microsoft.com/office/officeart/2005/8/layout/vList2"/>
    <dgm:cxn modelId="{C63F4142-A109-46F6-AE5F-1B4AEF17B1BE}" type="presOf" srcId="{AE8F4E40-E94D-4441-AEA8-17D912EC6A42}" destId="{EAD18566-DEE0-49DD-BD0E-BF6C8B01B8F3}" srcOrd="0" destOrd="0" presId="urn:microsoft.com/office/officeart/2005/8/layout/vList2"/>
    <dgm:cxn modelId="{64985E71-88D1-4648-B20B-D5C050926528}" srcId="{2BA57FD4-24F5-4998-98B1-BD9A6B816B50}" destId="{2F3EF505-2EF0-4517-ADAA-D28BF601D034}" srcOrd="2" destOrd="0" parTransId="{16727D81-5438-4B36-9917-78417CDE6822}" sibTransId="{3F7E1705-9499-4530-A537-C6F834CFCFE3}"/>
    <dgm:cxn modelId="{B4BD2E52-D4E6-426D-9C32-006EB52562B3}" srcId="{2BA57FD4-24F5-4998-98B1-BD9A6B816B50}" destId="{AE8F4E40-E94D-4441-AEA8-17D912EC6A42}" srcOrd="1" destOrd="0" parTransId="{312D7AE0-9530-4778-9F6F-F60D4BEB6EF1}" sibTransId="{F8BA6B31-BE59-4536-80DB-44E0BD5CED89}"/>
    <dgm:cxn modelId="{0E059FA6-C4F4-43EE-B686-D3573530BB7F}" type="presOf" srcId="{2BA57FD4-24F5-4998-98B1-BD9A6B816B50}" destId="{F483661D-7B2C-4A4C-8BB4-F206E8763FF7}" srcOrd="0" destOrd="0" presId="urn:microsoft.com/office/officeart/2005/8/layout/vList2"/>
    <dgm:cxn modelId="{CFD3F3AD-3DBD-4B45-A946-0AB5D630114F}" type="presOf" srcId="{FB568348-5AE9-7042-8A8E-CEE96EA86B3C}" destId="{6109F3F7-4B5E-1540-9FA9-8345B9DAB804}" srcOrd="0" destOrd="0" presId="urn:microsoft.com/office/officeart/2005/8/layout/vList2"/>
    <dgm:cxn modelId="{10B52CCB-F0F1-445F-88AA-21E19D57902F}" srcId="{2BA57FD4-24F5-4998-98B1-BD9A6B816B50}" destId="{0DAB251E-ACC8-4492-ADD8-1E5DE8E28AE4}" srcOrd="0" destOrd="0" parTransId="{03BD4429-F933-4CB0-B936-C0BBA4549A7B}" sibTransId="{EB7E5FA8-34DB-4F22-B385-ACC4905548A5}"/>
    <dgm:cxn modelId="{743A68D7-AA15-4744-931B-910E9A38AE84}" type="presOf" srcId="{0DAB251E-ACC8-4492-ADD8-1E5DE8E28AE4}" destId="{8B9401AB-AFED-4EF8-BC32-7FA56C8B8785}" srcOrd="0" destOrd="0" presId="urn:microsoft.com/office/officeart/2005/8/layout/vList2"/>
    <dgm:cxn modelId="{3C0631F8-A572-5C4D-AB74-66A45EF2635C}" srcId="{2BA57FD4-24F5-4998-98B1-BD9A6B816B50}" destId="{FB568348-5AE9-7042-8A8E-CEE96EA86B3C}" srcOrd="3" destOrd="0" parTransId="{3440F95F-3B1C-E34B-8005-63D8FC49FAA5}" sibTransId="{94E9EC78-4DF2-F34D-A50E-F21AE2A2B0C4}"/>
    <dgm:cxn modelId="{F9EC6595-042D-4B86-B1E0-8086B6DAED90}" type="presParOf" srcId="{F483661D-7B2C-4A4C-8BB4-F206E8763FF7}" destId="{8B9401AB-AFED-4EF8-BC32-7FA56C8B8785}" srcOrd="0" destOrd="0" presId="urn:microsoft.com/office/officeart/2005/8/layout/vList2"/>
    <dgm:cxn modelId="{3A2E81EF-42FF-4B87-8420-24C324A56342}" type="presParOf" srcId="{F483661D-7B2C-4A4C-8BB4-F206E8763FF7}" destId="{123361B2-080B-4723-B259-076161AC2582}" srcOrd="1" destOrd="0" presId="urn:microsoft.com/office/officeart/2005/8/layout/vList2"/>
    <dgm:cxn modelId="{074C305B-A2F9-4E5B-BC7C-662E886150B0}" type="presParOf" srcId="{F483661D-7B2C-4A4C-8BB4-F206E8763FF7}" destId="{EAD18566-DEE0-49DD-BD0E-BF6C8B01B8F3}" srcOrd="2" destOrd="0" presId="urn:microsoft.com/office/officeart/2005/8/layout/vList2"/>
    <dgm:cxn modelId="{7EFD0724-2991-4F76-AF7B-E14BEF549149}" type="presParOf" srcId="{F483661D-7B2C-4A4C-8BB4-F206E8763FF7}" destId="{80CE7C65-1F90-4C0D-8F9C-0AE8F62BA63A}" srcOrd="3" destOrd="0" presId="urn:microsoft.com/office/officeart/2005/8/layout/vList2"/>
    <dgm:cxn modelId="{FA8CE805-F691-43BE-9454-2B875FD8E6A7}" type="presParOf" srcId="{F483661D-7B2C-4A4C-8BB4-F206E8763FF7}" destId="{9418DC61-000D-4178-AC58-DA5D5A00F991}" srcOrd="4" destOrd="0" presId="urn:microsoft.com/office/officeart/2005/8/layout/vList2"/>
    <dgm:cxn modelId="{30084A1C-8796-6649-843D-0EE4F5CB0B2A}" type="presParOf" srcId="{F483661D-7B2C-4A4C-8BB4-F206E8763FF7}" destId="{9AA2CE49-60B6-1944-9AEB-62C1922FE553}" srcOrd="5" destOrd="0" presId="urn:microsoft.com/office/officeart/2005/8/layout/vList2"/>
    <dgm:cxn modelId="{B8449826-CEE4-2A48-93C8-FB2703F32C01}" type="presParOf" srcId="{F483661D-7B2C-4A4C-8BB4-F206E8763FF7}" destId="{6109F3F7-4B5E-1540-9FA9-8345B9DAB804}" srcOrd="6" destOrd="0" presId="urn:microsoft.com/office/officeart/2005/8/layout/vList2"/>
    <dgm:cxn modelId="{DC0ED9C4-04E2-2C4E-AEC2-60981FF55905}" type="presParOf" srcId="{F483661D-7B2C-4A4C-8BB4-F206E8763FF7}" destId="{98FB4881-CE28-9947-8C73-EECDD69892AB}" srcOrd="7" destOrd="0" presId="urn:microsoft.com/office/officeart/2005/8/layout/vList2"/>
    <dgm:cxn modelId="{3F916F0E-EC63-2446-8439-9239AB29B32A}" type="presParOf" srcId="{F483661D-7B2C-4A4C-8BB4-F206E8763FF7}" destId="{E3A11686-A1B9-8A4F-BE67-4BC1EDDF547A}" srcOrd="8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8B4E0F5-B7EC-4309-86FA-F9CE1CFA6E7A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8CC2DD7-D77D-449A-A820-FEBC64830E3B}">
      <dgm:prSet custT="1"/>
      <dgm:spPr>
        <a:effectLst>
          <a:innerShdw blurRad="63500" dist="50800" dir="2700000">
            <a:prstClr val="black">
              <a:alpha val="50000"/>
            </a:prstClr>
          </a:innerShdw>
        </a:effectLst>
      </dgm:spPr>
      <dgm:t>
        <a:bodyPr/>
        <a:lstStyle/>
        <a:p>
          <a:r>
            <a: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Continue to use the tools that are known to be effective</a:t>
          </a:r>
        </a:p>
      </dgm:t>
    </dgm:pt>
    <dgm:pt modelId="{2AF5EBDF-A122-4D00-9467-C10C86C6C905}" type="parTrans" cxnId="{6A7579C0-A9DE-4632-947C-A406E90BE9FF}">
      <dgm:prSet/>
      <dgm:spPr/>
      <dgm:t>
        <a:bodyPr/>
        <a:lstStyle/>
        <a:p>
          <a:endParaRPr lang="en-US" b="1"/>
        </a:p>
      </dgm:t>
    </dgm:pt>
    <dgm:pt modelId="{30FE5D15-2045-4183-9800-B45F3DED424C}" type="sibTrans" cxnId="{6A7579C0-A9DE-4632-947C-A406E90BE9FF}">
      <dgm:prSet/>
      <dgm:spPr/>
      <dgm:t>
        <a:bodyPr/>
        <a:lstStyle/>
        <a:p>
          <a:endParaRPr lang="en-US" b="1"/>
        </a:p>
      </dgm:t>
    </dgm:pt>
    <dgm:pt modelId="{B2E967AB-D3D5-46AD-AE4A-A28A77F6B20F}">
      <dgm:prSet custT="1"/>
      <dgm:spPr>
        <a:effectLst>
          <a:innerShdw blurRad="63500" dist="50800" dir="2700000">
            <a:prstClr val="black">
              <a:alpha val="50000"/>
            </a:prstClr>
          </a:innerShdw>
        </a:effectLst>
      </dgm:spPr>
      <dgm:t>
        <a:bodyPr/>
        <a:lstStyle/>
        <a:p>
          <a:r>
            <a: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Communication between the care team is critical: the Pre-cesarean Huddle Form</a:t>
          </a:r>
        </a:p>
      </dgm:t>
    </dgm:pt>
    <dgm:pt modelId="{363AFFFC-6463-45DA-8550-37D641E1BEE4}" type="parTrans" cxnId="{A91A96B6-4A7C-49F4-BA2C-C3F20B69143E}">
      <dgm:prSet/>
      <dgm:spPr/>
      <dgm:t>
        <a:bodyPr/>
        <a:lstStyle/>
        <a:p>
          <a:endParaRPr lang="en-US" b="1"/>
        </a:p>
      </dgm:t>
    </dgm:pt>
    <dgm:pt modelId="{577E4FEE-F288-4782-B573-EC9D2CFC1138}" type="sibTrans" cxnId="{A91A96B6-4A7C-49F4-BA2C-C3F20B69143E}">
      <dgm:prSet/>
      <dgm:spPr/>
      <dgm:t>
        <a:bodyPr/>
        <a:lstStyle/>
        <a:p>
          <a:endParaRPr lang="en-US" b="1"/>
        </a:p>
      </dgm:t>
    </dgm:pt>
    <dgm:pt modelId="{E7675943-333D-4FEB-820A-75C92519B9CB}">
      <dgm:prSet custT="1"/>
      <dgm:spPr>
        <a:effectLst>
          <a:innerShdw blurRad="63500" dist="50800" dir="2700000">
            <a:prstClr val="black">
              <a:alpha val="50000"/>
            </a:prstClr>
          </a:innerShdw>
        </a:effectLst>
      </dgm:spPr>
      <dgm:t>
        <a:bodyPr/>
        <a:lstStyle/>
        <a:p>
          <a:r>
            <a: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Visual postings of unit data, algorithms</a:t>
          </a:r>
        </a:p>
      </dgm:t>
    </dgm:pt>
    <dgm:pt modelId="{FC036E71-987E-4AFD-AA04-C3D63054A4AE}" type="parTrans" cxnId="{865E87E4-768E-483E-8B38-074F0A8CA2B9}">
      <dgm:prSet/>
      <dgm:spPr/>
      <dgm:t>
        <a:bodyPr/>
        <a:lstStyle/>
        <a:p>
          <a:endParaRPr lang="en-US" b="1"/>
        </a:p>
      </dgm:t>
    </dgm:pt>
    <dgm:pt modelId="{4284B171-5DF6-40EA-8BAE-B154BC4B7B55}" type="sibTrans" cxnId="{865E87E4-768E-483E-8B38-074F0A8CA2B9}">
      <dgm:prSet/>
      <dgm:spPr/>
      <dgm:t>
        <a:bodyPr/>
        <a:lstStyle/>
        <a:p>
          <a:endParaRPr lang="en-US" b="1"/>
        </a:p>
      </dgm:t>
    </dgm:pt>
    <dgm:pt modelId="{606B6498-7C62-4536-9453-9FA93FED6756}">
      <dgm:prSet custT="1"/>
      <dgm:spPr>
        <a:effectLst>
          <a:innerShdw blurRad="63500" dist="50800" dir="2700000">
            <a:prstClr val="black">
              <a:alpha val="50000"/>
            </a:prstClr>
          </a:innerShdw>
        </a:effectLst>
      </dgm:spPr>
      <dgm:t>
        <a:bodyPr/>
        <a:lstStyle/>
        <a:p>
          <a:r>
            <a: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Have a strategy for education of new staff</a:t>
          </a:r>
        </a:p>
      </dgm:t>
    </dgm:pt>
    <dgm:pt modelId="{C469D811-3D68-47AE-BBE4-DD0D86651A9E}" type="parTrans" cxnId="{A11D89A0-11A2-47FF-A3E9-A2004DA89C01}">
      <dgm:prSet/>
      <dgm:spPr/>
      <dgm:t>
        <a:bodyPr/>
        <a:lstStyle/>
        <a:p>
          <a:endParaRPr lang="en-US" b="1"/>
        </a:p>
      </dgm:t>
    </dgm:pt>
    <dgm:pt modelId="{E8216F34-518D-4AD6-8B85-A959CC11ED9F}" type="sibTrans" cxnId="{A11D89A0-11A2-47FF-A3E9-A2004DA89C01}">
      <dgm:prSet/>
      <dgm:spPr/>
      <dgm:t>
        <a:bodyPr/>
        <a:lstStyle/>
        <a:p>
          <a:endParaRPr lang="en-US" b="1"/>
        </a:p>
      </dgm:t>
    </dgm:pt>
    <dgm:pt modelId="{074D29D3-2875-4E4F-957C-527D76ED74C7}" type="pres">
      <dgm:prSet presAssocID="{48B4E0F5-B7EC-4309-86FA-F9CE1CFA6E7A}" presName="diagram" presStyleCnt="0">
        <dgm:presLayoutVars>
          <dgm:dir/>
          <dgm:resizeHandles val="exact"/>
        </dgm:presLayoutVars>
      </dgm:prSet>
      <dgm:spPr/>
    </dgm:pt>
    <dgm:pt modelId="{8149E319-7F7E-414F-8D99-B1486D9C4573}" type="pres">
      <dgm:prSet presAssocID="{48CC2DD7-D77D-449A-A820-FEBC64830E3B}" presName="node" presStyleLbl="node1" presStyleIdx="0" presStyleCnt="4" custScaleY="111759">
        <dgm:presLayoutVars>
          <dgm:bulletEnabled val="1"/>
        </dgm:presLayoutVars>
      </dgm:prSet>
      <dgm:spPr/>
    </dgm:pt>
    <dgm:pt modelId="{A3DDE4AB-B021-47E9-9754-9DBCEEF154A7}" type="pres">
      <dgm:prSet presAssocID="{30FE5D15-2045-4183-9800-B45F3DED424C}" presName="sibTrans" presStyleCnt="0"/>
      <dgm:spPr/>
    </dgm:pt>
    <dgm:pt modelId="{53D59399-C6C4-44DD-8043-2D3623B519E4}" type="pres">
      <dgm:prSet presAssocID="{B2E967AB-D3D5-46AD-AE4A-A28A77F6B20F}" presName="node" presStyleLbl="node1" presStyleIdx="1" presStyleCnt="4" custScaleY="111759">
        <dgm:presLayoutVars>
          <dgm:bulletEnabled val="1"/>
        </dgm:presLayoutVars>
      </dgm:prSet>
      <dgm:spPr/>
    </dgm:pt>
    <dgm:pt modelId="{4E115877-6690-41C1-AE38-3613F785650C}" type="pres">
      <dgm:prSet presAssocID="{577E4FEE-F288-4782-B573-EC9D2CFC1138}" presName="sibTrans" presStyleCnt="0"/>
      <dgm:spPr/>
    </dgm:pt>
    <dgm:pt modelId="{F09248DA-3115-4509-B7B1-8DEDB0E1FE99}" type="pres">
      <dgm:prSet presAssocID="{E7675943-333D-4FEB-820A-75C92519B9CB}" presName="node" presStyleLbl="node1" presStyleIdx="2" presStyleCnt="4" custScaleY="111759">
        <dgm:presLayoutVars>
          <dgm:bulletEnabled val="1"/>
        </dgm:presLayoutVars>
      </dgm:prSet>
      <dgm:spPr/>
    </dgm:pt>
    <dgm:pt modelId="{AB36BF50-7A06-4F09-A90D-72271EF68DB9}" type="pres">
      <dgm:prSet presAssocID="{4284B171-5DF6-40EA-8BAE-B154BC4B7B55}" presName="sibTrans" presStyleCnt="0"/>
      <dgm:spPr/>
    </dgm:pt>
    <dgm:pt modelId="{B267A56A-B4B1-482C-8E6A-6F63D8B1B336}" type="pres">
      <dgm:prSet presAssocID="{606B6498-7C62-4536-9453-9FA93FED6756}" presName="node" presStyleLbl="node1" presStyleIdx="3" presStyleCnt="4" custScaleY="111759">
        <dgm:presLayoutVars>
          <dgm:bulletEnabled val="1"/>
        </dgm:presLayoutVars>
      </dgm:prSet>
      <dgm:spPr/>
    </dgm:pt>
  </dgm:ptLst>
  <dgm:cxnLst>
    <dgm:cxn modelId="{CF8AEA11-6FBE-47EF-8B58-2FCD52BEB464}" type="presOf" srcId="{606B6498-7C62-4536-9453-9FA93FED6756}" destId="{B267A56A-B4B1-482C-8E6A-6F63D8B1B336}" srcOrd="0" destOrd="0" presId="urn:microsoft.com/office/officeart/2005/8/layout/default"/>
    <dgm:cxn modelId="{BF0DCF22-C1AD-4A6C-8FCE-71215A36A695}" type="presOf" srcId="{B2E967AB-D3D5-46AD-AE4A-A28A77F6B20F}" destId="{53D59399-C6C4-44DD-8043-2D3623B519E4}" srcOrd="0" destOrd="0" presId="urn:microsoft.com/office/officeart/2005/8/layout/default"/>
    <dgm:cxn modelId="{8CCCB63E-352F-4E01-88AE-EF0C8657EA4A}" type="presOf" srcId="{48B4E0F5-B7EC-4309-86FA-F9CE1CFA6E7A}" destId="{074D29D3-2875-4E4F-957C-527D76ED74C7}" srcOrd="0" destOrd="0" presId="urn:microsoft.com/office/officeart/2005/8/layout/default"/>
    <dgm:cxn modelId="{EF736D55-6C93-4D94-AF99-172D59BEC3EE}" type="presOf" srcId="{48CC2DD7-D77D-449A-A820-FEBC64830E3B}" destId="{8149E319-7F7E-414F-8D99-B1486D9C4573}" srcOrd="0" destOrd="0" presId="urn:microsoft.com/office/officeart/2005/8/layout/default"/>
    <dgm:cxn modelId="{9D2A8678-E636-4F4A-872F-54BAAC299CAD}" type="presOf" srcId="{E7675943-333D-4FEB-820A-75C92519B9CB}" destId="{F09248DA-3115-4509-B7B1-8DEDB0E1FE99}" srcOrd="0" destOrd="0" presId="urn:microsoft.com/office/officeart/2005/8/layout/default"/>
    <dgm:cxn modelId="{A11D89A0-11A2-47FF-A3E9-A2004DA89C01}" srcId="{48B4E0F5-B7EC-4309-86FA-F9CE1CFA6E7A}" destId="{606B6498-7C62-4536-9453-9FA93FED6756}" srcOrd="3" destOrd="0" parTransId="{C469D811-3D68-47AE-BBE4-DD0D86651A9E}" sibTransId="{E8216F34-518D-4AD6-8B85-A959CC11ED9F}"/>
    <dgm:cxn modelId="{A91A96B6-4A7C-49F4-BA2C-C3F20B69143E}" srcId="{48B4E0F5-B7EC-4309-86FA-F9CE1CFA6E7A}" destId="{B2E967AB-D3D5-46AD-AE4A-A28A77F6B20F}" srcOrd="1" destOrd="0" parTransId="{363AFFFC-6463-45DA-8550-37D641E1BEE4}" sibTransId="{577E4FEE-F288-4782-B573-EC9D2CFC1138}"/>
    <dgm:cxn modelId="{6A7579C0-A9DE-4632-947C-A406E90BE9FF}" srcId="{48B4E0F5-B7EC-4309-86FA-F9CE1CFA6E7A}" destId="{48CC2DD7-D77D-449A-A820-FEBC64830E3B}" srcOrd="0" destOrd="0" parTransId="{2AF5EBDF-A122-4D00-9467-C10C86C6C905}" sibTransId="{30FE5D15-2045-4183-9800-B45F3DED424C}"/>
    <dgm:cxn modelId="{865E87E4-768E-483E-8B38-074F0A8CA2B9}" srcId="{48B4E0F5-B7EC-4309-86FA-F9CE1CFA6E7A}" destId="{E7675943-333D-4FEB-820A-75C92519B9CB}" srcOrd="2" destOrd="0" parTransId="{FC036E71-987E-4AFD-AA04-C3D63054A4AE}" sibTransId="{4284B171-5DF6-40EA-8BAE-B154BC4B7B55}"/>
    <dgm:cxn modelId="{ABB35475-2CA9-40BA-B459-6BFFD716D043}" type="presParOf" srcId="{074D29D3-2875-4E4F-957C-527D76ED74C7}" destId="{8149E319-7F7E-414F-8D99-B1486D9C4573}" srcOrd="0" destOrd="0" presId="urn:microsoft.com/office/officeart/2005/8/layout/default"/>
    <dgm:cxn modelId="{76393160-CFBC-4D1B-A855-CA0F96BA64FB}" type="presParOf" srcId="{074D29D3-2875-4E4F-957C-527D76ED74C7}" destId="{A3DDE4AB-B021-47E9-9754-9DBCEEF154A7}" srcOrd="1" destOrd="0" presId="urn:microsoft.com/office/officeart/2005/8/layout/default"/>
    <dgm:cxn modelId="{3AC2EF13-13EF-4A86-91B7-E0C2FC2E967B}" type="presParOf" srcId="{074D29D3-2875-4E4F-957C-527D76ED74C7}" destId="{53D59399-C6C4-44DD-8043-2D3623B519E4}" srcOrd="2" destOrd="0" presId="urn:microsoft.com/office/officeart/2005/8/layout/default"/>
    <dgm:cxn modelId="{039DD6C8-4392-495C-8D0F-D657FF44E9ED}" type="presParOf" srcId="{074D29D3-2875-4E4F-957C-527D76ED74C7}" destId="{4E115877-6690-41C1-AE38-3613F785650C}" srcOrd="3" destOrd="0" presId="urn:microsoft.com/office/officeart/2005/8/layout/default"/>
    <dgm:cxn modelId="{D1FB8ABB-F02F-42F9-96DA-44C33C4AC27D}" type="presParOf" srcId="{074D29D3-2875-4E4F-957C-527D76ED74C7}" destId="{F09248DA-3115-4509-B7B1-8DEDB0E1FE99}" srcOrd="4" destOrd="0" presId="urn:microsoft.com/office/officeart/2005/8/layout/default"/>
    <dgm:cxn modelId="{297F1FC6-D7EE-412D-AC1C-C933CF6C8CE6}" type="presParOf" srcId="{074D29D3-2875-4E4F-957C-527D76ED74C7}" destId="{AB36BF50-7A06-4F09-A90D-72271EF68DB9}" srcOrd="5" destOrd="0" presId="urn:microsoft.com/office/officeart/2005/8/layout/default"/>
    <dgm:cxn modelId="{C54D0699-072B-4C6F-84EF-A2F26E9364CE}" type="presParOf" srcId="{074D29D3-2875-4E4F-957C-527D76ED74C7}" destId="{B267A56A-B4B1-482C-8E6A-6F63D8B1B336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8B4E0F5-B7EC-4309-86FA-F9CE1CFA6E7A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8CC2DD7-D77D-449A-A820-FEBC64830E3B}">
      <dgm:prSet custT="1"/>
      <dgm:spPr>
        <a:effectLst>
          <a:innerShdw blurRad="63500" dist="50800" dir="2700000">
            <a:prstClr val="black">
              <a:alpha val="50000"/>
            </a:prstClr>
          </a:innerShdw>
        </a:effectLst>
      </dgm:spPr>
      <dgm:t>
        <a:bodyPr/>
        <a:lstStyle/>
        <a:p>
          <a:r>
            <a:rPr lang="en-US" sz="2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Continue to perform audits on NTSV CD</a:t>
          </a:r>
        </a:p>
      </dgm:t>
    </dgm:pt>
    <dgm:pt modelId="{2AF5EBDF-A122-4D00-9467-C10C86C6C905}" type="parTrans" cxnId="{6A7579C0-A9DE-4632-947C-A406E90BE9FF}">
      <dgm:prSet/>
      <dgm:spPr/>
      <dgm:t>
        <a:bodyPr/>
        <a:lstStyle/>
        <a:p>
          <a:endParaRPr lang="en-US" b="1"/>
        </a:p>
      </dgm:t>
    </dgm:pt>
    <dgm:pt modelId="{30FE5D15-2045-4183-9800-B45F3DED424C}" type="sibTrans" cxnId="{6A7579C0-A9DE-4632-947C-A406E90BE9FF}">
      <dgm:prSet/>
      <dgm:spPr/>
      <dgm:t>
        <a:bodyPr/>
        <a:lstStyle/>
        <a:p>
          <a:endParaRPr lang="en-US" b="1"/>
        </a:p>
      </dgm:t>
    </dgm:pt>
    <dgm:pt modelId="{B2E967AB-D3D5-46AD-AE4A-A28A77F6B20F}">
      <dgm:prSet custT="1"/>
      <dgm:spPr>
        <a:effectLst>
          <a:innerShdw blurRad="63500" dist="50800" dir="2700000">
            <a:prstClr val="black">
              <a:alpha val="50000"/>
            </a:prstClr>
          </a:innerShdw>
        </a:effectLst>
      </dgm:spPr>
      <dgm:t>
        <a:bodyPr/>
        <a:lstStyle/>
        <a:p>
          <a:r>
            <a: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Continue to track and publish provider specific rates</a:t>
          </a:r>
        </a:p>
      </dgm:t>
    </dgm:pt>
    <dgm:pt modelId="{363AFFFC-6463-45DA-8550-37D641E1BEE4}" type="parTrans" cxnId="{A91A96B6-4A7C-49F4-BA2C-C3F20B69143E}">
      <dgm:prSet/>
      <dgm:spPr/>
      <dgm:t>
        <a:bodyPr/>
        <a:lstStyle/>
        <a:p>
          <a:endParaRPr lang="en-US" b="1"/>
        </a:p>
      </dgm:t>
    </dgm:pt>
    <dgm:pt modelId="{577E4FEE-F288-4782-B573-EC9D2CFC1138}" type="sibTrans" cxnId="{A91A96B6-4A7C-49F4-BA2C-C3F20B69143E}">
      <dgm:prSet/>
      <dgm:spPr/>
      <dgm:t>
        <a:bodyPr/>
        <a:lstStyle/>
        <a:p>
          <a:endParaRPr lang="en-US" b="1"/>
        </a:p>
      </dgm:t>
    </dgm:pt>
    <dgm:pt modelId="{E7675943-333D-4FEB-820A-75C92519B9CB}">
      <dgm:prSet custT="1"/>
      <dgm:spPr>
        <a:effectLst>
          <a:innerShdw blurRad="63500" dist="50800" dir="2700000">
            <a:prstClr val="black">
              <a:alpha val="50000"/>
            </a:prstClr>
          </a:innerShdw>
        </a:effectLst>
      </dgm:spPr>
      <dgm:t>
        <a:bodyPr/>
        <a:lstStyle/>
        <a:p>
          <a:r>
            <a:rPr lang="en-US" sz="2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Keep NTSV on your Quality Dashboards</a:t>
          </a:r>
        </a:p>
      </dgm:t>
    </dgm:pt>
    <dgm:pt modelId="{FC036E71-987E-4AFD-AA04-C3D63054A4AE}" type="parTrans" cxnId="{865E87E4-768E-483E-8B38-074F0A8CA2B9}">
      <dgm:prSet/>
      <dgm:spPr/>
      <dgm:t>
        <a:bodyPr/>
        <a:lstStyle/>
        <a:p>
          <a:endParaRPr lang="en-US" b="1"/>
        </a:p>
      </dgm:t>
    </dgm:pt>
    <dgm:pt modelId="{4284B171-5DF6-40EA-8BAE-B154BC4B7B55}" type="sibTrans" cxnId="{865E87E4-768E-483E-8B38-074F0A8CA2B9}">
      <dgm:prSet/>
      <dgm:spPr/>
      <dgm:t>
        <a:bodyPr/>
        <a:lstStyle/>
        <a:p>
          <a:endParaRPr lang="en-US" b="1"/>
        </a:p>
      </dgm:t>
    </dgm:pt>
    <dgm:pt modelId="{606B6498-7C62-4536-9453-9FA93FED6756}">
      <dgm:prSet custT="1"/>
      <dgm:spPr>
        <a:effectLst>
          <a:innerShdw blurRad="63500" dist="50800" dir="2700000">
            <a:prstClr val="black">
              <a:alpha val="50000"/>
            </a:prstClr>
          </a:innerShdw>
        </a:effectLst>
      </dgm:spPr>
      <dgm:t>
        <a:bodyPr/>
        <a:lstStyle/>
        <a:p>
          <a:r>
            <a:rPr lang="en-US" sz="2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FPQC Perinatal QI Indicators </a:t>
          </a:r>
        </a:p>
      </dgm:t>
    </dgm:pt>
    <dgm:pt modelId="{C469D811-3D68-47AE-BBE4-DD0D86651A9E}" type="parTrans" cxnId="{A11D89A0-11A2-47FF-A3E9-A2004DA89C01}">
      <dgm:prSet/>
      <dgm:spPr/>
      <dgm:t>
        <a:bodyPr/>
        <a:lstStyle/>
        <a:p>
          <a:endParaRPr lang="en-US" b="1"/>
        </a:p>
      </dgm:t>
    </dgm:pt>
    <dgm:pt modelId="{E8216F34-518D-4AD6-8B85-A959CC11ED9F}" type="sibTrans" cxnId="{A11D89A0-11A2-47FF-A3E9-A2004DA89C01}">
      <dgm:prSet/>
      <dgm:spPr/>
      <dgm:t>
        <a:bodyPr/>
        <a:lstStyle/>
        <a:p>
          <a:endParaRPr lang="en-US" b="1"/>
        </a:p>
      </dgm:t>
    </dgm:pt>
    <dgm:pt modelId="{7C5A3294-4106-4830-B1E3-F89F899B512A}" type="pres">
      <dgm:prSet presAssocID="{48B4E0F5-B7EC-4309-86FA-F9CE1CFA6E7A}" presName="diagram" presStyleCnt="0">
        <dgm:presLayoutVars>
          <dgm:dir/>
          <dgm:resizeHandles val="exact"/>
        </dgm:presLayoutVars>
      </dgm:prSet>
      <dgm:spPr/>
    </dgm:pt>
    <dgm:pt modelId="{3CBEC680-A1DF-42A9-8E90-532F482B20AF}" type="pres">
      <dgm:prSet presAssocID="{48CC2DD7-D77D-449A-A820-FEBC64830E3B}" presName="node" presStyleLbl="node1" presStyleIdx="0" presStyleCnt="4" custScaleY="111759">
        <dgm:presLayoutVars>
          <dgm:bulletEnabled val="1"/>
        </dgm:presLayoutVars>
      </dgm:prSet>
      <dgm:spPr/>
    </dgm:pt>
    <dgm:pt modelId="{12865166-C716-4A90-A2AD-AAAA549CA98C}" type="pres">
      <dgm:prSet presAssocID="{30FE5D15-2045-4183-9800-B45F3DED424C}" presName="sibTrans" presStyleCnt="0"/>
      <dgm:spPr/>
    </dgm:pt>
    <dgm:pt modelId="{B8EE1D20-646F-4BD2-B8B7-F2DE610C18E3}" type="pres">
      <dgm:prSet presAssocID="{B2E967AB-D3D5-46AD-AE4A-A28A77F6B20F}" presName="node" presStyleLbl="node1" presStyleIdx="1" presStyleCnt="4" custScaleY="111759">
        <dgm:presLayoutVars>
          <dgm:bulletEnabled val="1"/>
        </dgm:presLayoutVars>
      </dgm:prSet>
      <dgm:spPr/>
    </dgm:pt>
    <dgm:pt modelId="{231B6A8E-7BEA-4E2B-ADBA-C89F29A910ED}" type="pres">
      <dgm:prSet presAssocID="{577E4FEE-F288-4782-B573-EC9D2CFC1138}" presName="sibTrans" presStyleCnt="0"/>
      <dgm:spPr/>
    </dgm:pt>
    <dgm:pt modelId="{E34CE9C0-308D-45C1-A94B-08D4D7EB8E62}" type="pres">
      <dgm:prSet presAssocID="{E7675943-333D-4FEB-820A-75C92519B9CB}" presName="node" presStyleLbl="node1" presStyleIdx="2" presStyleCnt="4" custScaleY="111759">
        <dgm:presLayoutVars>
          <dgm:bulletEnabled val="1"/>
        </dgm:presLayoutVars>
      </dgm:prSet>
      <dgm:spPr/>
    </dgm:pt>
    <dgm:pt modelId="{0BF3EE2F-3D23-4B7F-A4C5-EFE9EBEECE7C}" type="pres">
      <dgm:prSet presAssocID="{4284B171-5DF6-40EA-8BAE-B154BC4B7B55}" presName="sibTrans" presStyleCnt="0"/>
      <dgm:spPr/>
    </dgm:pt>
    <dgm:pt modelId="{590E4EE1-2E9B-47F4-BD75-95F45A4A1E61}" type="pres">
      <dgm:prSet presAssocID="{606B6498-7C62-4536-9453-9FA93FED6756}" presName="node" presStyleLbl="node1" presStyleIdx="3" presStyleCnt="4" custScaleY="111759">
        <dgm:presLayoutVars>
          <dgm:bulletEnabled val="1"/>
        </dgm:presLayoutVars>
      </dgm:prSet>
      <dgm:spPr/>
    </dgm:pt>
  </dgm:ptLst>
  <dgm:cxnLst>
    <dgm:cxn modelId="{DA6C9A8A-38CE-4F98-B2AE-E0D9E93C4F1C}" type="presOf" srcId="{48B4E0F5-B7EC-4309-86FA-F9CE1CFA6E7A}" destId="{7C5A3294-4106-4830-B1E3-F89F899B512A}" srcOrd="0" destOrd="0" presId="urn:microsoft.com/office/officeart/2005/8/layout/default"/>
    <dgm:cxn modelId="{60290D9C-0BD2-41D1-BC42-ED451969E391}" type="presOf" srcId="{48CC2DD7-D77D-449A-A820-FEBC64830E3B}" destId="{3CBEC680-A1DF-42A9-8E90-532F482B20AF}" srcOrd="0" destOrd="0" presId="urn:microsoft.com/office/officeart/2005/8/layout/default"/>
    <dgm:cxn modelId="{A11D89A0-11A2-47FF-A3E9-A2004DA89C01}" srcId="{48B4E0F5-B7EC-4309-86FA-F9CE1CFA6E7A}" destId="{606B6498-7C62-4536-9453-9FA93FED6756}" srcOrd="3" destOrd="0" parTransId="{C469D811-3D68-47AE-BBE4-DD0D86651A9E}" sibTransId="{E8216F34-518D-4AD6-8B85-A959CC11ED9F}"/>
    <dgm:cxn modelId="{A91A96B6-4A7C-49F4-BA2C-C3F20B69143E}" srcId="{48B4E0F5-B7EC-4309-86FA-F9CE1CFA6E7A}" destId="{B2E967AB-D3D5-46AD-AE4A-A28A77F6B20F}" srcOrd="1" destOrd="0" parTransId="{363AFFFC-6463-45DA-8550-37D641E1BEE4}" sibTransId="{577E4FEE-F288-4782-B573-EC9D2CFC1138}"/>
    <dgm:cxn modelId="{6A7579C0-A9DE-4632-947C-A406E90BE9FF}" srcId="{48B4E0F5-B7EC-4309-86FA-F9CE1CFA6E7A}" destId="{48CC2DD7-D77D-449A-A820-FEBC64830E3B}" srcOrd="0" destOrd="0" parTransId="{2AF5EBDF-A122-4D00-9467-C10C86C6C905}" sibTransId="{30FE5D15-2045-4183-9800-B45F3DED424C}"/>
    <dgm:cxn modelId="{C1142AC1-66F7-4A4E-AE26-FB7A02F374C5}" type="presOf" srcId="{606B6498-7C62-4536-9453-9FA93FED6756}" destId="{590E4EE1-2E9B-47F4-BD75-95F45A4A1E61}" srcOrd="0" destOrd="0" presId="urn:microsoft.com/office/officeart/2005/8/layout/default"/>
    <dgm:cxn modelId="{A3FFA1C9-8A62-41AC-94C7-84B471BD7F2E}" type="presOf" srcId="{B2E967AB-D3D5-46AD-AE4A-A28A77F6B20F}" destId="{B8EE1D20-646F-4BD2-B8B7-F2DE610C18E3}" srcOrd="0" destOrd="0" presId="urn:microsoft.com/office/officeart/2005/8/layout/default"/>
    <dgm:cxn modelId="{DCB76DD4-0296-4635-9810-FF3315C7DEC2}" type="presOf" srcId="{E7675943-333D-4FEB-820A-75C92519B9CB}" destId="{E34CE9C0-308D-45C1-A94B-08D4D7EB8E62}" srcOrd="0" destOrd="0" presId="urn:microsoft.com/office/officeart/2005/8/layout/default"/>
    <dgm:cxn modelId="{865E87E4-768E-483E-8B38-074F0A8CA2B9}" srcId="{48B4E0F5-B7EC-4309-86FA-F9CE1CFA6E7A}" destId="{E7675943-333D-4FEB-820A-75C92519B9CB}" srcOrd="2" destOrd="0" parTransId="{FC036E71-987E-4AFD-AA04-C3D63054A4AE}" sibTransId="{4284B171-5DF6-40EA-8BAE-B154BC4B7B55}"/>
    <dgm:cxn modelId="{5226E4FC-CFCC-40BB-A2AA-0E278ED20DA3}" type="presParOf" srcId="{7C5A3294-4106-4830-B1E3-F89F899B512A}" destId="{3CBEC680-A1DF-42A9-8E90-532F482B20AF}" srcOrd="0" destOrd="0" presId="urn:microsoft.com/office/officeart/2005/8/layout/default"/>
    <dgm:cxn modelId="{B42FDA0C-453E-41CF-80F8-203720A47B10}" type="presParOf" srcId="{7C5A3294-4106-4830-B1E3-F89F899B512A}" destId="{12865166-C716-4A90-A2AD-AAAA549CA98C}" srcOrd="1" destOrd="0" presId="urn:microsoft.com/office/officeart/2005/8/layout/default"/>
    <dgm:cxn modelId="{D6C26ACB-1BA0-49CE-9471-D290E92DC05A}" type="presParOf" srcId="{7C5A3294-4106-4830-B1E3-F89F899B512A}" destId="{B8EE1D20-646F-4BD2-B8B7-F2DE610C18E3}" srcOrd="2" destOrd="0" presId="urn:microsoft.com/office/officeart/2005/8/layout/default"/>
    <dgm:cxn modelId="{9B0A91A3-CA50-4D64-8972-66EAE4421AFE}" type="presParOf" srcId="{7C5A3294-4106-4830-B1E3-F89F899B512A}" destId="{231B6A8E-7BEA-4E2B-ADBA-C89F29A910ED}" srcOrd="3" destOrd="0" presId="urn:microsoft.com/office/officeart/2005/8/layout/default"/>
    <dgm:cxn modelId="{4F88C597-0586-442B-B729-6F2FB04CE1B5}" type="presParOf" srcId="{7C5A3294-4106-4830-B1E3-F89F899B512A}" destId="{E34CE9C0-308D-45C1-A94B-08D4D7EB8E62}" srcOrd="4" destOrd="0" presId="urn:microsoft.com/office/officeart/2005/8/layout/default"/>
    <dgm:cxn modelId="{51860DA0-CBE2-4A57-B333-2428637B3BE1}" type="presParOf" srcId="{7C5A3294-4106-4830-B1E3-F89F899B512A}" destId="{0BF3EE2F-3D23-4B7F-A4C5-EFE9EBEECE7C}" srcOrd="5" destOrd="0" presId="urn:microsoft.com/office/officeart/2005/8/layout/default"/>
    <dgm:cxn modelId="{D79559BE-C4AC-4409-840B-A20853647E43}" type="presParOf" srcId="{7C5A3294-4106-4830-B1E3-F89F899B512A}" destId="{590E4EE1-2E9B-47F4-BD75-95F45A4A1E61}" srcOrd="6" destOrd="0" presId="urn:microsoft.com/office/officeart/2005/8/layout/default"/>
  </dgm:cxnLst>
  <dgm:bg>
    <a:effectLst>
      <a:innerShdw blurRad="63500" dist="50800" dir="2700000">
        <a:prstClr val="black">
          <a:alpha val="50000"/>
        </a:prstClr>
      </a:innerShdw>
    </a:effectLst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55C682-E010-49C5-8913-6E52598C5283}">
      <dsp:nvSpPr>
        <dsp:cNvPr id="0" name=""/>
        <dsp:cNvSpPr/>
      </dsp:nvSpPr>
      <dsp:spPr>
        <a:xfrm>
          <a:off x="0" y="0"/>
          <a:ext cx="486961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7ECC92-CFC5-42EE-A949-50FA189AFD40}">
      <dsp:nvSpPr>
        <dsp:cNvPr id="0" name=""/>
        <dsp:cNvSpPr/>
      </dsp:nvSpPr>
      <dsp:spPr>
        <a:xfrm>
          <a:off x="0" y="0"/>
          <a:ext cx="4869615" cy="9917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Have you incorporated the “new way of doing things” into guidelines &amp; policies? </a:t>
          </a:r>
        </a:p>
      </dsp:txBody>
      <dsp:txXfrm>
        <a:off x="0" y="0"/>
        <a:ext cx="4869615" cy="991744"/>
      </dsp:txXfrm>
    </dsp:sp>
    <dsp:sp modelId="{57D408F2-CB10-4DD3-A467-D68679D581FC}">
      <dsp:nvSpPr>
        <dsp:cNvPr id="0" name=""/>
        <dsp:cNvSpPr/>
      </dsp:nvSpPr>
      <dsp:spPr>
        <a:xfrm>
          <a:off x="0" y="991744"/>
          <a:ext cx="486961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9F7C20-ACB9-4B66-9B0A-B6968E57B73F}">
      <dsp:nvSpPr>
        <dsp:cNvPr id="0" name=""/>
        <dsp:cNvSpPr/>
      </dsp:nvSpPr>
      <dsp:spPr>
        <a:xfrm>
          <a:off x="0" y="991744"/>
          <a:ext cx="4869615" cy="9917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Do you have clear roles &amp; responsibilities for “the new way”?</a:t>
          </a:r>
        </a:p>
      </dsp:txBody>
      <dsp:txXfrm>
        <a:off x="0" y="991744"/>
        <a:ext cx="4869615" cy="991744"/>
      </dsp:txXfrm>
    </dsp:sp>
    <dsp:sp modelId="{93545FCA-1087-4FE1-AAA6-C156C954F8D7}">
      <dsp:nvSpPr>
        <dsp:cNvPr id="0" name=""/>
        <dsp:cNvSpPr/>
      </dsp:nvSpPr>
      <dsp:spPr>
        <a:xfrm>
          <a:off x="0" y="1983488"/>
          <a:ext cx="486961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A4497C-00F9-4A1B-A411-90656DE3B9CA}">
      <dsp:nvSpPr>
        <dsp:cNvPr id="0" name=""/>
        <dsp:cNvSpPr/>
      </dsp:nvSpPr>
      <dsp:spPr>
        <a:xfrm>
          <a:off x="0" y="1983489"/>
          <a:ext cx="4869615" cy="9917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Have you considered other visual aides easily accessible to front-line staff?</a:t>
          </a:r>
        </a:p>
      </dsp:txBody>
      <dsp:txXfrm>
        <a:off x="0" y="1983489"/>
        <a:ext cx="4869615" cy="991744"/>
      </dsp:txXfrm>
    </dsp:sp>
    <dsp:sp modelId="{E79E578E-63CA-45C2-89AC-EBEB1ABD546B}">
      <dsp:nvSpPr>
        <dsp:cNvPr id="0" name=""/>
        <dsp:cNvSpPr/>
      </dsp:nvSpPr>
      <dsp:spPr>
        <a:xfrm>
          <a:off x="0" y="2975233"/>
          <a:ext cx="486961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912229-2A75-4FB7-8BF5-936B9D7756DD}">
      <dsp:nvSpPr>
        <dsp:cNvPr id="0" name=""/>
        <dsp:cNvSpPr/>
      </dsp:nvSpPr>
      <dsp:spPr>
        <a:xfrm>
          <a:off x="0" y="2975233"/>
          <a:ext cx="4869615" cy="9917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What is your plan to onboard new staff?</a:t>
          </a:r>
        </a:p>
      </dsp:txBody>
      <dsp:txXfrm>
        <a:off x="0" y="2975233"/>
        <a:ext cx="4869615" cy="9917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B7556D-9E97-4E18-A807-EF0E1B718AB3}">
      <dsp:nvSpPr>
        <dsp:cNvPr id="0" name=""/>
        <dsp:cNvSpPr/>
      </dsp:nvSpPr>
      <dsp:spPr>
        <a:xfrm>
          <a:off x="17189" y="40017"/>
          <a:ext cx="10601325" cy="119075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957E96-EDFA-491A-BA0C-109E31816062}">
      <dsp:nvSpPr>
        <dsp:cNvPr id="0" name=""/>
        <dsp:cNvSpPr/>
      </dsp:nvSpPr>
      <dsp:spPr>
        <a:xfrm>
          <a:off x="-17189" y="7704"/>
          <a:ext cx="1444076" cy="126854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6C87E9-0CA8-481C-AA0D-D90F3539E3FF}">
      <dsp:nvSpPr>
        <dsp:cNvPr id="0" name=""/>
        <dsp:cNvSpPr/>
      </dsp:nvSpPr>
      <dsp:spPr>
        <a:xfrm>
          <a:off x="1392507" y="46602"/>
          <a:ext cx="9223317" cy="1190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021" tIns="126021" rIns="126021" bIns="126021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Provide standards &amp; seek feedback </a:t>
          </a:r>
        </a:p>
      </dsp:txBody>
      <dsp:txXfrm>
        <a:off x="1392507" y="46602"/>
        <a:ext cx="9223317" cy="1190750"/>
      </dsp:txXfrm>
    </dsp:sp>
    <dsp:sp modelId="{5FA49664-77EA-42A0-96A9-936AF0882705}">
      <dsp:nvSpPr>
        <dsp:cNvPr id="0" name=""/>
        <dsp:cNvSpPr/>
      </dsp:nvSpPr>
      <dsp:spPr>
        <a:xfrm>
          <a:off x="17189" y="1313518"/>
          <a:ext cx="10601325" cy="119075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39C6D5-268F-4AE1-8FD6-AF767B1F7724}">
      <dsp:nvSpPr>
        <dsp:cNvPr id="0" name=""/>
        <dsp:cNvSpPr/>
      </dsp:nvSpPr>
      <dsp:spPr>
        <a:xfrm>
          <a:off x="-17189" y="1322904"/>
          <a:ext cx="1444076" cy="126854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04AB63-7C5B-48AC-ABA1-609E3B4F2F12}">
      <dsp:nvSpPr>
        <dsp:cNvPr id="0" name=""/>
        <dsp:cNvSpPr/>
      </dsp:nvSpPr>
      <dsp:spPr>
        <a:xfrm>
          <a:off x="1392507" y="1361791"/>
          <a:ext cx="9223317" cy="1190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021" tIns="126021" rIns="126021" bIns="126021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Periodic review of compliance </a:t>
          </a:r>
        </a:p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→ Needs refresher? Has environment changed &amp; “the new way” needs adjustment?</a:t>
          </a:r>
        </a:p>
      </dsp:txBody>
      <dsp:txXfrm>
        <a:off x="1392507" y="1361791"/>
        <a:ext cx="9223317" cy="1190750"/>
      </dsp:txXfrm>
    </dsp:sp>
    <dsp:sp modelId="{94C32A84-F390-4167-864D-3804D4C74CCD}">
      <dsp:nvSpPr>
        <dsp:cNvPr id="0" name=""/>
        <dsp:cNvSpPr/>
      </dsp:nvSpPr>
      <dsp:spPr>
        <a:xfrm>
          <a:off x="17189" y="2676967"/>
          <a:ext cx="10601325" cy="119075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D29855-A3E5-4399-9D77-273C8DCF9C30}">
      <dsp:nvSpPr>
        <dsp:cNvPr id="0" name=""/>
        <dsp:cNvSpPr/>
      </dsp:nvSpPr>
      <dsp:spPr>
        <a:xfrm>
          <a:off x="-17189" y="2638097"/>
          <a:ext cx="1444076" cy="126854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23B17C-4D1E-4945-9BB3-53C122845656}">
      <dsp:nvSpPr>
        <dsp:cNvPr id="0" name=""/>
        <dsp:cNvSpPr/>
      </dsp:nvSpPr>
      <dsp:spPr>
        <a:xfrm>
          <a:off x="1392507" y="2748698"/>
          <a:ext cx="9223317" cy="1190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021" tIns="126021" rIns="126021" bIns="126021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Set &amp; communicate expectations – resolve for excellence</a:t>
          </a:r>
        </a:p>
      </dsp:txBody>
      <dsp:txXfrm>
        <a:off x="1392507" y="2748698"/>
        <a:ext cx="9223317" cy="11907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63A371-9D0C-444B-B2AF-6F0B63E4F4F8}">
      <dsp:nvSpPr>
        <dsp:cNvPr id="0" name=""/>
        <dsp:cNvSpPr/>
      </dsp:nvSpPr>
      <dsp:spPr>
        <a:xfrm>
          <a:off x="0" y="0"/>
          <a:ext cx="486961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CE39B2-911C-EB41-91D8-7079B01C81E9}">
      <dsp:nvSpPr>
        <dsp:cNvPr id="0" name=""/>
        <dsp:cNvSpPr/>
      </dsp:nvSpPr>
      <dsp:spPr>
        <a:xfrm>
          <a:off x="0" y="0"/>
          <a:ext cx="4869615" cy="9917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Do you promote problem solving at the front-line level?</a:t>
          </a:r>
        </a:p>
      </dsp:txBody>
      <dsp:txXfrm>
        <a:off x="0" y="0"/>
        <a:ext cx="4869615" cy="991744"/>
      </dsp:txXfrm>
    </dsp:sp>
    <dsp:sp modelId="{631AE616-5DFF-F74C-B7CF-042CCED9571B}">
      <dsp:nvSpPr>
        <dsp:cNvPr id="0" name=""/>
        <dsp:cNvSpPr/>
      </dsp:nvSpPr>
      <dsp:spPr>
        <a:xfrm>
          <a:off x="0" y="991744"/>
          <a:ext cx="486961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323423-C921-EA46-A352-2E776139D756}">
      <dsp:nvSpPr>
        <dsp:cNvPr id="0" name=""/>
        <dsp:cNvSpPr/>
      </dsp:nvSpPr>
      <dsp:spPr>
        <a:xfrm>
          <a:off x="0" y="991744"/>
          <a:ext cx="4869615" cy="9917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Do you have expert resources for staff?</a:t>
          </a:r>
        </a:p>
      </dsp:txBody>
      <dsp:txXfrm>
        <a:off x="0" y="991744"/>
        <a:ext cx="4869615" cy="991744"/>
      </dsp:txXfrm>
    </dsp:sp>
    <dsp:sp modelId="{C000D7CB-9565-FF44-BF93-61F714C11273}">
      <dsp:nvSpPr>
        <dsp:cNvPr id="0" name=""/>
        <dsp:cNvSpPr/>
      </dsp:nvSpPr>
      <dsp:spPr>
        <a:xfrm>
          <a:off x="0" y="1983488"/>
          <a:ext cx="486961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E94C5F-398E-9F4B-A806-52D169CB942F}">
      <dsp:nvSpPr>
        <dsp:cNvPr id="0" name=""/>
        <dsp:cNvSpPr/>
      </dsp:nvSpPr>
      <dsp:spPr>
        <a:xfrm>
          <a:off x="0" y="1983489"/>
          <a:ext cx="4869615" cy="9917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Who are they? How have you prepared them?</a:t>
          </a:r>
          <a:endParaRPr lang="en-US" sz="2600" kern="1200" dirty="0"/>
        </a:p>
      </dsp:txBody>
      <dsp:txXfrm>
        <a:off x="0" y="1983489"/>
        <a:ext cx="4869615" cy="991744"/>
      </dsp:txXfrm>
    </dsp:sp>
    <dsp:sp modelId="{85C774E7-1A49-5F42-B2CB-B23EA09BDA6C}">
      <dsp:nvSpPr>
        <dsp:cNvPr id="0" name=""/>
        <dsp:cNvSpPr/>
      </dsp:nvSpPr>
      <dsp:spPr>
        <a:xfrm>
          <a:off x="0" y="2975233"/>
          <a:ext cx="486961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9C70CA-A814-D94A-BED1-5F944BCF98EB}">
      <dsp:nvSpPr>
        <dsp:cNvPr id="0" name=""/>
        <dsp:cNvSpPr/>
      </dsp:nvSpPr>
      <dsp:spPr>
        <a:xfrm>
          <a:off x="0" y="2975233"/>
          <a:ext cx="4869615" cy="9917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Who can staff go to when they have questions on “the new way”?</a:t>
          </a:r>
          <a:endParaRPr lang="en-US" sz="2600" kern="1200" dirty="0"/>
        </a:p>
      </dsp:txBody>
      <dsp:txXfrm>
        <a:off x="0" y="2975233"/>
        <a:ext cx="4869615" cy="9917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9401AB-AFED-4EF8-BC32-7FA56C8B8785}">
      <dsp:nvSpPr>
        <dsp:cNvPr id="0" name=""/>
        <dsp:cNvSpPr/>
      </dsp:nvSpPr>
      <dsp:spPr>
        <a:xfrm>
          <a:off x="0" y="22863"/>
          <a:ext cx="9247648" cy="894638"/>
        </a:xfrm>
        <a:prstGeom prst="roundRect">
          <a:avLst/>
        </a:prstGeom>
        <a:solidFill>
          <a:srgbClr val="7EB0A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Standardization</a:t>
          </a:r>
        </a:p>
      </dsp:txBody>
      <dsp:txXfrm>
        <a:off x="43673" y="66536"/>
        <a:ext cx="9160302" cy="807292"/>
      </dsp:txXfrm>
    </dsp:sp>
    <dsp:sp modelId="{EAD18566-DEE0-49DD-BD0E-BF6C8B01B8F3}">
      <dsp:nvSpPr>
        <dsp:cNvPr id="0" name=""/>
        <dsp:cNvSpPr/>
      </dsp:nvSpPr>
      <dsp:spPr>
        <a:xfrm>
          <a:off x="0" y="907965"/>
          <a:ext cx="9247648" cy="894638"/>
        </a:xfrm>
        <a:prstGeom prst="roundRect">
          <a:avLst/>
        </a:prstGeom>
        <a:solidFill>
          <a:srgbClr val="7EB0A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Accountability</a:t>
          </a:r>
        </a:p>
      </dsp:txBody>
      <dsp:txXfrm>
        <a:off x="43673" y="951638"/>
        <a:ext cx="9160302" cy="807292"/>
      </dsp:txXfrm>
    </dsp:sp>
    <dsp:sp modelId="{9418DC61-000D-4178-AC58-DA5D5A00F991}">
      <dsp:nvSpPr>
        <dsp:cNvPr id="0" name=""/>
        <dsp:cNvSpPr/>
      </dsp:nvSpPr>
      <dsp:spPr>
        <a:xfrm>
          <a:off x="0" y="1814838"/>
          <a:ext cx="9247648" cy="894638"/>
        </a:xfrm>
        <a:prstGeom prst="roundRect">
          <a:avLst/>
        </a:prstGeom>
        <a:solidFill>
          <a:srgbClr val="7EB0A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Visual management</a:t>
          </a:r>
        </a:p>
      </dsp:txBody>
      <dsp:txXfrm>
        <a:off x="43673" y="1858511"/>
        <a:ext cx="9160302" cy="807292"/>
      </dsp:txXfrm>
    </dsp:sp>
    <dsp:sp modelId="{6109F3F7-4B5E-1540-9FA9-8345B9DAB804}">
      <dsp:nvSpPr>
        <dsp:cNvPr id="0" name=""/>
        <dsp:cNvSpPr/>
      </dsp:nvSpPr>
      <dsp:spPr>
        <a:xfrm>
          <a:off x="0" y="2721711"/>
          <a:ext cx="9247648" cy="894638"/>
        </a:xfrm>
        <a:prstGeom prst="roundRect">
          <a:avLst/>
        </a:prstGeom>
        <a:solidFill>
          <a:srgbClr val="7EB0A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Problem solving</a:t>
          </a:r>
        </a:p>
      </dsp:txBody>
      <dsp:txXfrm>
        <a:off x="43673" y="2765384"/>
        <a:ext cx="9160302" cy="807292"/>
      </dsp:txXfrm>
    </dsp:sp>
    <dsp:sp modelId="{E3A11686-A1B9-8A4F-BE67-4BC1EDDF547A}">
      <dsp:nvSpPr>
        <dsp:cNvPr id="0" name=""/>
        <dsp:cNvSpPr/>
      </dsp:nvSpPr>
      <dsp:spPr>
        <a:xfrm>
          <a:off x="0" y="3628584"/>
          <a:ext cx="9247648" cy="894638"/>
        </a:xfrm>
        <a:prstGeom prst="roundRect">
          <a:avLst/>
        </a:prstGeom>
        <a:solidFill>
          <a:srgbClr val="7EB0A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Escalation</a:t>
          </a:r>
        </a:p>
      </dsp:txBody>
      <dsp:txXfrm>
        <a:off x="43673" y="3672257"/>
        <a:ext cx="9160302" cy="80729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49E319-7F7E-414F-8D99-B1486D9C4573}">
      <dsp:nvSpPr>
        <dsp:cNvPr id="0" name=""/>
        <dsp:cNvSpPr/>
      </dsp:nvSpPr>
      <dsp:spPr>
        <a:xfrm>
          <a:off x="769" y="777721"/>
          <a:ext cx="3000029" cy="201168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innerShdw blurRad="63500" dist="50800" dir="27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Continue to use the tools that are known to be effective</a:t>
          </a:r>
        </a:p>
      </dsp:txBody>
      <dsp:txXfrm>
        <a:off x="769" y="777721"/>
        <a:ext cx="3000029" cy="2011681"/>
      </dsp:txXfrm>
    </dsp:sp>
    <dsp:sp modelId="{53D59399-C6C4-44DD-8043-2D3623B519E4}">
      <dsp:nvSpPr>
        <dsp:cNvPr id="0" name=""/>
        <dsp:cNvSpPr/>
      </dsp:nvSpPr>
      <dsp:spPr>
        <a:xfrm>
          <a:off x="3300801" y="777721"/>
          <a:ext cx="3000029" cy="2011681"/>
        </a:xfrm>
        <a:prstGeom prst="rect">
          <a:avLst/>
        </a:prstGeom>
        <a:solidFill>
          <a:schemeClr val="accent2">
            <a:hueOff val="-2750032"/>
            <a:satOff val="18900"/>
            <a:lumOff val="16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innerShdw blurRad="63500" dist="50800" dir="27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Communication between the care team is critical: the Pre-cesarean Huddle Form</a:t>
          </a:r>
        </a:p>
      </dsp:txBody>
      <dsp:txXfrm>
        <a:off x="3300801" y="777721"/>
        <a:ext cx="3000029" cy="2011681"/>
      </dsp:txXfrm>
    </dsp:sp>
    <dsp:sp modelId="{F09248DA-3115-4509-B7B1-8DEDB0E1FE99}">
      <dsp:nvSpPr>
        <dsp:cNvPr id="0" name=""/>
        <dsp:cNvSpPr/>
      </dsp:nvSpPr>
      <dsp:spPr>
        <a:xfrm>
          <a:off x="769" y="3089405"/>
          <a:ext cx="3000029" cy="2011681"/>
        </a:xfrm>
        <a:prstGeom prst="rect">
          <a:avLst/>
        </a:prstGeom>
        <a:solidFill>
          <a:schemeClr val="accent2">
            <a:hueOff val="-5500065"/>
            <a:satOff val="37799"/>
            <a:lumOff val="33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innerShdw blurRad="63500" dist="50800" dir="27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Visual postings of unit data, algorithms</a:t>
          </a:r>
        </a:p>
      </dsp:txBody>
      <dsp:txXfrm>
        <a:off x="769" y="3089405"/>
        <a:ext cx="3000029" cy="2011681"/>
      </dsp:txXfrm>
    </dsp:sp>
    <dsp:sp modelId="{B267A56A-B4B1-482C-8E6A-6F63D8B1B336}">
      <dsp:nvSpPr>
        <dsp:cNvPr id="0" name=""/>
        <dsp:cNvSpPr/>
      </dsp:nvSpPr>
      <dsp:spPr>
        <a:xfrm>
          <a:off x="3300801" y="3089405"/>
          <a:ext cx="3000029" cy="2011681"/>
        </a:xfrm>
        <a:prstGeom prst="rect">
          <a:avLst/>
        </a:prstGeom>
        <a:solidFill>
          <a:schemeClr val="accent2">
            <a:hueOff val="-8250097"/>
            <a:satOff val="56699"/>
            <a:lumOff val="50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innerShdw blurRad="63500" dist="50800" dir="27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Have a strategy for education of new staff</a:t>
          </a:r>
        </a:p>
      </dsp:txBody>
      <dsp:txXfrm>
        <a:off x="3300801" y="3089405"/>
        <a:ext cx="3000029" cy="201168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BEC680-A1DF-42A9-8E90-532F482B20AF}">
      <dsp:nvSpPr>
        <dsp:cNvPr id="0" name=""/>
        <dsp:cNvSpPr/>
      </dsp:nvSpPr>
      <dsp:spPr>
        <a:xfrm>
          <a:off x="769" y="777721"/>
          <a:ext cx="3000029" cy="201168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innerShdw blurRad="63500" dist="50800" dir="27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Continue to perform audits on NTSV CD</a:t>
          </a:r>
        </a:p>
      </dsp:txBody>
      <dsp:txXfrm>
        <a:off x="769" y="777721"/>
        <a:ext cx="3000029" cy="2011681"/>
      </dsp:txXfrm>
    </dsp:sp>
    <dsp:sp modelId="{B8EE1D20-646F-4BD2-B8B7-F2DE610C18E3}">
      <dsp:nvSpPr>
        <dsp:cNvPr id="0" name=""/>
        <dsp:cNvSpPr/>
      </dsp:nvSpPr>
      <dsp:spPr>
        <a:xfrm>
          <a:off x="3300801" y="777721"/>
          <a:ext cx="3000029" cy="2011681"/>
        </a:xfrm>
        <a:prstGeom prst="rect">
          <a:avLst/>
        </a:prstGeom>
        <a:solidFill>
          <a:schemeClr val="accent2">
            <a:hueOff val="-2750032"/>
            <a:satOff val="18900"/>
            <a:lumOff val="16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innerShdw blurRad="63500" dist="50800" dir="27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Continue to track and publish provider specific rates</a:t>
          </a:r>
        </a:p>
      </dsp:txBody>
      <dsp:txXfrm>
        <a:off x="3300801" y="777721"/>
        <a:ext cx="3000029" cy="2011681"/>
      </dsp:txXfrm>
    </dsp:sp>
    <dsp:sp modelId="{E34CE9C0-308D-45C1-A94B-08D4D7EB8E62}">
      <dsp:nvSpPr>
        <dsp:cNvPr id="0" name=""/>
        <dsp:cNvSpPr/>
      </dsp:nvSpPr>
      <dsp:spPr>
        <a:xfrm>
          <a:off x="769" y="3089405"/>
          <a:ext cx="3000029" cy="2011681"/>
        </a:xfrm>
        <a:prstGeom prst="rect">
          <a:avLst/>
        </a:prstGeom>
        <a:solidFill>
          <a:schemeClr val="accent2">
            <a:hueOff val="-5500065"/>
            <a:satOff val="37799"/>
            <a:lumOff val="33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innerShdw blurRad="63500" dist="50800" dir="27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Keep NTSV on your Quality Dashboards</a:t>
          </a:r>
        </a:p>
      </dsp:txBody>
      <dsp:txXfrm>
        <a:off x="769" y="3089405"/>
        <a:ext cx="3000029" cy="2011681"/>
      </dsp:txXfrm>
    </dsp:sp>
    <dsp:sp modelId="{590E4EE1-2E9B-47F4-BD75-95F45A4A1E61}">
      <dsp:nvSpPr>
        <dsp:cNvPr id="0" name=""/>
        <dsp:cNvSpPr/>
      </dsp:nvSpPr>
      <dsp:spPr>
        <a:xfrm>
          <a:off x="3300801" y="3089405"/>
          <a:ext cx="3000029" cy="2011681"/>
        </a:xfrm>
        <a:prstGeom prst="rect">
          <a:avLst/>
        </a:prstGeom>
        <a:solidFill>
          <a:schemeClr val="accent2">
            <a:hueOff val="-8250097"/>
            <a:satOff val="56699"/>
            <a:lumOff val="50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innerShdw blurRad="63500" dist="50800" dir="27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FPQC Perinatal QI Indicators </a:t>
          </a:r>
        </a:p>
      </dsp:txBody>
      <dsp:txXfrm>
        <a:off x="3300801" y="3089405"/>
        <a:ext cx="3000029" cy="20116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0.07245</cdr:x>
      <cdr:y>0.67533</cdr:y>
    </cdr:from>
    <cdr:to>
      <cdr:x>0.8377</cdr:x>
      <cdr:y>0.67533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F6BB6F82-DFBC-4F56-80C0-DBFB2AED7AE5}"/>
            </a:ext>
          </a:extLst>
        </cdr:cNvPr>
        <cdr:cNvCxnSpPr/>
      </cdr:nvCxnSpPr>
      <cdr:spPr>
        <a:xfrm xmlns:a="http://schemas.openxmlformats.org/drawingml/2006/main">
          <a:off x="768117" y="2982530"/>
          <a:ext cx="8112664" cy="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rgbClr val="0070C0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0.24425</cdr:x>
      <cdr:y>0.6802</cdr:y>
    </cdr:from>
    <cdr:to>
      <cdr:x>0.67486</cdr:x>
      <cdr:y>0.76687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589374" y="3264288"/>
          <a:ext cx="4565022" cy="4159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000" b="1" dirty="0">
              <a:solidFill>
                <a:srgbClr val="0070C0"/>
              </a:solidFill>
            </a:rPr>
            <a:t>2030 Healthy People Goal—23.6 </a:t>
          </a:r>
        </a:p>
      </cdr:txBody>
    </cdr:sp>
  </cdr:relSizeAnchor>
  <cdr:relSizeAnchor xmlns:cdr="http://schemas.openxmlformats.org/drawingml/2006/chartDrawing">
    <cdr:from>
      <cdr:x>0.7613</cdr:x>
      <cdr:y>0.34039</cdr:y>
    </cdr:from>
    <cdr:to>
      <cdr:x>0.83451</cdr:x>
      <cdr:y>0.42465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8070775" y="1503316"/>
          <a:ext cx="776123" cy="37212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000" b="1" dirty="0"/>
            <a:t>7.4%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3FA602-C245-4F3C-A7CD-BF9EC04A8476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441189-BCC6-404A-83C6-29505E7C4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0417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B7EA4-2E17-42C3-91BA-B9E0976F6E79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EED1A0-66BD-4F1F-A0A9-A5A89052D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11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ED1A0-66BD-4F1F-A0A9-A5A89052D3E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4379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ED1A0-66BD-4F1F-A0A9-A5A89052D3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7446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ED1A0-66BD-4F1F-A0A9-A5A89052D3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054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ED1A0-66BD-4F1F-A0A9-A5A89052D3E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4478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ED1A0-66BD-4F1F-A0A9-A5A89052D3E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300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ED1A0-66BD-4F1F-A0A9-A5A89052D3E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8532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ED1A0-66BD-4F1F-A0A9-A5A89052D3E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356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ED1A0-66BD-4F1F-A0A9-A5A89052D3E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985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ED1A0-66BD-4F1F-A0A9-A5A89052D3E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297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ED1A0-66BD-4F1F-A0A9-A5A89052D3E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757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ED1A0-66BD-4F1F-A0A9-A5A89052D3E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366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arrow to play the video directly from the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ED1A0-66BD-4F1F-A0A9-A5A89052D3E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0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ED1A0-66BD-4F1F-A0A9-A5A89052D3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76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ED1A0-66BD-4F1F-A0A9-A5A89052D3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475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ED1A0-66BD-4F1F-A0A9-A5A89052D3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573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ED1A0-66BD-4F1F-A0A9-A5A89052D3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387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ED1A0-66BD-4F1F-A0A9-A5A89052D3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066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20205" y="1122363"/>
            <a:ext cx="10113852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20205" y="3748686"/>
            <a:ext cx="10113852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4930D1-E2DC-47A5-A9FA-77714AF5F5C3}"/>
              </a:ext>
            </a:extLst>
          </p:cNvPr>
          <p:cNvSpPr/>
          <p:nvPr userDrawn="1"/>
        </p:nvSpPr>
        <p:spPr>
          <a:xfrm>
            <a:off x="11937442" y="5735637"/>
            <a:ext cx="254558" cy="1122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C2D7699-85F7-4DED-9E0E-49CBD7644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111381"/>
            <a:ext cx="9837335" cy="55900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F246682-EDB2-4388-A838-0F8E801BF8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318" t="-86863" b="-1"/>
          <a:stretch/>
        </p:blipFill>
        <p:spPr>
          <a:xfrm rot="10800000">
            <a:off x="11482197" y="6111381"/>
            <a:ext cx="701711" cy="1049392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8B981269-9F5D-4EC8-A441-59F0BC2DCF8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69" y="5941084"/>
            <a:ext cx="1500283" cy="99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548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no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C6481-51DB-41E9-ADD6-8F08BFE9B2C4}" type="datetime4">
              <a:rPr lang="en-US" smtClean="0"/>
              <a:t>May 4,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0C21-B7CE-4F0B-81CD-4269BE35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2280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116" y="365125"/>
            <a:ext cx="988027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5115" y="1768415"/>
            <a:ext cx="4802726" cy="63835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75115" y="2505075"/>
            <a:ext cx="480272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43236" y="1768415"/>
            <a:ext cx="4826378" cy="63835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43236" y="2505075"/>
            <a:ext cx="482637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9A60D-2023-404C-8F27-743A0D44EF45}" type="datetime4">
              <a:rPr lang="en-US" smtClean="0"/>
              <a:t>May 4, 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0C21-B7CE-4F0B-81CD-4269BE35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13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115" y="457200"/>
            <a:ext cx="3916394" cy="16002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15796" y="813917"/>
            <a:ext cx="5739592" cy="504713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475115" y="2057400"/>
            <a:ext cx="391639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1994C-2E22-454B-B6FC-BD206DCF0CBE}" type="datetime4">
              <a:rPr lang="en-US" smtClean="0"/>
              <a:t>May 4,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0C21-B7CE-4F0B-81CD-4269BE35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9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115" y="457200"/>
            <a:ext cx="3830130" cy="16002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8158" y="864158"/>
            <a:ext cx="5817230" cy="49968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5115" y="2057400"/>
            <a:ext cx="383013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4AC47-BC9B-4208-8F01-26C5B8590F64}" type="datetime4">
              <a:rPr lang="en-US" smtClean="0"/>
              <a:t>May 4,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0C21-B7CE-4F0B-81CD-4269BE35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088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610530-C120-42F5-BC5C-50D8C27DBA1D}"/>
              </a:ext>
            </a:extLst>
          </p:cNvPr>
          <p:cNvSpPr/>
          <p:nvPr userDrawn="1"/>
        </p:nvSpPr>
        <p:spPr>
          <a:xfrm>
            <a:off x="0" y="813447"/>
            <a:ext cx="12192000" cy="38301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54954B-B384-49AA-A711-7F3F9C2A029D}"/>
              </a:ext>
            </a:extLst>
          </p:cNvPr>
          <p:cNvSpPr/>
          <p:nvPr userDrawn="1"/>
        </p:nvSpPr>
        <p:spPr>
          <a:xfrm>
            <a:off x="0" y="989441"/>
            <a:ext cx="12192000" cy="34895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9833" y="309892"/>
            <a:ext cx="9889586" cy="2744597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2C7634-0492-40B1-8525-F74FD5E500FD}"/>
              </a:ext>
            </a:extLst>
          </p:cNvPr>
          <p:cNvCxnSpPr>
            <a:cxnSpLocks/>
          </p:cNvCxnSpPr>
          <p:nvPr userDrawn="1"/>
        </p:nvCxnSpPr>
        <p:spPr>
          <a:xfrm>
            <a:off x="1164564" y="3072668"/>
            <a:ext cx="9889586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8A0DA13-57CC-4C3B-9D44-56EACA00AE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400" y="5082358"/>
            <a:ext cx="2187661" cy="177564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BB7243D-01C7-40E4-B0AC-AD1B89923EC5}"/>
              </a:ext>
            </a:extLst>
          </p:cNvPr>
          <p:cNvSpPr txBox="1">
            <a:spLocks/>
          </p:cNvSpPr>
          <p:nvPr userDrawn="1"/>
        </p:nvSpPr>
        <p:spPr>
          <a:xfrm>
            <a:off x="5573485" y="5155896"/>
            <a:ext cx="5608235" cy="13922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/>
                </a:solidFill>
                <a:latin typeface="+mj-lt"/>
              </a:rPr>
              <a:t>Florida Perinatal</a:t>
            </a:r>
          </a:p>
          <a:p>
            <a:pPr algn="l"/>
            <a:r>
              <a:rPr lang="en-US" sz="3200" dirty="0">
                <a:solidFill>
                  <a:schemeClr val="tx1"/>
                </a:solidFill>
                <a:latin typeface="+mj-lt"/>
              </a:rPr>
              <a:t>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676951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CC6D1-8B64-40C8-89D3-29351091D9EE}" type="datetime4">
              <a:rPr lang="en-US" smtClean="0"/>
              <a:t>May 4,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0C21-B7CE-4F0B-81CD-4269BE35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3314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6D6AD7-E03F-46E4-919E-DEB05584A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CCECC-3159-4DB4-BFE5-1E0A48FF1418}" type="datetime4">
              <a:rPr lang="en-US" smtClean="0"/>
              <a:t>May 4, 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DF1D96-9B48-4DDE-A7D2-9AFAFA02C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9331C5-FE2F-4E6A-B2E9-D698BF234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182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73127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20206" y="1122363"/>
            <a:ext cx="10113852" cy="23876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20206" y="3748686"/>
            <a:ext cx="10113852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4930D1-E2DC-47A5-A9FA-77714AF5F5C3}"/>
              </a:ext>
            </a:extLst>
          </p:cNvPr>
          <p:cNvSpPr/>
          <p:nvPr userDrawn="1"/>
        </p:nvSpPr>
        <p:spPr>
          <a:xfrm>
            <a:off x="11937442" y="5735639"/>
            <a:ext cx="254559" cy="1122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C2D7699-85F7-4DED-9E0E-49CBD7644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" y="6111383"/>
            <a:ext cx="10296605" cy="55900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F246682-EDB2-4388-A838-0F8E801BF8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318" t="-86863" b="-1"/>
          <a:stretch/>
        </p:blipFill>
        <p:spPr>
          <a:xfrm rot="10800000">
            <a:off x="11388132" y="6111381"/>
            <a:ext cx="807277" cy="1049392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637F22A-7D42-4E11-949C-7E5B6AE1C2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07" y="6065985"/>
            <a:ext cx="1190272" cy="73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0774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lowchart: Off-page Connector 20">
            <a:extLst>
              <a:ext uri="{FF2B5EF4-FFF2-40B4-BE49-F238E27FC236}">
                <a16:creationId xmlns:a16="http://schemas.microsoft.com/office/drawing/2014/main" id="{CDFA2D1E-8CC3-4A8A-ACBC-ADE3D7507028}"/>
              </a:ext>
            </a:extLst>
          </p:cNvPr>
          <p:cNvSpPr/>
          <p:nvPr userDrawn="1"/>
        </p:nvSpPr>
        <p:spPr>
          <a:xfrm rot="16200000">
            <a:off x="2171579" y="1131567"/>
            <a:ext cx="6868045" cy="4604912"/>
          </a:xfrm>
          <a:prstGeom prst="flowChartOffpageConnector">
            <a:avLst/>
          </a:prstGeom>
          <a:solidFill>
            <a:schemeClr val="accent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0BD5DFED-EA4A-43F0-BE94-B26B6F6DA67A}"/>
              </a:ext>
            </a:extLst>
          </p:cNvPr>
          <p:cNvSpPr/>
          <p:nvPr userDrawn="1"/>
        </p:nvSpPr>
        <p:spPr>
          <a:xfrm rot="5400000">
            <a:off x="3804161" y="2966635"/>
            <a:ext cx="6858001" cy="924733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75A8E6-AAC3-415E-B4F3-FCAFA5B6AA93}"/>
              </a:ext>
            </a:extLst>
          </p:cNvPr>
          <p:cNvSpPr/>
          <p:nvPr userDrawn="1"/>
        </p:nvSpPr>
        <p:spPr>
          <a:xfrm>
            <a:off x="1" y="0"/>
            <a:ext cx="677079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9C0C49A-E3F4-4827-AA73-8A61B482693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0936" y="3968369"/>
            <a:ext cx="5796949" cy="150018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7A4762-8EAA-4F57-A866-DB6CAB1366E5}"/>
              </a:ext>
            </a:extLst>
          </p:cNvPr>
          <p:cNvCxnSpPr/>
          <p:nvPr userDrawn="1"/>
        </p:nvCxnSpPr>
        <p:spPr>
          <a:xfrm>
            <a:off x="370936" y="3777471"/>
            <a:ext cx="4255283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CAB69222-5E7F-4221-8B25-FAA565CE82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86" y="6102465"/>
            <a:ext cx="1125628" cy="694953"/>
          </a:xfrm>
          <a:prstGeom prst="rect">
            <a:avLst/>
          </a:prstGeom>
        </p:spPr>
      </p:pic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9CCC78DE-9A3A-4138-83A8-1AF56BC2E7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72827" y="-10048"/>
            <a:ext cx="5219767" cy="6868048"/>
          </a:xfrm>
          <a:custGeom>
            <a:avLst/>
            <a:gdLst>
              <a:gd name="connsiteX0" fmla="*/ 0 w 5229225"/>
              <a:gd name="connsiteY0" fmla="*/ 0 h 6858000"/>
              <a:gd name="connsiteX1" fmla="*/ 4282631 w 5229225"/>
              <a:gd name="connsiteY1" fmla="*/ 0 h 6858000"/>
              <a:gd name="connsiteX2" fmla="*/ 5229225 w 5229225"/>
              <a:gd name="connsiteY2" fmla="*/ 3429000 h 6858000"/>
              <a:gd name="connsiteX3" fmla="*/ 4282631 w 5229225"/>
              <a:gd name="connsiteY3" fmla="*/ 6858000 h 6858000"/>
              <a:gd name="connsiteX4" fmla="*/ 0 w 5229225"/>
              <a:gd name="connsiteY4" fmla="*/ 6858000 h 6858000"/>
              <a:gd name="connsiteX5" fmla="*/ 946594 w 5229225"/>
              <a:gd name="connsiteY5" fmla="*/ 3429000 h 6858000"/>
              <a:gd name="connsiteX6" fmla="*/ 0 w 5229225"/>
              <a:gd name="connsiteY6" fmla="*/ 0 h 6858000"/>
              <a:gd name="connsiteX0" fmla="*/ 0 w 5237225"/>
              <a:gd name="connsiteY0" fmla="*/ 0 h 6858000"/>
              <a:gd name="connsiteX1" fmla="*/ 5237225 w 5237225"/>
              <a:gd name="connsiteY1" fmla="*/ 0 h 6858000"/>
              <a:gd name="connsiteX2" fmla="*/ 5229225 w 5237225"/>
              <a:gd name="connsiteY2" fmla="*/ 3429000 h 6858000"/>
              <a:gd name="connsiteX3" fmla="*/ 4282631 w 5237225"/>
              <a:gd name="connsiteY3" fmla="*/ 6858000 h 6858000"/>
              <a:gd name="connsiteX4" fmla="*/ 0 w 5237225"/>
              <a:gd name="connsiteY4" fmla="*/ 6858000 h 6858000"/>
              <a:gd name="connsiteX5" fmla="*/ 946594 w 5237225"/>
              <a:gd name="connsiteY5" fmla="*/ 3429000 h 6858000"/>
              <a:gd name="connsiteX6" fmla="*/ 0 w 5237225"/>
              <a:gd name="connsiteY6" fmla="*/ 0 h 6858000"/>
              <a:gd name="connsiteX0" fmla="*/ 0 w 5237225"/>
              <a:gd name="connsiteY0" fmla="*/ 0 h 6868048"/>
              <a:gd name="connsiteX1" fmla="*/ 5237225 w 5237225"/>
              <a:gd name="connsiteY1" fmla="*/ 0 h 6868048"/>
              <a:gd name="connsiteX2" fmla="*/ 5229225 w 5237225"/>
              <a:gd name="connsiteY2" fmla="*/ 3429000 h 6868048"/>
              <a:gd name="connsiteX3" fmla="*/ 5237225 w 5237225"/>
              <a:gd name="connsiteY3" fmla="*/ 6868048 h 6868048"/>
              <a:gd name="connsiteX4" fmla="*/ 0 w 5237225"/>
              <a:gd name="connsiteY4" fmla="*/ 6858000 h 6868048"/>
              <a:gd name="connsiteX5" fmla="*/ 946594 w 5237225"/>
              <a:gd name="connsiteY5" fmla="*/ 3429000 h 6868048"/>
              <a:gd name="connsiteX6" fmla="*/ 0 w 5237225"/>
              <a:gd name="connsiteY6" fmla="*/ 0 h 6868048"/>
              <a:gd name="connsiteX0" fmla="*/ 30145 w 5237225"/>
              <a:gd name="connsiteY0" fmla="*/ 10049 h 6868048"/>
              <a:gd name="connsiteX1" fmla="*/ 5237225 w 5237225"/>
              <a:gd name="connsiteY1" fmla="*/ 0 h 6868048"/>
              <a:gd name="connsiteX2" fmla="*/ 5229225 w 5237225"/>
              <a:gd name="connsiteY2" fmla="*/ 3429000 h 6868048"/>
              <a:gd name="connsiteX3" fmla="*/ 5237225 w 5237225"/>
              <a:gd name="connsiteY3" fmla="*/ 6868048 h 6868048"/>
              <a:gd name="connsiteX4" fmla="*/ 0 w 5237225"/>
              <a:gd name="connsiteY4" fmla="*/ 6858000 h 6868048"/>
              <a:gd name="connsiteX5" fmla="*/ 946594 w 5237225"/>
              <a:gd name="connsiteY5" fmla="*/ 3429000 h 6868048"/>
              <a:gd name="connsiteX6" fmla="*/ 30145 w 5237225"/>
              <a:gd name="connsiteY6" fmla="*/ 10049 h 6868048"/>
              <a:gd name="connsiteX0" fmla="*/ 20096 w 5227176"/>
              <a:gd name="connsiteY0" fmla="*/ 10049 h 6868048"/>
              <a:gd name="connsiteX1" fmla="*/ 5227176 w 5227176"/>
              <a:gd name="connsiteY1" fmla="*/ 0 h 6868048"/>
              <a:gd name="connsiteX2" fmla="*/ 5219176 w 5227176"/>
              <a:gd name="connsiteY2" fmla="*/ 3429000 h 6868048"/>
              <a:gd name="connsiteX3" fmla="*/ 5227176 w 5227176"/>
              <a:gd name="connsiteY3" fmla="*/ 6868048 h 6868048"/>
              <a:gd name="connsiteX4" fmla="*/ 0 w 5227176"/>
              <a:gd name="connsiteY4" fmla="*/ 6858000 h 6868048"/>
              <a:gd name="connsiteX5" fmla="*/ 936545 w 5227176"/>
              <a:gd name="connsiteY5" fmla="*/ 3429000 h 6868048"/>
              <a:gd name="connsiteX6" fmla="*/ 20096 w 5227176"/>
              <a:gd name="connsiteY6" fmla="*/ 10049 h 6868048"/>
              <a:gd name="connsiteX0" fmla="*/ 10047 w 5217127"/>
              <a:gd name="connsiteY0" fmla="*/ 10049 h 6868048"/>
              <a:gd name="connsiteX1" fmla="*/ 5217127 w 5217127"/>
              <a:gd name="connsiteY1" fmla="*/ 0 h 6868048"/>
              <a:gd name="connsiteX2" fmla="*/ 5209127 w 5217127"/>
              <a:gd name="connsiteY2" fmla="*/ 3429000 h 6868048"/>
              <a:gd name="connsiteX3" fmla="*/ 5217127 w 5217127"/>
              <a:gd name="connsiteY3" fmla="*/ 6868048 h 6868048"/>
              <a:gd name="connsiteX4" fmla="*/ 0 w 5217127"/>
              <a:gd name="connsiteY4" fmla="*/ 6868048 h 6868048"/>
              <a:gd name="connsiteX5" fmla="*/ 926496 w 5217127"/>
              <a:gd name="connsiteY5" fmla="*/ 3429000 h 6868048"/>
              <a:gd name="connsiteX6" fmla="*/ 10047 w 5217127"/>
              <a:gd name="connsiteY6" fmla="*/ 10049 h 6868048"/>
              <a:gd name="connsiteX0" fmla="*/ 10047 w 5219766"/>
              <a:gd name="connsiteY0" fmla="*/ 10049 h 6868048"/>
              <a:gd name="connsiteX1" fmla="*/ 5217127 w 5219766"/>
              <a:gd name="connsiteY1" fmla="*/ 0 h 6868048"/>
              <a:gd name="connsiteX2" fmla="*/ 5219176 w 5219766"/>
              <a:gd name="connsiteY2" fmla="*/ 3449097 h 6868048"/>
              <a:gd name="connsiteX3" fmla="*/ 5217127 w 5219766"/>
              <a:gd name="connsiteY3" fmla="*/ 6868048 h 6868048"/>
              <a:gd name="connsiteX4" fmla="*/ 0 w 5219766"/>
              <a:gd name="connsiteY4" fmla="*/ 6868048 h 6868048"/>
              <a:gd name="connsiteX5" fmla="*/ 926496 w 5219766"/>
              <a:gd name="connsiteY5" fmla="*/ 3429000 h 6868048"/>
              <a:gd name="connsiteX6" fmla="*/ 10047 w 5219766"/>
              <a:gd name="connsiteY6" fmla="*/ 10049 h 68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19766" h="6868048">
                <a:moveTo>
                  <a:pt x="10047" y="10049"/>
                </a:moveTo>
                <a:lnTo>
                  <a:pt x="5217127" y="0"/>
                </a:lnTo>
                <a:cubicBezTo>
                  <a:pt x="5214460" y="1143000"/>
                  <a:pt x="5221843" y="2306097"/>
                  <a:pt x="5219176" y="3449097"/>
                </a:cubicBezTo>
                <a:cubicBezTo>
                  <a:pt x="5221843" y="4595446"/>
                  <a:pt x="5214460" y="5721699"/>
                  <a:pt x="5217127" y="6868048"/>
                </a:cubicBezTo>
                <a:lnTo>
                  <a:pt x="0" y="6868048"/>
                </a:lnTo>
                <a:lnTo>
                  <a:pt x="926496" y="3429000"/>
                </a:lnTo>
                <a:lnTo>
                  <a:pt x="10047" y="10049"/>
                </a:lnTo>
                <a:close/>
              </a:path>
            </a:pathLst>
          </a:custGeom>
        </p:spPr>
        <p:txBody>
          <a:bodyPr anchor="ctr"/>
          <a:lstStyle>
            <a:lvl1pPr marL="0" indent="0" algn="r">
              <a:buNone/>
              <a:defRPr/>
            </a:lvl1pPr>
          </a:lstStyle>
          <a:p>
            <a:r>
              <a:rPr lang="en-US" dirty="0"/>
              <a:t>Insert picture or delete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F0D4F941-B98D-49EE-8437-FF61927CB2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0936" y="841981"/>
            <a:ext cx="5796949" cy="2744597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552489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lowchart: Off-page Connector 20">
            <a:extLst>
              <a:ext uri="{FF2B5EF4-FFF2-40B4-BE49-F238E27FC236}">
                <a16:creationId xmlns:a16="http://schemas.microsoft.com/office/drawing/2014/main" id="{CDFA2D1E-8CC3-4A8A-ACBC-ADE3D7507028}"/>
              </a:ext>
            </a:extLst>
          </p:cNvPr>
          <p:cNvSpPr/>
          <p:nvPr userDrawn="1"/>
        </p:nvSpPr>
        <p:spPr>
          <a:xfrm rot="16200000">
            <a:off x="2171578" y="1131567"/>
            <a:ext cx="6868045" cy="4604912"/>
          </a:xfrm>
          <a:prstGeom prst="flowChartOffpageConnector">
            <a:avLst/>
          </a:prstGeom>
          <a:solidFill>
            <a:schemeClr val="accent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0BD5DFED-EA4A-43F0-BE94-B26B6F6DA67A}"/>
              </a:ext>
            </a:extLst>
          </p:cNvPr>
          <p:cNvSpPr/>
          <p:nvPr userDrawn="1"/>
        </p:nvSpPr>
        <p:spPr>
          <a:xfrm rot="5400000">
            <a:off x="3804159" y="2966634"/>
            <a:ext cx="6858001" cy="924733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75A8E6-AAC3-415E-B4F3-FCAFA5B6AA93}"/>
              </a:ext>
            </a:extLst>
          </p:cNvPr>
          <p:cNvSpPr/>
          <p:nvPr userDrawn="1"/>
        </p:nvSpPr>
        <p:spPr>
          <a:xfrm>
            <a:off x="0" y="0"/>
            <a:ext cx="677079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9C0C49A-E3F4-4827-AA73-8A61B482693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0936" y="3968367"/>
            <a:ext cx="5796949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7A4762-8EAA-4F57-A866-DB6CAB1366E5}"/>
              </a:ext>
            </a:extLst>
          </p:cNvPr>
          <p:cNvCxnSpPr/>
          <p:nvPr userDrawn="1"/>
        </p:nvCxnSpPr>
        <p:spPr>
          <a:xfrm>
            <a:off x="370936" y="3777471"/>
            <a:ext cx="4255282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CAB69222-5E7F-4221-8B25-FAA565CE82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00" y="6008618"/>
            <a:ext cx="971829" cy="788797"/>
          </a:xfrm>
          <a:prstGeom prst="rect">
            <a:avLst/>
          </a:prstGeom>
        </p:spPr>
      </p:pic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9CCC78DE-9A3A-4138-83A8-1AF56BC2E7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72827" y="-10048"/>
            <a:ext cx="5219766" cy="6868048"/>
          </a:xfrm>
          <a:custGeom>
            <a:avLst/>
            <a:gdLst>
              <a:gd name="connsiteX0" fmla="*/ 0 w 5229225"/>
              <a:gd name="connsiteY0" fmla="*/ 0 h 6858000"/>
              <a:gd name="connsiteX1" fmla="*/ 4282631 w 5229225"/>
              <a:gd name="connsiteY1" fmla="*/ 0 h 6858000"/>
              <a:gd name="connsiteX2" fmla="*/ 5229225 w 5229225"/>
              <a:gd name="connsiteY2" fmla="*/ 3429000 h 6858000"/>
              <a:gd name="connsiteX3" fmla="*/ 4282631 w 5229225"/>
              <a:gd name="connsiteY3" fmla="*/ 6858000 h 6858000"/>
              <a:gd name="connsiteX4" fmla="*/ 0 w 5229225"/>
              <a:gd name="connsiteY4" fmla="*/ 6858000 h 6858000"/>
              <a:gd name="connsiteX5" fmla="*/ 946594 w 5229225"/>
              <a:gd name="connsiteY5" fmla="*/ 3429000 h 6858000"/>
              <a:gd name="connsiteX6" fmla="*/ 0 w 5229225"/>
              <a:gd name="connsiteY6" fmla="*/ 0 h 6858000"/>
              <a:gd name="connsiteX0" fmla="*/ 0 w 5237225"/>
              <a:gd name="connsiteY0" fmla="*/ 0 h 6858000"/>
              <a:gd name="connsiteX1" fmla="*/ 5237225 w 5237225"/>
              <a:gd name="connsiteY1" fmla="*/ 0 h 6858000"/>
              <a:gd name="connsiteX2" fmla="*/ 5229225 w 5237225"/>
              <a:gd name="connsiteY2" fmla="*/ 3429000 h 6858000"/>
              <a:gd name="connsiteX3" fmla="*/ 4282631 w 5237225"/>
              <a:gd name="connsiteY3" fmla="*/ 6858000 h 6858000"/>
              <a:gd name="connsiteX4" fmla="*/ 0 w 5237225"/>
              <a:gd name="connsiteY4" fmla="*/ 6858000 h 6858000"/>
              <a:gd name="connsiteX5" fmla="*/ 946594 w 5237225"/>
              <a:gd name="connsiteY5" fmla="*/ 3429000 h 6858000"/>
              <a:gd name="connsiteX6" fmla="*/ 0 w 5237225"/>
              <a:gd name="connsiteY6" fmla="*/ 0 h 6858000"/>
              <a:gd name="connsiteX0" fmla="*/ 0 w 5237225"/>
              <a:gd name="connsiteY0" fmla="*/ 0 h 6868048"/>
              <a:gd name="connsiteX1" fmla="*/ 5237225 w 5237225"/>
              <a:gd name="connsiteY1" fmla="*/ 0 h 6868048"/>
              <a:gd name="connsiteX2" fmla="*/ 5229225 w 5237225"/>
              <a:gd name="connsiteY2" fmla="*/ 3429000 h 6868048"/>
              <a:gd name="connsiteX3" fmla="*/ 5237225 w 5237225"/>
              <a:gd name="connsiteY3" fmla="*/ 6868048 h 6868048"/>
              <a:gd name="connsiteX4" fmla="*/ 0 w 5237225"/>
              <a:gd name="connsiteY4" fmla="*/ 6858000 h 6868048"/>
              <a:gd name="connsiteX5" fmla="*/ 946594 w 5237225"/>
              <a:gd name="connsiteY5" fmla="*/ 3429000 h 6868048"/>
              <a:gd name="connsiteX6" fmla="*/ 0 w 5237225"/>
              <a:gd name="connsiteY6" fmla="*/ 0 h 6868048"/>
              <a:gd name="connsiteX0" fmla="*/ 30145 w 5237225"/>
              <a:gd name="connsiteY0" fmla="*/ 10049 h 6868048"/>
              <a:gd name="connsiteX1" fmla="*/ 5237225 w 5237225"/>
              <a:gd name="connsiteY1" fmla="*/ 0 h 6868048"/>
              <a:gd name="connsiteX2" fmla="*/ 5229225 w 5237225"/>
              <a:gd name="connsiteY2" fmla="*/ 3429000 h 6868048"/>
              <a:gd name="connsiteX3" fmla="*/ 5237225 w 5237225"/>
              <a:gd name="connsiteY3" fmla="*/ 6868048 h 6868048"/>
              <a:gd name="connsiteX4" fmla="*/ 0 w 5237225"/>
              <a:gd name="connsiteY4" fmla="*/ 6858000 h 6868048"/>
              <a:gd name="connsiteX5" fmla="*/ 946594 w 5237225"/>
              <a:gd name="connsiteY5" fmla="*/ 3429000 h 6868048"/>
              <a:gd name="connsiteX6" fmla="*/ 30145 w 5237225"/>
              <a:gd name="connsiteY6" fmla="*/ 10049 h 6868048"/>
              <a:gd name="connsiteX0" fmla="*/ 20096 w 5227176"/>
              <a:gd name="connsiteY0" fmla="*/ 10049 h 6868048"/>
              <a:gd name="connsiteX1" fmla="*/ 5227176 w 5227176"/>
              <a:gd name="connsiteY1" fmla="*/ 0 h 6868048"/>
              <a:gd name="connsiteX2" fmla="*/ 5219176 w 5227176"/>
              <a:gd name="connsiteY2" fmla="*/ 3429000 h 6868048"/>
              <a:gd name="connsiteX3" fmla="*/ 5227176 w 5227176"/>
              <a:gd name="connsiteY3" fmla="*/ 6868048 h 6868048"/>
              <a:gd name="connsiteX4" fmla="*/ 0 w 5227176"/>
              <a:gd name="connsiteY4" fmla="*/ 6858000 h 6868048"/>
              <a:gd name="connsiteX5" fmla="*/ 936545 w 5227176"/>
              <a:gd name="connsiteY5" fmla="*/ 3429000 h 6868048"/>
              <a:gd name="connsiteX6" fmla="*/ 20096 w 5227176"/>
              <a:gd name="connsiteY6" fmla="*/ 10049 h 6868048"/>
              <a:gd name="connsiteX0" fmla="*/ 10047 w 5217127"/>
              <a:gd name="connsiteY0" fmla="*/ 10049 h 6868048"/>
              <a:gd name="connsiteX1" fmla="*/ 5217127 w 5217127"/>
              <a:gd name="connsiteY1" fmla="*/ 0 h 6868048"/>
              <a:gd name="connsiteX2" fmla="*/ 5209127 w 5217127"/>
              <a:gd name="connsiteY2" fmla="*/ 3429000 h 6868048"/>
              <a:gd name="connsiteX3" fmla="*/ 5217127 w 5217127"/>
              <a:gd name="connsiteY3" fmla="*/ 6868048 h 6868048"/>
              <a:gd name="connsiteX4" fmla="*/ 0 w 5217127"/>
              <a:gd name="connsiteY4" fmla="*/ 6868048 h 6868048"/>
              <a:gd name="connsiteX5" fmla="*/ 926496 w 5217127"/>
              <a:gd name="connsiteY5" fmla="*/ 3429000 h 6868048"/>
              <a:gd name="connsiteX6" fmla="*/ 10047 w 5217127"/>
              <a:gd name="connsiteY6" fmla="*/ 10049 h 6868048"/>
              <a:gd name="connsiteX0" fmla="*/ 10047 w 5219766"/>
              <a:gd name="connsiteY0" fmla="*/ 10049 h 6868048"/>
              <a:gd name="connsiteX1" fmla="*/ 5217127 w 5219766"/>
              <a:gd name="connsiteY1" fmla="*/ 0 h 6868048"/>
              <a:gd name="connsiteX2" fmla="*/ 5219176 w 5219766"/>
              <a:gd name="connsiteY2" fmla="*/ 3449097 h 6868048"/>
              <a:gd name="connsiteX3" fmla="*/ 5217127 w 5219766"/>
              <a:gd name="connsiteY3" fmla="*/ 6868048 h 6868048"/>
              <a:gd name="connsiteX4" fmla="*/ 0 w 5219766"/>
              <a:gd name="connsiteY4" fmla="*/ 6868048 h 6868048"/>
              <a:gd name="connsiteX5" fmla="*/ 926496 w 5219766"/>
              <a:gd name="connsiteY5" fmla="*/ 3429000 h 6868048"/>
              <a:gd name="connsiteX6" fmla="*/ 10047 w 5219766"/>
              <a:gd name="connsiteY6" fmla="*/ 10049 h 68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19766" h="6868048">
                <a:moveTo>
                  <a:pt x="10047" y="10049"/>
                </a:moveTo>
                <a:lnTo>
                  <a:pt x="5217127" y="0"/>
                </a:lnTo>
                <a:cubicBezTo>
                  <a:pt x="5214460" y="1143000"/>
                  <a:pt x="5221843" y="2306097"/>
                  <a:pt x="5219176" y="3449097"/>
                </a:cubicBezTo>
                <a:cubicBezTo>
                  <a:pt x="5221843" y="4595446"/>
                  <a:pt x="5214460" y="5721699"/>
                  <a:pt x="5217127" y="6868048"/>
                </a:cubicBezTo>
                <a:lnTo>
                  <a:pt x="0" y="6868048"/>
                </a:lnTo>
                <a:lnTo>
                  <a:pt x="926496" y="3429000"/>
                </a:lnTo>
                <a:lnTo>
                  <a:pt x="10047" y="10049"/>
                </a:lnTo>
                <a:close/>
              </a:path>
            </a:pathLst>
          </a:custGeom>
        </p:spPr>
        <p:txBody>
          <a:bodyPr anchor="ctr"/>
          <a:lstStyle>
            <a:lvl1pPr marL="0" indent="0" algn="r">
              <a:buNone/>
              <a:defRPr/>
            </a:lvl1pPr>
          </a:lstStyle>
          <a:p>
            <a:r>
              <a:rPr lang="en-US" dirty="0"/>
              <a:t>Insert picture or delete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F0D4F941-B98D-49EE-8437-FF61927CB2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0936" y="841979"/>
            <a:ext cx="5796949" cy="2744597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0149486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610530-C120-42F5-BC5C-50D8C27DBA1D}"/>
              </a:ext>
            </a:extLst>
          </p:cNvPr>
          <p:cNvSpPr/>
          <p:nvPr userDrawn="1"/>
        </p:nvSpPr>
        <p:spPr>
          <a:xfrm>
            <a:off x="0" y="1526876"/>
            <a:ext cx="12192000" cy="38301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54954B-B384-49AA-A711-7F3F9C2A029D}"/>
              </a:ext>
            </a:extLst>
          </p:cNvPr>
          <p:cNvSpPr/>
          <p:nvPr userDrawn="1"/>
        </p:nvSpPr>
        <p:spPr>
          <a:xfrm>
            <a:off x="0" y="1692828"/>
            <a:ext cx="12192000" cy="34895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9833" y="973084"/>
            <a:ext cx="9889587" cy="2744597"/>
          </a:xfrm>
        </p:spPr>
        <p:txBody>
          <a:bodyPr anchor="b">
            <a:normAutofit/>
          </a:bodyPr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Transition slide 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A8781A-4EC7-4D14-BBE0-80F3D6F925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94136" y="6405164"/>
            <a:ext cx="1940859" cy="28616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80F52B98-905F-4C08-81F3-D8428E9BDF36}" type="datetime4">
              <a:rPr lang="en-US" smtClean="0"/>
              <a:t>May 4, 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42DB4B-4017-4FC8-8755-DBE13FC80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29768" y="6405164"/>
            <a:ext cx="4926259" cy="28616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9129F5-5BAB-4E6D-A7AA-0F614AAFE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5375" y="6405164"/>
            <a:ext cx="888520" cy="28616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2C7634-0492-40B1-8525-F74FD5E500FD}"/>
              </a:ext>
            </a:extLst>
          </p:cNvPr>
          <p:cNvCxnSpPr>
            <a:cxnSpLocks/>
          </p:cNvCxnSpPr>
          <p:nvPr userDrawn="1"/>
        </p:nvCxnSpPr>
        <p:spPr>
          <a:xfrm>
            <a:off x="1164564" y="3786097"/>
            <a:ext cx="988958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8A0DA13-57CC-4C3B-9D44-56EACA00AE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883" y="6185140"/>
            <a:ext cx="1036796" cy="66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031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(Title &amp; Cont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BD6980D-02E2-410F-8C4F-1250C5CD9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CCFA91-B5AF-4D41-87D6-E5484BE7F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B1B7A-45F6-4C24-8DA2-A86AE73AC7F3}" type="datetime4">
              <a:rPr lang="en-US" smtClean="0"/>
              <a:t>May 4,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9E1626-AABC-4FFD-9B5E-40C878F1F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CDD6B-9730-417B-AAD3-9D6F37FF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365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p Strip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2789" y="1256045"/>
            <a:ext cx="10601011" cy="47985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CCFA91-B5AF-4D41-87D6-E5484BE7F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3543BC8-1136-4286-845D-F5E10B3F146C}" type="datetime4">
              <a:rPr lang="en-US" smtClean="0"/>
              <a:t>May 4,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9E1626-AABC-4FFD-9B5E-40C878F1F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57979" y="6395116"/>
            <a:ext cx="5378432" cy="2861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CDD6B-9730-417B-AAD3-9D6F37FF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1DF39C0-40C4-4330-9542-3C2512BFE7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7373" r="2491" b="-1"/>
          <a:stretch/>
        </p:blipFill>
        <p:spPr>
          <a:xfrm rot="10800000">
            <a:off x="-1" y="301769"/>
            <a:ext cx="12192000" cy="642777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BD6980D-02E2-410F-8C4F-1250C5CD9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2788" y="291720"/>
            <a:ext cx="10601011" cy="6238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C06351D5-E002-442A-BB97-A2456CD297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299" y="6166966"/>
            <a:ext cx="1230700" cy="72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713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2790" y="1637117"/>
            <a:ext cx="4869615" cy="44426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4186" y="1637117"/>
            <a:ext cx="4869615" cy="44426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8374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Top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1DF39C0-40C4-4330-9542-3C2512BFE7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7373" r="2491" b="-1"/>
          <a:stretch/>
        </p:blipFill>
        <p:spPr>
          <a:xfrm rot="10800000">
            <a:off x="-1" y="310394"/>
            <a:ext cx="12192000" cy="63273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BD6980D-02E2-410F-8C4F-1250C5CD9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2788" y="274468"/>
            <a:ext cx="10601011" cy="6427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C06351D5-E002-442A-BB97-A2456CD297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604" y="6245366"/>
            <a:ext cx="1059395" cy="64277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DC823AF-08FC-4B75-A0B7-AE5286A96F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2790" y="1164567"/>
            <a:ext cx="4869615" cy="49151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774BC80-8D75-46FF-A25A-C7BE7071B9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4186" y="1164567"/>
            <a:ext cx="4869615" cy="49151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288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45FF7-8C63-4AF0-8122-692B54E32491}" type="datetime4">
              <a:rPr lang="en-US" smtClean="0"/>
              <a:t>May 4, 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90863" y="6395116"/>
            <a:ext cx="888520" cy="286169"/>
          </a:xfrm>
        </p:spPr>
        <p:txBody>
          <a:bodyPr/>
          <a:lstStyle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25C0C21-B7CE-4F0B-81CD-4269BE3543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2067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CFCA1-D4F3-477E-B945-80FEF29F5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9009C9-D22A-4588-88D9-C3B5602AC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6FE5C-FA4F-4EA5-AD84-F5C3455B3CDE}" type="datetime4">
              <a:rPr lang="en-US" smtClean="0"/>
              <a:t>May 4,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E0FB6E-239B-4065-AE65-29EF4D395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5D9D93-9CED-4551-8524-E66DFEEF3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DF294E-C019-4C8F-A7F6-FA4F57D1B4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321" y="6219419"/>
            <a:ext cx="1092680" cy="63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7000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no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BCE43-B976-49F6-B923-14ED9C52710B}" type="datetime4">
              <a:rPr lang="en-US" smtClean="0"/>
              <a:t>May 4,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0C21-B7CE-4F0B-81CD-4269BE35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612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116" y="365127"/>
            <a:ext cx="9880272" cy="10151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5115" y="1526882"/>
            <a:ext cx="4802727" cy="63835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75115" y="2311893"/>
            <a:ext cx="4802727" cy="38777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43236" y="1526882"/>
            <a:ext cx="4826379" cy="63835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43236" y="2311893"/>
            <a:ext cx="4826379" cy="38777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0FD00-CBAE-4C14-9A5E-335948A0B6C7}" type="datetime4">
              <a:rPr lang="en-US" smtClean="0"/>
              <a:t>May 4, 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0C21-B7CE-4F0B-81CD-4269BE35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7068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115" y="457200"/>
            <a:ext cx="3916395" cy="16002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15796" y="813917"/>
            <a:ext cx="5739592" cy="504713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475115" y="2057400"/>
            <a:ext cx="391639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7F35F-3E03-48EF-8406-1A85DFEEFD8F}" type="datetime4">
              <a:rPr lang="en-US" smtClean="0"/>
              <a:t>May 4,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0C21-B7CE-4F0B-81CD-4269BE35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076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610530-C120-42F5-BC5C-50D8C27DBA1D}"/>
              </a:ext>
            </a:extLst>
          </p:cNvPr>
          <p:cNvSpPr/>
          <p:nvPr userDrawn="1"/>
        </p:nvSpPr>
        <p:spPr>
          <a:xfrm>
            <a:off x="0" y="1526876"/>
            <a:ext cx="12192000" cy="38301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54954B-B384-49AA-A711-7F3F9C2A029D}"/>
              </a:ext>
            </a:extLst>
          </p:cNvPr>
          <p:cNvSpPr/>
          <p:nvPr userDrawn="1"/>
        </p:nvSpPr>
        <p:spPr>
          <a:xfrm>
            <a:off x="0" y="1692828"/>
            <a:ext cx="12192000" cy="34895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9833" y="973082"/>
            <a:ext cx="9889586" cy="2744597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Transition slide 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A8781A-4EC7-4D14-BBE0-80F3D6F925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94136" y="6405162"/>
            <a:ext cx="1940858" cy="28616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701E4A2C-B8D6-4464-B54F-13C6DAA679F7}" type="datetime4">
              <a:rPr lang="en-US" smtClean="0"/>
              <a:t>May 4, 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42DB4B-4017-4FC8-8755-DBE13FC80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29767" y="6405162"/>
            <a:ext cx="4926259" cy="28616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9129F5-5BAB-4E6D-A7AA-0F614AAFE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5374" y="6405162"/>
            <a:ext cx="888520" cy="28616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2C7634-0492-40B1-8525-F74FD5E500FD}"/>
              </a:ext>
            </a:extLst>
          </p:cNvPr>
          <p:cNvCxnSpPr>
            <a:cxnSpLocks/>
          </p:cNvCxnSpPr>
          <p:nvPr userDrawn="1"/>
        </p:nvCxnSpPr>
        <p:spPr>
          <a:xfrm>
            <a:off x="1164564" y="3786097"/>
            <a:ext cx="9889586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8A0DA13-57CC-4C3B-9D44-56EACA00AE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884" y="6261834"/>
            <a:ext cx="855937" cy="69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01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114" y="457200"/>
            <a:ext cx="3830131" cy="16002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8158" y="864158"/>
            <a:ext cx="5817231" cy="499689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5114" y="2057400"/>
            <a:ext cx="3830131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E11E7-BD7B-49A9-AD67-C3CC94DDFA97}" type="datetime4">
              <a:rPr lang="en-US" smtClean="0"/>
              <a:t>May 4,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0C21-B7CE-4F0B-81CD-4269BE35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8364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610530-C120-42F5-BC5C-50D8C27DBA1D}"/>
              </a:ext>
            </a:extLst>
          </p:cNvPr>
          <p:cNvSpPr/>
          <p:nvPr userDrawn="1"/>
        </p:nvSpPr>
        <p:spPr>
          <a:xfrm>
            <a:off x="0" y="813447"/>
            <a:ext cx="12192000" cy="38301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54954B-B384-49AA-A711-7F3F9C2A029D}"/>
              </a:ext>
            </a:extLst>
          </p:cNvPr>
          <p:cNvSpPr/>
          <p:nvPr userDrawn="1"/>
        </p:nvSpPr>
        <p:spPr>
          <a:xfrm>
            <a:off x="0" y="989441"/>
            <a:ext cx="12192000" cy="34895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9833" y="309894"/>
            <a:ext cx="9889587" cy="2744597"/>
          </a:xfrm>
        </p:spPr>
        <p:txBody>
          <a:bodyPr anchor="b">
            <a:normAutofit/>
          </a:bodyPr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2C7634-0492-40B1-8525-F74FD5E500FD}"/>
              </a:ext>
            </a:extLst>
          </p:cNvPr>
          <p:cNvCxnSpPr>
            <a:cxnSpLocks/>
          </p:cNvCxnSpPr>
          <p:nvPr userDrawn="1"/>
        </p:nvCxnSpPr>
        <p:spPr>
          <a:xfrm>
            <a:off x="1164564" y="3072668"/>
            <a:ext cx="988958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8A0DA13-57CC-4C3B-9D44-56EACA00AE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400" y="5267390"/>
            <a:ext cx="2187661" cy="139220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BB7243D-01C7-40E4-B0AC-AD1B89923EC5}"/>
              </a:ext>
            </a:extLst>
          </p:cNvPr>
          <p:cNvSpPr txBox="1">
            <a:spLocks/>
          </p:cNvSpPr>
          <p:nvPr userDrawn="1"/>
        </p:nvSpPr>
        <p:spPr>
          <a:xfrm>
            <a:off x="5573485" y="5155898"/>
            <a:ext cx="5608235" cy="139220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chemeClr val="tx1"/>
                </a:solidFill>
                <a:latin typeface="+mj-lt"/>
              </a:rPr>
              <a:t>Florida Perinatal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+mj-lt"/>
              </a:rPr>
              <a:t>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711411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3BD2C-03CC-4DEB-891A-6F8D152AEFA3}" type="datetime4">
              <a:rPr lang="en-US" smtClean="0"/>
              <a:t>May 4,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0C21-B7CE-4F0B-81CD-4269BE35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2601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6D6AD7-E03F-46E4-919E-DEB05584A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45C43-341E-42BF-9CEB-CFABE92EC68E}" type="datetime4">
              <a:rPr lang="en-US" smtClean="0"/>
              <a:t>May 4, 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DF1D96-9B48-4DDE-A7D2-9AFAFA02C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9331C5-FE2F-4E6A-B2E9-D698BF234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669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 Slide (Title &amp; Cont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BD6980D-02E2-410F-8C4F-1250C5CD9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CCFA91-B5AF-4D41-87D6-E5484BE7F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3B7D4-BA1B-48E1-9DFE-F8D51AA0EAAA}" type="datetime4">
              <a:rPr lang="en-US" smtClean="0"/>
              <a:t>May 4,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9E1626-AABC-4FFD-9B5E-40C878F1F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CDD6B-9730-417B-AAD3-9D6F37FF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3251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op Strip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2789" y="1256045"/>
            <a:ext cx="10601011" cy="47985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CCFA91-B5AF-4D41-87D6-E5484BE7F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694BFC8-BC76-4B51-B65F-04D84456204A}" type="datetime4">
              <a:rPr lang="en-US" smtClean="0"/>
              <a:t>May 4,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9E1626-AABC-4FFD-9B5E-40C878F1F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57979" y="6395118"/>
            <a:ext cx="5378432" cy="2861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CDD6B-9730-417B-AAD3-9D6F37FF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1DF39C0-40C4-4330-9542-3C2512BFE7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7373" r="2491" b="-1"/>
          <a:stretch/>
        </p:blipFill>
        <p:spPr>
          <a:xfrm rot="10800000">
            <a:off x="-1" y="301771"/>
            <a:ext cx="12192000" cy="642777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BD6980D-02E2-410F-8C4F-1250C5CD9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2789" y="291722"/>
            <a:ext cx="10601011" cy="6427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C06351D5-E002-442A-BB97-A2456CD297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479" y="6166966"/>
            <a:ext cx="888520" cy="72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846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/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lowchart: Off-page Connector 20">
            <a:extLst>
              <a:ext uri="{FF2B5EF4-FFF2-40B4-BE49-F238E27FC236}">
                <a16:creationId xmlns:a16="http://schemas.microsoft.com/office/drawing/2014/main" id="{CDFA2D1E-8CC3-4A8A-ACBC-ADE3D7507028}"/>
              </a:ext>
            </a:extLst>
          </p:cNvPr>
          <p:cNvSpPr/>
          <p:nvPr userDrawn="1"/>
        </p:nvSpPr>
        <p:spPr>
          <a:xfrm rot="16200000">
            <a:off x="2171580" y="1131567"/>
            <a:ext cx="6868045" cy="4604912"/>
          </a:xfrm>
          <a:prstGeom prst="flowChartOffpageConnector">
            <a:avLst/>
          </a:prstGeom>
          <a:solidFill>
            <a:schemeClr val="accent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0BD5DFED-EA4A-43F0-BE94-B26B6F6DA67A}"/>
              </a:ext>
            </a:extLst>
          </p:cNvPr>
          <p:cNvSpPr/>
          <p:nvPr userDrawn="1"/>
        </p:nvSpPr>
        <p:spPr>
          <a:xfrm rot="5400000">
            <a:off x="3804162" y="2966636"/>
            <a:ext cx="6858001" cy="924733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75A8E6-AAC3-415E-B4F3-FCAFA5B6AA93}"/>
              </a:ext>
            </a:extLst>
          </p:cNvPr>
          <p:cNvSpPr/>
          <p:nvPr userDrawn="1"/>
        </p:nvSpPr>
        <p:spPr>
          <a:xfrm>
            <a:off x="2" y="0"/>
            <a:ext cx="677079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9C0C49A-E3F4-4827-AA73-8A61B482693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0936" y="3968371"/>
            <a:ext cx="5796949" cy="150018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7A4762-8EAA-4F57-A866-DB6CAB1366E5}"/>
              </a:ext>
            </a:extLst>
          </p:cNvPr>
          <p:cNvCxnSpPr/>
          <p:nvPr userDrawn="1"/>
        </p:nvCxnSpPr>
        <p:spPr>
          <a:xfrm>
            <a:off x="370937" y="3777471"/>
            <a:ext cx="4255283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CAB69222-5E7F-4221-8B25-FAA565CE82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00" y="6008622"/>
            <a:ext cx="971829" cy="788797"/>
          </a:xfrm>
          <a:prstGeom prst="rect">
            <a:avLst/>
          </a:prstGeom>
        </p:spPr>
      </p:pic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9CCC78DE-9A3A-4138-83A8-1AF56BC2E7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72829" y="-10048"/>
            <a:ext cx="5219767" cy="6868048"/>
          </a:xfrm>
          <a:custGeom>
            <a:avLst/>
            <a:gdLst>
              <a:gd name="connsiteX0" fmla="*/ 0 w 5229225"/>
              <a:gd name="connsiteY0" fmla="*/ 0 h 6858000"/>
              <a:gd name="connsiteX1" fmla="*/ 4282631 w 5229225"/>
              <a:gd name="connsiteY1" fmla="*/ 0 h 6858000"/>
              <a:gd name="connsiteX2" fmla="*/ 5229225 w 5229225"/>
              <a:gd name="connsiteY2" fmla="*/ 3429000 h 6858000"/>
              <a:gd name="connsiteX3" fmla="*/ 4282631 w 5229225"/>
              <a:gd name="connsiteY3" fmla="*/ 6858000 h 6858000"/>
              <a:gd name="connsiteX4" fmla="*/ 0 w 5229225"/>
              <a:gd name="connsiteY4" fmla="*/ 6858000 h 6858000"/>
              <a:gd name="connsiteX5" fmla="*/ 946594 w 5229225"/>
              <a:gd name="connsiteY5" fmla="*/ 3429000 h 6858000"/>
              <a:gd name="connsiteX6" fmla="*/ 0 w 5229225"/>
              <a:gd name="connsiteY6" fmla="*/ 0 h 6858000"/>
              <a:gd name="connsiteX0" fmla="*/ 0 w 5237225"/>
              <a:gd name="connsiteY0" fmla="*/ 0 h 6858000"/>
              <a:gd name="connsiteX1" fmla="*/ 5237225 w 5237225"/>
              <a:gd name="connsiteY1" fmla="*/ 0 h 6858000"/>
              <a:gd name="connsiteX2" fmla="*/ 5229225 w 5237225"/>
              <a:gd name="connsiteY2" fmla="*/ 3429000 h 6858000"/>
              <a:gd name="connsiteX3" fmla="*/ 4282631 w 5237225"/>
              <a:gd name="connsiteY3" fmla="*/ 6858000 h 6858000"/>
              <a:gd name="connsiteX4" fmla="*/ 0 w 5237225"/>
              <a:gd name="connsiteY4" fmla="*/ 6858000 h 6858000"/>
              <a:gd name="connsiteX5" fmla="*/ 946594 w 5237225"/>
              <a:gd name="connsiteY5" fmla="*/ 3429000 h 6858000"/>
              <a:gd name="connsiteX6" fmla="*/ 0 w 5237225"/>
              <a:gd name="connsiteY6" fmla="*/ 0 h 6858000"/>
              <a:gd name="connsiteX0" fmla="*/ 0 w 5237225"/>
              <a:gd name="connsiteY0" fmla="*/ 0 h 6868048"/>
              <a:gd name="connsiteX1" fmla="*/ 5237225 w 5237225"/>
              <a:gd name="connsiteY1" fmla="*/ 0 h 6868048"/>
              <a:gd name="connsiteX2" fmla="*/ 5229225 w 5237225"/>
              <a:gd name="connsiteY2" fmla="*/ 3429000 h 6868048"/>
              <a:gd name="connsiteX3" fmla="*/ 5237225 w 5237225"/>
              <a:gd name="connsiteY3" fmla="*/ 6868048 h 6868048"/>
              <a:gd name="connsiteX4" fmla="*/ 0 w 5237225"/>
              <a:gd name="connsiteY4" fmla="*/ 6858000 h 6868048"/>
              <a:gd name="connsiteX5" fmla="*/ 946594 w 5237225"/>
              <a:gd name="connsiteY5" fmla="*/ 3429000 h 6868048"/>
              <a:gd name="connsiteX6" fmla="*/ 0 w 5237225"/>
              <a:gd name="connsiteY6" fmla="*/ 0 h 6868048"/>
              <a:gd name="connsiteX0" fmla="*/ 30145 w 5237225"/>
              <a:gd name="connsiteY0" fmla="*/ 10049 h 6868048"/>
              <a:gd name="connsiteX1" fmla="*/ 5237225 w 5237225"/>
              <a:gd name="connsiteY1" fmla="*/ 0 h 6868048"/>
              <a:gd name="connsiteX2" fmla="*/ 5229225 w 5237225"/>
              <a:gd name="connsiteY2" fmla="*/ 3429000 h 6868048"/>
              <a:gd name="connsiteX3" fmla="*/ 5237225 w 5237225"/>
              <a:gd name="connsiteY3" fmla="*/ 6868048 h 6868048"/>
              <a:gd name="connsiteX4" fmla="*/ 0 w 5237225"/>
              <a:gd name="connsiteY4" fmla="*/ 6858000 h 6868048"/>
              <a:gd name="connsiteX5" fmla="*/ 946594 w 5237225"/>
              <a:gd name="connsiteY5" fmla="*/ 3429000 h 6868048"/>
              <a:gd name="connsiteX6" fmla="*/ 30145 w 5237225"/>
              <a:gd name="connsiteY6" fmla="*/ 10049 h 6868048"/>
              <a:gd name="connsiteX0" fmla="*/ 20096 w 5227176"/>
              <a:gd name="connsiteY0" fmla="*/ 10049 h 6868048"/>
              <a:gd name="connsiteX1" fmla="*/ 5227176 w 5227176"/>
              <a:gd name="connsiteY1" fmla="*/ 0 h 6868048"/>
              <a:gd name="connsiteX2" fmla="*/ 5219176 w 5227176"/>
              <a:gd name="connsiteY2" fmla="*/ 3429000 h 6868048"/>
              <a:gd name="connsiteX3" fmla="*/ 5227176 w 5227176"/>
              <a:gd name="connsiteY3" fmla="*/ 6868048 h 6868048"/>
              <a:gd name="connsiteX4" fmla="*/ 0 w 5227176"/>
              <a:gd name="connsiteY4" fmla="*/ 6858000 h 6868048"/>
              <a:gd name="connsiteX5" fmla="*/ 936545 w 5227176"/>
              <a:gd name="connsiteY5" fmla="*/ 3429000 h 6868048"/>
              <a:gd name="connsiteX6" fmla="*/ 20096 w 5227176"/>
              <a:gd name="connsiteY6" fmla="*/ 10049 h 6868048"/>
              <a:gd name="connsiteX0" fmla="*/ 10047 w 5217127"/>
              <a:gd name="connsiteY0" fmla="*/ 10049 h 6868048"/>
              <a:gd name="connsiteX1" fmla="*/ 5217127 w 5217127"/>
              <a:gd name="connsiteY1" fmla="*/ 0 h 6868048"/>
              <a:gd name="connsiteX2" fmla="*/ 5209127 w 5217127"/>
              <a:gd name="connsiteY2" fmla="*/ 3429000 h 6868048"/>
              <a:gd name="connsiteX3" fmla="*/ 5217127 w 5217127"/>
              <a:gd name="connsiteY3" fmla="*/ 6868048 h 6868048"/>
              <a:gd name="connsiteX4" fmla="*/ 0 w 5217127"/>
              <a:gd name="connsiteY4" fmla="*/ 6868048 h 6868048"/>
              <a:gd name="connsiteX5" fmla="*/ 926496 w 5217127"/>
              <a:gd name="connsiteY5" fmla="*/ 3429000 h 6868048"/>
              <a:gd name="connsiteX6" fmla="*/ 10047 w 5217127"/>
              <a:gd name="connsiteY6" fmla="*/ 10049 h 6868048"/>
              <a:gd name="connsiteX0" fmla="*/ 10047 w 5219766"/>
              <a:gd name="connsiteY0" fmla="*/ 10049 h 6868048"/>
              <a:gd name="connsiteX1" fmla="*/ 5217127 w 5219766"/>
              <a:gd name="connsiteY1" fmla="*/ 0 h 6868048"/>
              <a:gd name="connsiteX2" fmla="*/ 5219176 w 5219766"/>
              <a:gd name="connsiteY2" fmla="*/ 3449097 h 6868048"/>
              <a:gd name="connsiteX3" fmla="*/ 5217127 w 5219766"/>
              <a:gd name="connsiteY3" fmla="*/ 6868048 h 6868048"/>
              <a:gd name="connsiteX4" fmla="*/ 0 w 5219766"/>
              <a:gd name="connsiteY4" fmla="*/ 6868048 h 6868048"/>
              <a:gd name="connsiteX5" fmla="*/ 926496 w 5219766"/>
              <a:gd name="connsiteY5" fmla="*/ 3429000 h 6868048"/>
              <a:gd name="connsiteX6" fmla="*/ 10047 w 5219766"/>
              <a:gd name="connsiteY6" fmla="*/ 10049 h 68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19766" h="6868048">
                <a:moveTo>
                  <a:pt x="10047" y="10049"/>
                </a:moveTo>
                <a:lnTo>
                  <a:pt x="5217127" y="0"/>
                </a:lnTo>
                <a:cubicBezTo>
                  <a:pt x="5214460" y="1143000"/>
                  <a:pt x="5221843" y="2306097"/>
                  <a:pt x="5219176" y="3449097"/>
                </a:cubicBezTo>
                <a:cubicBezTo>
                  <a:pt x="5221843" y="4595446"/>
                  <a:pt x="5214460" y="5721699"/>
                  <a:pt x="5217127" y="6868048"/>
                </a:cubicBezTo>
                <a:lnTo>
                  <a:pt x="0" y="6868048"/>
                </a:lnTo>
                <a:lnTo>
                  <a:pt x="926496" y="3429000"/>
                </a:lnTo>
                <a:lnTo>
                  <a:pt x="10047" y="10049"/>
                </a:lnTo>
                <a:close/>
              </a:path>
            </a:pathLst>
          </a:custGeom>
        </p:spPr>
        <p:txBody>
          <a:bodyPr anchor="ctr"/>
          <a:lstStyle>
            <a:lvl1pPr marL="0" indent="0" algn="r">
              <a:buNone/>
              <a:defRPr/>
            </a:lvl1pPr>
          </a:lstStyle>
          <a:p>
            <a:r>
              <a:rPr lang="en-US" dirty="0"/>
              <a:t>Insert picture or delete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F0D4F941-B98D-49EE-8437-FF61927CB2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0936" y="841983"/>
            <a:ext cx="5796949" cy="2744597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2521711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610530-C120-42F5-BC5C-50D8C27DBA1D}"/>
              </a:ext>
            </a:extLst>
          </p:cNvPr>
          <p:cNvSpPr/>
          <p:nvPr userDrawn="1"/>
        </p:nvSpPr>
        <p:spPr>
          <a:xfrm>
            <a:off x="0" y="1526876"/>
            <a:ext cx="12192000" cy="38301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54954B-B384-49AA-A711-7F3F9C2A029D}"/>
              </a:ext>
            </a:extLst>
          </p:cNvPr>
          <p:cNvSpPr/>
          <p:nvPr userDrawn="1"/>
        </p:nvSpPr>
        <p:spPr>
          <a:xfrm>
            <a:off x="0" y="1692828"/>
            <a:ext cx="12192000" cy="34895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9833" y="973086"/>
            <a:ext cx="9889587" cy="2744597"/>
          </a:xfrm>
        </p:spPr>
        <p:txBody>
          <a:bodyPr anchor="b">
            <a:normAutofit/>
          </a:bodyPr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Transition slide 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A8781A-4EC7-4D14-BBE0-80F3D6F925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94137" y="6405166"/>
            <a:ext cx="1940859" cy="28616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33E3DDA0-BC19-4981-AAF7-8D7ECC5692DD}" type="datetime4">
              <a:rPr lang="en-US" smtClean="0"/>
              <a:t>May 4, 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42DB4B-4017-4FC8-8755-DBE13FC80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29769" y="6405166"/>
            <a:ext cx="4926259" cy="28616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9129F5-5BAB-4E6D-A7AA-0F614AAFE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5375" y="6405166"/>
            <a:ext cx="888520" cy="28616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2C7634-0492-40B1-8525-F74FD5E500FD}"/>
              </a:ext>
            </a:extLst>
          </p:cNvPr>
          <p:cNvCxnSpPr>
            <a:cxnSpLocks/>
          </p:cNvCxnSpPr>
          <p:nvPr userDrawn="1"/>
        </p:nvCxnSpPr>
        <p:spPr>
          <a:xfrm>
            <a:off x="1164565" y="3786097"/>
            <a:ext cx="988958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8A0DA13-57CC-4C3B-9D44-56EACA00AE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886" y="6261834"/>
            <a:ext cx="855937" cy="69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62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wo Column Top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1DF39C0-40C4-4330-9542-3C2512BFE7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7373" r="2491" b="-1"/>
          <a:stretch/>
        </p:blipFill>
        <p:spPr>
          <a:xfrm rot="10800000">
            <a:off x="-1" y="301771"/>
            <a:ext cx="12192000" cy="642777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BD6980D-02E2-410F-8C4F-1250C5CD9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2789" y="291722"/>
            <a:ext cx="10601011" cy="6427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C06351D5-E002-442A-BB97-A2456CD297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479" y="6166966"/>
            <a:ext cx="888520" cy="721178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DC823AF-08FC-4B75-A0B7-AE5286A96F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2791" y="1346479"/>
            <a:ext cx="4869615" cy="47332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774BC80-8D75-46FF-A25A-C7BE7071B9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4187" y="1346479"/>
            <a:ext cx="4869615" cy="47332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1652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 with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CFCA1-D4F3-477E-B945-80FEF29F5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9009C9-D22A-4588-88D9-C3B5602AC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9D8F8-4FFC-4A51-8444-D1D92F7D2508}" type="datetime4">
              <a:rPr lang="en-US" smtClean="0"/>
              <a:t>May 4,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E0FB6E-239B-4065-AE65-29EF4D395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5D9D93-9CED-4551-8524-E66DFEEF3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DF294E-C019-4C8F-A7F6-FA4F57D1B4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557" y="6079257"/>
            <a:ext cx="959447" cy="7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521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(Title &amp; Cont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BD6980D-02E2-410F-8C4F-1250C5CD9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CDD6B-9730-417B-AAD3-9D6F37FF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2486" y="6407783"/>
            <a:ext cx="888520" cy="286169"/>
          </a:xfrm>
        </p:spPr>
        <p:txBody>
          <a:bodyPr/>
          <a:lstStyle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032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610530-C120-42F5-BC5C-50D8C27DBA1D}"/>
              </a:ext>
            </a:extLst>
          </p:cNvPr>
          <p:cNvSpPr/>
          <p:nvPr userDrawn="1"/>
        </p:nvSpPr>
        <p:spPr>
          <a:xfrm>
            <a:off x="0" y="813447"/>
            <a:ext cx="12192000" cy="38301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54954B-B384-49AA-A711-7F3F9C2A029D}"/>
              </a:ext>
            </a:extLst>
          </p:cNvPr>
          <p:cNvSpPr/>
          <p:nvPr userDrawn="1"/>
        </p:nvSpPr>
        <p:spPr>
          <a:xfrm>
            <a:off x="0" y="989441"/>
            <a:ext cx="12192000" cy="34895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9833" y="309896"/>
            <a:ext cx="9889587" cy="2744597"/>
          </a:xfrm>
        </p:spPr>
        <p:txBody>
          <a:bodyPr anchor="b">
            <a:normAutofit/>
          </a:bodyPr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2C7634-0492-40B1-8525-F74FD5E500FD}"/>
              </a:ext>
            </a:extLst>
          </p:cNvPr>
          <p:cNvCxnSpPr>
            <a:cxnSpLocks/>
          </p:cNvCxnSpPr>
          <p:nvPr userDrawn="1"/>
        </p:nvCxnSpPr>
        <p:spPr>
          <a:xfrm>
            <a:off x="1164565" y="3072668"/>
            <a:ext cx="988958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8A0DA13-57CC-4C3B-9D44-56EACA00AE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400" y="5082358"/>
            <a:ext cx="2187661" cy="177564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BB7243D-01C7-40E4-B0AC-AD1B89923EC5}"/>
              </a:ext>
            </a:extLst>
          </p:cNvPr>
          <p:cNvSpPr txBox="1">
            <a:spLocks/>
          </p:cNvSpPr>
          <p:nvPr userDrawn="1"/>
        </p:nvSpPr>
        <p:spPr>
          <a:xfrm>
            <a:off x="5573485" y="5155900"/>
            <a:ext cx="5608235" cy="139220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chemeClr val="tx1"/>
                </a:solidFill>
                <a:latin typeface="+mj-lt"/>
              </a:rPr>
              <a:t>Florida Perinatal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+mj-lt"/>
              </a:rPr>
              <a:t>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245819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981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42052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20205" y="1122363"/>
            <a:ext cx="10113852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20205" y="3748686"/>
            <a:ext cx="10113852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4930D1-E2DC-47A5-A9FA-77714AF5F5C3}"/>
              </a:ext>
            </a:extLst>
          </p:cNvPr>
          <p:cNvSpPr/>
          <p:nvPr userDrawn="1"/>
        </p:nvSpPr>
        <p:spPr>
          <a:xfrm>
            <a:off x="11937442" y="5735637"/>
            <a:ext cx="254558" cy="1122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C2D7699-85F7-4DED-9E0E-49CBD7644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111381"/>
            <a:ext cx="9837335" cy="55900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F246682-EDB2-4388-A838-0F8E801BF8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318" t="-86863" b="-1"/>
          <a:stretch/>
        </p:blipFill>
        <p:spPr>
          <a:xfrm rot="10800000">
            <a:off x="11482197" y="6111381"/>
            <a:ext cx="701711" cy="1049392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8B981269-9F5D-4EC8-A441-59F0BC2DCF8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69" y="5941084"/>
            <a:ext cx="1500283" cy="99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5291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lowchart: Off-page Connector 20">
            <a:extLst>
              <a:ext uri="{FF2B5EF4-FFF2-40B4-BE49-F238E27FC236}">
                <a16:creationId xmlns:a16="http://schemas.microsoft.com/office/drawing/2014/main" id="{CDFA2D1E-8CC3-4A8A-ACBC-ADE3D7507028}"/>
              </a:ext>
            </a:extLst>
          </p:cNvPr>
          <p:cNvSpPr/>
          <p:nvPr userDrawn="1"/>
        </p:nvSpPr>
        <p:spPr>
          <a:xfrm rot="16200000">
            <a:off x="2171578" y="1131567"/>
            <a:ext cx="6868045" cy="4604912"/>
          </a:xfrm>
          <a:prstGeom prst="flowChartOffpageConnector">
            <a:avLst/>
          </a:prstGeom>
          <a:solidFill>
            <a:schemeClr val="accent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0BD5DFED-EA4A-43F0-BE94-B26B6F6DA67A}"/>
              </a:ext>
            </a:extLst>
          </p:cNvPr>
          <p:cNvSpPr/>
          <p:nvPr userDrawn="1"/>
        </p:nvSpPr>
        <p:spPr>
          <a:xfrm rot="5400000">
            <a:off x="3804159" y="2966634"/>
            <a:ext cx="6858001" cy="924733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75A8E6-AAC3-415E-B4F3-FCAFA5B6AA93}"/>
              </a:ext>
            </a:extLst>
          </p:cNvPr>
          <p:cNvSpPr/>
          <p:nvPr userDrawn="1"/>
        </p:nvSpPr>
        <p:spPr>
          <a:xfrm>
            <a:off x="0" y="0"/>
            <a:ext cx="677079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9C0C49A-E3F4-4827-AA73-8A61B482693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0936" y="3968367"/>
            <a:ext cx="5796949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7A4762-8EAA-4F57-A866-DB6CAB1366E5}"/>
              </a:ext>
            </a:extLst>
          </p:cNvPr>
          <p:cNvCxnSpPr/>
          <p:nvPr userDrawn="1"/>
        </p:nvCxnSpPr>
        <p:spPr>
          <a:xfrm>
            <a:off x="370936" y="3777471"/>
            <a:ext cx="4255282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CAB69222-5E7F-4221-8B25-FAA565CE82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00" y="6008618"/>
            <a:ext cx="971829" cy="788797"/>
          </a:xfrm>
          <a:prstGeom prst="rect">
            <a:avLst/>
          </a:prstGeom>
        </p:spPr>
      </p:pic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9CCC78DE-9A3A-4138-83A8-1AF56BC2E7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72827" y="-10048"/>
            <a:ext cx="5219766" cy="6868048"/>
          </a:xfrm>
          <a:custGeom>
            <a:avLst/>
            <a:gdLst>
              <a:gd name="connsiteX0" fmla="*/ 0 w 5229225"/>
              <a:gd name="connsiteY0" fmla="*/ 0 h 6858000"/>
              <a:gd name="connsiteX1" fmla="*/ 4282631 w 5229225"/>
              <a:gd name="connsiteY1" fmla="*/ 0 h 6858000"/>
              <a:gd name="connsiteX2" fmla="*/ 5229225 w 5229225"/>
              <a:gd name="connsiteY2" fmla="*/ 3429000 h 6858000"/>
              <a:gd name="connsiteX3" fmla="*/ 4282631 w 5229225"/>
              <a:gd name="connsiteY3" fmla="*/ 6858000 h 6858000"/>
              <a:gd name="connsiteX4" fmla="*/ 0 w 5229225"/>
              <a:gd name="connsiteY4" fmla="*/ 6858000 h 6858000"/>
              <a:gd name="connsiteX5" fmla="*/ 946594 w 5229225"/>
              <a:gd name="connsiteY5" fmla="*/ 3429000 h 6858000"/>
              <a:gd name="connsiteX6" fmla="*/ 0 w 5229225"/>
              <a:gd name="connsiteY6" fmla="*/ 0 h 6858000"/>
              <a:gd name="connsiteX0" fmla="*/ 0 w 5237225"/>
              <a:gd name="connsiteY0" fmla="*/ 0 h 6858000"/>
              <a:gd name="connsiteX1" fmla="*/ 5237225 w 5237225"/>
              <a:gd name="connsiteY1" fmla="*/ 0 h 6858000"/>
              <a:gd name="connsiteX2" fmla="*/ 5229225 w 5237225"/>
              <a:gd name="connsiteY2" fmla="*/ 3429000 h 6858000"/>
              <a:gd name="connsiteX3" fmla="*/ 4282631 w 5237225"/>
              <a:gd name="connsiteY3" fmla="*/ 6858000 h 6858000"/>
              <a:gd name="connsiteX4" fmla="*/ 0 w 5237225"/>
              <a:gd name="connsiteY4" fmla="*/ 6858000 h 6858000"/>
              <a:gd name="connsiteX5" fmla="*/ 946594 w 5237225"/>
              <a:gd name="connsiteY5" fmla="*/ 3429000 h 6858000"/>
              <a:gd name="connsiteX6" fmla="*/ 0 w 5237225"/>
              <a:gd name="connsiteY6" fmla="*/ 0 h 6858000"/>
              <a:gd name="connsiteX0" fmla="*/ 0 w 5237225"/>
              <a:gd name="connsiteY0" fmla="*/ 0 h 6868048"/>
              <a:gd name="connsiteX1" fmla="*/ 5237225 w 5237225"/>
              <a:gd name="connsiteY1" fmla="*/ 0 h 6868048"/>
              <a:gd name="connsiteX2" fmla="*/ 5229225 w 5237225"/>
              <a:gd name="connsiteY2" fmla="*/ 3429000 h 6868048"/>
              <a:gd name="connsiteX3" fmla="*/ 5237225 w 5237225"/>
              <a:gd name="connsiteY3" fmla="*/ 6868048 h 6868048"/>
              <a:gd name="connsiteX4" fmla="*/ 0 w 5237225"/>
              <a:gd name="connsiteY4" fmla="*/ 6858000 h 6868048"/>
              <a:gd name="connsiteX5" fmla="*/ 946594 w 5237225"/>
              <a:gd name="connsiteY5" fmla="*/ 3429000 h 6868048"/>
              <a:gd name="connsiteX6" fmla="*/ 0 w 5237225"/>
              <a:gd name="connsiteY6" fmla="*/ 0 h 6868048"/>
              <a:gd name="connsiteX0" fmla="*/ 30145 w 5237225"/>
              <a:gd name="connsiteY0" fmla="*/ 10049 h 6868048"/>
              <a:gd name="connsiteX1" fmla="*/ 5237225 w 5237225"/>
              <a:gd name="connsiteY1" fmla="*/ 0 h 6868048"/>
              <a:gd name="connsiteX2" fmla="*/ 5229225 w 5237225"/>
              <a:gd name="connsiteY2" fmla="*/ 3429000 h 6868048"/>
              <a:gd name="connsiteX3" fmla="*/ 5237225 w 5237225"/>
              <a:gd name="connsiteY3" fmla="*/ 6868048 h 6868048"/>
              <a:gd name="connsiteX4" fmla="*/ 0 w 5237225"/>
              <a:gd name="connsiteY4" fmla="*/ 6858000 h 6868048"/>
              <a:gd name="connsiteX5" fmla="*/ 946594 w 5237225"/>
              <a:gd name="connsiteY5" fmla="*/ 3429000 h 6868048"/>
              <a:gd name="connsiteX6" fmla="*/ 30145 w 5237225"/>
              <a:gd name="connsiteY6" fmla="*/ 10049 h 6868048"/>
              <a:gd name="connsiteX0" fmla="*/ 20096 w 5227176"/>
              <a:gd name="connsiteY0" fmla="*/ 10049 h 6868048"/>
              <a:gd name="connsiteX1" fmla="*/ 5227176 w 5227176"/>
              <a:gd name="connsiteY1" fmla="*/ 0 h 6868048"/>
              <a:gd name="connsiteX2" fmla="*/ 5219176 w 5227176"/>
              <a:gd name="connsiteY2" fmla="*/ 3429000 h 6868048"/>
              <a:gd name="connsiteX3" fmla="*/ 5227176 w 5227176"/>
              <a:gd name="connsiteY3" fmla="*/ 6868048 h 6868048"/>
              <a:gd name="connsiteX4" fmla="*/ 0 w 5227176"/>
              <a:gd name="connsiteY4" fmla="*/ 6858000 h 6868048"/>
              <a:gd name="connsiteX5" fmla="*/ 936545 w 5227176"/>
              <a:gd name="connsiteY5" fmla="*/ 3429000 h 6868048"/>
              <a:gd name="connsiteX6" fmla="*/ 20096 w 5227176"/>
              <a:gd name="connsiteY6" fmla="*/ 10049 h 6868048"/>
              <a:gd name="connsiteX0" fmla="*/ 10047 w 5217127"/>
              <a:gd name="connsiteY0" fmla="*/ 10049 h 6868048"/>
              <a:gd name="connsiteX1" fmla="*/ 5217127 w 5217127"/>
              <a:gd name="connsiteY1" fmla="*/ 0 h 6868048"/>
              <a:gd name="connsiteX2" fmla="*/ 5209127 w 5217127"/>
              <a:gd name="connsiteY2" fmla="*/ 3429000 h 6868048"/>
              <a:gd name="connsiteX3" fmla="*/ 5217127 w 5217127"/>
              <a:gd name="connsiteY3" fmla="*/ 6868048 h 6868048"/>
              <a:gd name="connsiteX4" fmla="*/ 0 w 5217127"/>
              <a:gd name="connsiteY4" fmla="*/ 6868048 h 6868048"/>
              <a:gd name="connsiteX5" fmla="*/ 926496 w 5217127"/>
              <a:gd name="connsiteY5" fmla="*/ 3429000 h 6868048"/>
              <a:gd name="connsiteX6" fmla="*/ 10047 w 5217127"/>
              <a:gd name="connsiteY6" fmla="*/ 10049 h 6868048"/>
              <a:gd name="connsiteX0" fmla="*/ 10047 w 5219766"/>
              <a:gd name="connsiteY0" fmla="*/ 10049 h 6868048"/>
              <a:gd name="connsiteX1" fmla="*/ 5217127 w 5219766"/>
              <a:gd name="connsiteY1" fmla="*/ 0 h 6868048"/>
              <a:gd name="connsiteX2" fmla="*/ 5219176 w 5219766"/>
              <a:gd name="connsiteY2" fmla="*/ 3449097 h 6868048"/>
              <a:gd name="connsiteX3" fmla="*/ 5217127 w 5219766"/>
              <a:gd name="connsiteY3" fmla="*/ 6868048 h 6868048"/>
              <a:gd name="connsiteX4" fmla="*/ 0 w 5219766"/>
              <a:gd name="connsiteY4" fmla="*/ 6868048 h 6868048"/>
              <a:gd name="connsiteX5" fmla="*/ 926496 w 5219766"/>
              <a:gd name="connsiteY5" fmla="*/ 3429000 h 6868048"/>
              <a:gd name="connsiteX6" fmla="*/ 10047 w 5219766"/>
              <a:gd name="connsiteY6" fmla="*/ 10049 h 68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19766" h="6868048">
                <a:moveTo>
                  <a:pt x="10047" y="10049"/>
                </a:moveTo>
                <a:lnTo>
                  <a:pt x="5217127" y="0"/>
                </a:lnTo>
                <a:cubicBezTo>
                  <a:pt x="5214460" y="1143000"/>
                  <a:pt x="5221843" y="2306097"/>
                  <a:pt x="5219176" y="3449097"/>
                </a:cubicBezTo>
                <a:cubicBezTo>
                  <a:pt x="5221843" y="4595446"/>
                  <a:pt x="5214460" y="5721699"/>
                  <a:pt x="5217127" y="6868048"/>
                </a:cubicBezTo>
                <a:lnTo>
                  <a:pt x="0" y="6868048"/>
                </a:lnTo>
                <a:lnTo>
                  <a:pt x="926496" y="3429000"/>
                </a:lnTo>
                <a:lnTo>
                  <a:pt x="10047" y="10049"/>
                </a:lnTo>
                <a:close/>
              </a:path>
            </a:pathLst>
          </a:custGeom>
        </p:spPr>
        <p:txBody>
          <a:bodyPr anchor="ctr"/>
          <a:lstStyle>
            <a:lvl1pPr marL="0" indent="0" algn="r">
              <a:buNone/>
              <a:defRPr/>
            </a:lvl1pPr>
          </a:lstStyle>
          <a:p>
            <a:r>
              <a:rPr lang="en-US" dirty="0"/>
              <a:t>Insert picture or delete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F0D4F941-B98D-49EE-8437-FF61927CB2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0936" y="841979"/>
            <a:ext cx="5796949" cy="2744597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7734320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610530-C120-42F5-BC5C-50D8C27DBA1D}"/>
              </a:ext>
            </a:extLst>
          </p:cNvPr>
          <p:cNvSpPr/>
          <p:nvPr userDrawn="1"/>
        </p:nvSpPr>
        <p:spPr>
          <a:xfrm>
            <a:off x="0" y="1526876"/>
            <a:ext cx="12192000" cy="38301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54954B-B384-49AA-A711-7F3F9C2A029D}"/>
              </a:ext>
            </a:extLst>
          </p:cNvPr>
          <p:cNvSpPr/>
          <p:nvPr userDrawn="1"/>
        </p:nvSpPr>
        <p:spPr>
          <a:xfrm>
            <a:off x="0" y="1692828"/>
            <a:ext cx="12192000" cy="34895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9833" y="973082"/>
            <a:ext cx="9889586" cy="2744597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Transition slide 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A8781A-4EC7-4D14-BBE0-80F3D6F925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94136" y="6405162"/>
            <a:ext cx="1940858" cy="28616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E714EC04-E39B-4093-8FBA-99428B3FF69A}" type="datetime4">
              <a:rPr lang="en-US" smtClean="0"/>
              <a:t>May 4, 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42DB4B-4017-4FC8-8755-DBE13FC80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29767" y="6405162"/>
            <a:ext cx="4926259" cy="28616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9129F5-5BAB-4E6D-A7AA-0F614AAFE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5374" y="6405162"/>
            <a:ext cx="888520" cy="28616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2C7634-0492-40B1-8525-F74FD5E500FD}"/>
              </a:ext>
            </a:extLst>
          </p:cNvPr>
          <p:cNvCxnSpPr>
            <a:cxnSpLocks/>
          </p:cNvCxnSpPr>
          <p:nvPr userDrawn="1"/>
        </p:nvCxnSpPr>
        <p:spPr>
          <a:xfrm>
            <a:off x="1164564" y="3786097"/>
            <a:ext cx="9889586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8A0DA13-57CC-4C3B-9D44-56EACA00AE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884" y="6261834"/>
            <a:ext cx="855937" cy="69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254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(Title &amp; Cont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BD6980D-02E2-410F-8C4F-1250C5CD9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CCFA91-B5AF-4D41-87D6-E5484BE7F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B5CDA-AB8D-4A41-B727-076C783E4FCD}" type="datetime4">
              <a:rPr lang="en-US" smtClean="0"/>
              <a:t>May 4,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9E1626-AABC-4FFD-9B5E-40C878F1F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CDD6B-9730-417B-AAD3-9D6F37FF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0114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p Strip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2788" y="1256045"/>
            <a:ext cx="10601011" cy="47985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CCFA91-B5AF-4D41-87D6-E5484BE7F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5B2BC04-5614-464E-B723-14687945F270}" type="datetime4">
              <a:rPr lang="en-US" smtClean="0"/>
              <a:t>May 4,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9E1626-AABC-4FFD-9B5E-40C878F1F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57978" y="6395114"/>
            <a:ext cx="5378432" cy="2861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CDD6B-9730-417B-AAD3-9D6F37FF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1DF39C0-40C4-4330-9542-3C2512BFE7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7373" r="2491" b="-1"/>
          <a:stretch/>
        </p:blipFill>
        <p:spPr>
          <a:xfrm rot="10800000">
            <a:off x="-1" y="301767"/>
            <a:ext cx="12192000" cy="642777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BD6980D-02E2-410F-8C4F-1250C5CD9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2787" y="291718"/>
            <a:ext cx="10601011" cy="6427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C06351D5-E002-442A-BB97-A2456CD297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479" y="6166966"/>
            <a:ext cx="888520" cy="72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184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2788" y="1637117"/>
            <a:ext cx="4869615" cy="44426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4184" y="1637117"/>
            <a:ext cx="4869615" cy="44426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5259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Top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1DF39C0-40C4-4330-9542-3C2512BFE7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7373" r="2491" b="-1"/>
          <a:stretch/>
        </p:blipFill>
        <p:spPr>
          <a:xfrm rot="10800000">
            <a:off x="-1" y="301767"/>
            <a:ext cx="12192000" cy="642777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BD6980D-02E2-410F-8C4F-1250C5CD9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2787" y="291718"/>
            <a:ext cx="10601011" cy="6427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C06351D5-E002-442A-BB97-A2456CD297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479" y="6166966"/>
            <a:ext cx="888520" cy="721178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DC823AF-08FC-4B75-A0B7-AE5286A96F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2788" y="1346479"/>
            <a:ext cx="4869615" cy="47332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774BC80-8D75-46FF-A25A-C7BE7071B9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4184" y="1346479"/>
            <a:ext cx="4869615" cy="47332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072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p Strip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2788" y="1256045"/>
            <a:ext cx="10601011" cy="47985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CCFA91-B5AF-4D41-87D6-E5484BE7F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C8414F5-9B1F-44E4-9689-4376FC8379B9}" type="datetime4">
              <a:rPr lang="en-US" smtClean="0"/>
              <a:t>May 4,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9E1626-AABC-4FFD-9B5E-40C878F1F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57978" y="6395114"/>
            <a:ext cx="5378432" cy="2861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CDD6B-9730-417B-AAD3-9D6F37FF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65278" y="6395114"/>
            <a:ext cx="888520" cy="286169"/>
          </a:xfrm>
        </p:spPr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1DF39C0-40C4-4330-9542-3C2512BFE7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7373" r="2491" b="-1"/>
          <a:stretch/>
        </p:blipFill>
        <p:spPr>
          <a:xfrm rot="10800000">
            <a:off x="-1" y="301767"/>
            <a:ext cx="12192000" cy="642777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BD6980D-02E2-410F-8C4F-1250C5CD9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2787" y="291718"/>
            <a:ext cx="10601011" cy="6427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C06351D5-E002-442A-BB97-A2456CD297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479" y="6166966"/>
            <a:ext cx="888520" cy="72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181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418F4-F298-4152-9C8E-5FF9ACADD8FE}" type="datetime4">
              <a:rPr lang="en-US" smtClean="0"/>
              <a:t>May 4, 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0C21-B7CE-4F0B-81CD-4269BE35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693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CFCA1-D4F3-477E-B945-80FEF29F5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9009C9-D22A-4588-88D9-C3B5602AC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FD9EE-50EB-4FDD-81A6-5A53D936A069}" type="datetime4">
              <a:rPr lang="en-US" smtClean="0"/>
              <a:t>May 4,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E0FB6E-239B-4065-AE65-29EF4D395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5D9D93-9CED-4551-8524-E66DFEEF3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DF294E-C019-4C8F-A7F6-FA4F57D1B4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555" y="6079253"/>
            <a:ext cx="959446" cy="7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393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no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C22F-9971-47BF-9B90-31CCD98916D0}" type="datetime4">
              <a:rPr lang="en-US" smtClean="0"/>
              <a:t>May 4,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0C21-B7CE-4F0B-81CD-4269BE35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3402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116" y="365125"/>
            <a:ext cx="988027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5115" y="1768415"/>
            <a:ext cx="4802726" cy="63835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75115" y="2505075"/>
            <a:ext cx="480272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43236" y="1768415"/>
            <a:ext cx="4826378" cy="63835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43236" y="2505075"/>
            <a:ext cx="482637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DADBB-3577-4367-A43A-8897C293404D}" type="datetime4">
              <a:rPr lang="en-US" smtClean="0"/>
              <a:t>May 4, 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0C21-B7CE-4F0B-81CD-4269BE35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843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115" y="457200"/>
            <a:ext cx="3916394" cy="16002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15796" y="813917"/>
            <a:ext cx="5739592" cy="504713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475115" y="2057400"/>
            <a:ext cx="391639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262C3-DEFD-4340-A68E-89359929B5C5}" type="datetime4">
              <a:rPr lang="en-US" smtClean="0"/>
              <a:t>May 4,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0C21-B7CE-4F0B-81CD-4269BE35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3380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115" y="457200"/>
            <a:ext cx="3830130" cy="16002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8158" y="864158"/>
            <a:ext cx="5817230" cy="49968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5115" y="2057400"/>
            <a:ext cx="383013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5FD36-5690-410E-ADDE-4B4352DD2A4E}" type="datetime4">
              <a:rPr lang="en-US" smtClean="0"/>
              <a:t>May 4,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0C21-B7CE-4F0B-81CD-4269BE35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3287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610530-C120-42F5-BC5C-50D8C27DBA1D}"/>
              </a:ext>
            </a:extLst>
          </p:cNvPr>
          <p:cNvSpPr/>
          <p:nvPr userDrawn="1"/>
        </p:nvSpPr>
        <p:spPr>
          <a:xfrm>
            <a:off x="0" y="813447"/>
            <a:ext cx="12192000" cy="38301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54954B-B384-49AA-A711-7F3F9C2A029D}"/>
              </a:ext>
            </a:extLst>
          </p:cNvPr>
          <p:cNvSpPr/>
          <p:nvPr userDrawn="1"/>
        </p:nvSpPr>
        <p:spPr>
          <a:xfrm>
            <a:off x="0" y="989441"/>
            <a:ext cx="12192000" cy="34895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9833" y="309892"/>
            <a:ext cx="9889586" cy="2744597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2C7634-0492-40B1-8525-F74FD5E500FD}"/>
              </a:ext>
            </a:extLst>
          </p:cNvPr>
          <p:cNvCxnSpPr>
            <a:cxnSpLocks/>
          </p:cNvCxnSpPr>
          <p:nvPr userDrawn="1"/>
        </p:nvCxnSpPr>
        <p:spPr>
          <a:xfrm>
            <a:off x="1164564" y="3072668"/>
            <a:ext cx="9889586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8A0DA13-57CC-4C3B-9D44-56EACA00AE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400" y="5082358"/>
            <a:ext cx="2187661" cy="177564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BB7243D-01C7-40E4-B0AC-AD1B89923EC5}"/>
              </a:ext>
            </a:extLst>
          </p:cNvPr>
          <p:cNvSpPr txBox="1">
            <a:spLocks/>
          </p:cNvSpPr>
          <p:nvPr userDrawn="1"/>
        </p:nvSpPr>
        <p:spPr>
          <a:xfrm>
            <a:off x="5573485" y="5155896"/>
            <a:ext cx="5608235" cy="13922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/>
                </a:solidFill>
                <a:latin typeface="+mj-lt"/>
              </a:rPr>
              <a:t>Florida Perinatal</a:t>
            </a:r>
          </a:p>
          <a:p>
            <a:pPr algn="l"/>
            <a:r>
              <a:rPr lang="en-US" sz="3200" dirty="0">
                <a:solidFill>
                  <a:schemeClr val="tx1"/>
                </a:solidFill>
                <a:latin typeface="+mj-lt"/>
              </a:rPr>
              <a:t>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440006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22CAF-905C-4097-A82D-B104C1747AAC}" type="datetime4">
              <a:rPr lang="en-US" smtClean="0"/>
              <a:t>May 4,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0C21-B7CE-4F0B-81CD-4269BE35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726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6D6AD7-E03F-46E4-919E-DEB05584A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EBDCF-F60F-4265-9AB8-FB1284D14E76}" type="datetime4">
              <a:rPr lang="en-US" smtClean="0"/>
              <a:t>May 4, 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DF1D96-9B48-4DDE-A7D2-9AFAFA02C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9331C5-FE2F-4E6A-B2E9-D698BF234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4877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872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2788" y="1637117"/>
            <a:ext cx="4869615" cy="44426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4184" y="1637117"/>
            <a:ext cx="4869615" cy="44426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8179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C6DA8-95B3-4E19-9E7D-B2CD0B09DB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1CEC93-D169-4DBA-8505-BD4534879C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375B5-CF5C-45FA-8357-D6E6AFC03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EF1B-A330-48E9-8BFF-13B1DD4C1D69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A95BE-26A8-4870-BCCE-D6934242E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AFA67-6F79-4F02-AF94-2B4BC08AE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C5C80-69E8-44DF-A0B8-F3F840594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212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2791C-FBF1-4CD5-9AB8-74CCCF8A6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56947-66D0-4C99-89DC-FF1646ECC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8E3B6-2275-44C4-A1C5-DAF145982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EF1B-A330-48E9-8BFF-13B1DD4C1D69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F1A9C1-BB01-4122-B1A6-4F7A1A898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C496A3-75F5-42AA-B6AA-B50035D5C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C5C80-69E8-44DF-A0B8-F3F840594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9603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9C607-0E71-4116-AD49-C9977F081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9181B0-8D2C-4A40-BCE1-57E03ED876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69475B-50AA-4F56-80F7-CF69B70AC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EF1B-A330-48E9-8BFF-13B1DD4C1D69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E8CC8-6373-45F9-8CF7-5B38985F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A8AE7-9111-4EF6-B344-803E80BA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C5C80-69E8-44DF-A0B8-F3F840594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7572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86E85-07D5-48C0-93CF-B94312FDC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41CEC-5C87-4F68-A7C2-05C05F3F33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B276C1-61AA-46F4-B3BB-BAD8BC196F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06D40E-16E0-4D79-AFF0-B630A35E4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EF1B-A330-48E9-8BFF-13B1DD4C1D69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711C6F-73B2-4225-9E01-D8B6C6A29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915119-26D5-41F6-82EF-9D38F2CCD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C5C80-69E8-44DF-A0B8-F3F840594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801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8A122-F82E-4C39-BC73-A714BAEBC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DD1D53-F3AA-4119-A8E2-8662621C1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BDD33-7D1C-407D-95C3-E966B7B2D4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108F3A-05AE-44D3-B5C0-61D0833296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E67A4E-E8E5-4FF5-91AD-7F36F6726B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533FA1-C792-434F-B8AD-FA305138D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EF1B-A330-48E9-8BFF-13B1DD4C1D69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AD5265-EB53-4FD1-AA06-F933FB1F5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03E80B-5BB2-449A-91CC-DAFEC2A33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C5C80-69E8-44DF-A0B8-F3F840594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476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78352-63BF-4922-8920-FEA62FAE9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1C94D7-B831-4688-9199-A0FDDC811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EF1B-A330-48E9-8BFF-13B1DD4C1D69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0C26FD-B1B2-4796-8730-E33C833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99B165-6D7F-4728-85EF-4369B3D35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C5C80-69E8-44DF-A0B8-F3F840594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2494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495A00-8086-498B-A760-6CB8D8FB9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EF1B-A330-48E9-8BFF-13B1DD4C1D69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C62C78-181D-4E99-A45E-6C007D3CB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53049-0606-4FBF-95F5-A51AA75B4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C5C80-69E8-44DF-A0B8-F3F840594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8433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EC612-97CF-44E2-8DFA-83B87A6EE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48011-9F86-4AC4-83C8-5787F9947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25A4A1-FE0C-4566-80BE-2B59F91902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7F4428-F2C3-4E03-A202-3F0C024D6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EF1B-A330-48E9-8BFF-13B1DD4C1D69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090067-8700-4B1B-9C81-A971CBC5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C8273F-36DB-4102-AF53-EBC7731A2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C5C80-69E8-44DF-A0B8-F3F840594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9426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A2A37-06FC-49D9-B085-7C169C713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6336DA-7CE6-440D-83EE-D80D657E03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6F0788-8A34-4D3A-A6AD-B24EF58647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18E3B5-9CEA-477F-A649-8767274C5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EF1B-A330-48E9-8BFF-13B1DD4C1D69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86E33F-62C3-4EC7-A980-B8E3A478C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F61161-8FC4-472D-82A2-12C45882A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C5C80-69E8-44DF-A0B8-F3F840594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3616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44C31-81C2-4D85-B19D-83D5C0439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D8691C-995B-435D-A3EE-B3BFFDC73D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B8F29-476B-4FB5-BFB0-84F61B10C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EF1B-A330-48E9-8BFF-13B1DD4C1D69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0DE5C-18EB-4A16-9F01-91CEE52B5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87D8B-E2D9-4EDD-BA82-8A8FA5959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C5C80-69E8-44DF-A0B8-F3F840594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295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Top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1DF39C0-40C4-4330-9542-3C2512BFE7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7373" r="2491" b="-1"/>
          <a:stretch/>
        </p:blipFill>
        <p:spPr>
          <a:xfrm rot="10800000">
            <a:off x="-1" y="301767"/>
            <a:ext cx="12192000" cy="642777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BD6980D-02E2-410F-8C4F-1250C5CD9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2787" y="291718"/>
            <a:ext cx="10601011" cy="6427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C06351D5-E002-442A-BB97-A2456CD297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479" y="6166966"/>
            <a:ext cx="888520" cy="721178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DC823AF-08FC-4B75-A0B7-AE5286A96F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2788" y="1346479"/>
            <a:ext cx="4869615" cy="47332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774BC80-8D75-46FF-A25A-C7BE7071B9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4184" y="1346479"/>
            <a:ext cx="4869615" cy="47332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57084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3FCA32-3EAD-4F0D-9205-D0CDB73197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7CF141-286D-470B-B93B-61B4652BD5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8E7199-BAAF-498C-8A17-826B5D059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EF1B-A330-48E9-8BFF-13B1DD4C1D69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0BDF8-8AB7-4126-B84E-902B4F2EF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F0173-77E2-4B92-8E77-4A32D93D5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C5C80-69E8-44DF-A0B8-F3F840594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489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5CE44-4066-4C92-A39E-41AEB27EB520}" type="datetime4">
              <a:rPr lang="en-US" smtClean="0"/>
              <a:t>May 4, 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84408" y="6395114"/>
            <a:ext cx="888520" cy="286169"/>
          </a:xfrm>
        </p:spPr>
        <p:txBody>
          <a:bodyPr/>
          <a:lstStyle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25C0C21-B7CE-4F0B-81CD-4269BE3543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153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CFCA1-D4F3-477E-B945-80FEF29F5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9009C9-D22A-4588-88D9-C3B5602AC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85CE3-1222-4635-96C1-1CFB2403203C}" type="datetime4">
              <a:rPr lang="en-US" smtClean="0"/>
              <a:t>May 4,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E0FB6E-239B-4065-AE65-29EF4D395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5D9D93-9CED-4551-8524-E66DFEEF3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DF294E-C019-4C8F-A7F6-FA4F57D1B4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555" y="6079253"/>
            <a:ext cx="959446" cy="7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879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29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45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image" Target="../media/image2.sv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8761A9F4-B2A8-4ED2-A983-A7319F3EF66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-1" y="6341779"/>
            <a:ext cx="10601012" cy="40173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2788" y="216131"/>
            <a:ext cx="10601011" cy="11055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2788" y="1639019"/>
            <a:ext cx="10601011" cy="44156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36791" y="6395114"/>
            <a:ext cx="1978587" cy="286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016CE69-E920-4120-AF28-9BCE1240D8CC}" type="datetime4">
              <a:rPr lang="en-US" smtClean="0"/>
              <a:t>May 4,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9622" y="6395114"/>
            <a:ext cx="5036788" cy="286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5758" y="6395114"/>
            <a:ext cx="888520" cy="286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8D47C25-7D0C-4018-B087-FEF0BA3304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93318" t="-86863" b="-1"/>
          <a:stretch/>
        </p:blipFill>
        <p:spPr>
          <a:xfrm rot="10800000">
            <a:off x="11487488" y="6351827"/>
            <a:ext cx="701711" cy="750683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E0C5B0AC-0EE8-4EBB-9E4B-986892E3DB8A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884" y="6261834"/>
            <a:ext cx="855937" cy="69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469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21" r:id="rId2"/>
    <p:sldLayoutId id="2147483711" r:id="rId3"/>
    <p:sldLayoutId id="2147483710" r:id="rId4"/>
    <p:sldLayoutId id="2147483722" r:id="rId5"/>
    <p:sldLayoutId id="2147483712" r:id="rId6"/>
    <p:sldLayoutId id="2147483723" r:id="rId7"/>
    <p:sldLayoutId id="2147483714" r:id="rId8"/>
    <p:sldLayoutId id="2147483720" r:id="rId9"/>
    <p:sldLayoutId id="2147483715" r:id="rId10"/>
    <p:sldLayoutId id="2147483713" r:id="rId11"/>
    <p:sldLayoutId id="2147483717" r:id="rId12"/>
    <p:sldLayoutId id="2147483716" r:id="rId13"/>
    <p:sldLayoutId id="2147483724" r:id="rId14"/>
    <p:sldLayoutId id="2147483718" r:id="rId15"/>
    <p:sldLayoutId id="2147483719" r:id="rId16"/>
    <p:sldLayoutId id="2147483751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7113" indent="-1682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31925" indent="-1762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1730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8761A9F4-B2A8-4ED2-A983-A7319F3EF663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" y="6341779"/>
            <a:ext cx="10601012" cy="40173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2789" y="216133"/>
            <a:ext cx="10601011" cy="9484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2789" y="1337095"/>
            <a:ext cx="10601011" cy="4717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36792" y="6395116"/>
            <a:ext cx="1978587" cy="286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CE5EF89E-8E91-4DF6-9A17-4196AC182B26}" type="datetime4">
              <a:rPr lang="en-US" smtClean="0"/>
              <a:t>May 4,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9623" y="6395116"/>
            <a:ext cx="5036788" cy="286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5759" y="6395116"/>
            <a:ext cx="888520" cy="286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8D47C25-7D0C-4018-B087-FEF0BA3304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rcRect l="93318" t="-86863" b="-1"/>
          <a:stretch/>
        </p:blipFill>
        <p:spPr>
          <a:xfrm rot="10800000">
            <a:off x="11487490" y="6351829"/>
            <a:ext cx="701711" cy="750683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E0C5B0AC-0EE8-4EBB-9E4B-986892E3DB8A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017" y="6287712"/>
            <a:ext cx="971811" cy="59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85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0335" indent="-126206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73944" indent="-13216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29779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8761A9F4-B2A8-4ED2-A983-A7319F3EF66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-1" y="6341779"/>
            <a:ext cx="10601012" cy="40173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2788" y="216131"/>
            <a:ext cx="10601011" cy="11055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2788" y="1639019"/>
            <a:ext cx="10601011" cy="44156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36791" y="6395114"/>
            <a:ext cx="1978587" cy="286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3F87BFC-E1F7-4743-9CD0-6DABBD1D5C09}" type="datetime4">
              <a:rPr lang="en-US" smtClean="0"/>
              <a:t>May 4,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9622" y="6395114"/>
            <a:ext cx="5036788" cy="286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5758" y="6395114"/>
            <a:ext cx="888520" cy="286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8D47C25-7D0C-4018-B087-FEF0BA3304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93318" t="-86863" b="-1"/>
          <a:stretch/>
        </p:blipFill>
        <p:spPr>
          <a:xfrm rot="10800000">
            <a:off x="11487488" y="6351827"/>
            <a:ext cx="701711" cy="750683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E0C5B0AC-0EE8-4EBB-9E4B-986892E3DB8A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884" y="6261834"/>
            <a:ext cx="855937" cy="69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2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7113" indent="-1682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31925" indent="-1762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1730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1E5203-B843-4AB2-94CC-4C6D3B5DF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9177E0-9918-4D96-8EA2-8B2C56CA2E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C5A46D-4EF4-463A-8880-D5FF542C9B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EF1B-A330-48E9-8BFF-13B1DD4C1D69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CD6D04-048C-499C-96A1-772E98A756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79B63-AEF1-486A-9594-294C170191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C5C80-69E8-44DF-A0B8-F3F840594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48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3-60P6hUNWQ?feature=oembed" TargetMode="Externa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48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Layout" Target="../diagrams/layout1.xml"/><Relationship Id="rId11" Type="http://schemas.openxmlformats.org/officeDocument/2006/relationships/image" Target="../media/image31.png"/><Relationship Id="rId5" Type="http://schemas.openxmlformats.org/officeDocument/2006/relationships/diagramData" Target="../diagrams/data1.xml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6.xml"/><Relationship Id="rId9" Type="http://schemas.microsoft.com/office/2007/relationships/diagramDrawing" Target="../diagrams/drawing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46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7.xml"/><Relationship Id="rId9" Type="http://schemas.microsoft.com/office/2007/relationships/diagramDrawing" Target="../diagrams/drawing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1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48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Layout" Target="../diagrams/layout3.xml"/><Relationship Id="rId11" Type="http://schemas.openxmlformats.org/officeDocument/2006/relationships/image" Target="../media/image31.png"/><Relationship Id="rId5" Type="http://schemas.openxmlformats.org/officeDocument/2006/relationships/diagramData" Target="../diagrams/data3.xml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9.xml"/><Relationship Id="rId9" Type="http://schemas.microsoft.com/office/2007/relationships/diagramDrawing" Target="../diagrams/drawing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1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slideLayout" Target="../slideLayouts/slideLayout51.xml"/><Relationship Id="rId7" Type="http://schemas.openxmlformats.org/officeDocument/2006/relationships/diagramQuickStyle" Target="../diagrams/quickStyle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11.xml"/><Relationship Id="rId9" Type="http://schemas.microsoft.com/office/2007/relationships/diagramDrawing" Target="../diagrams/drawing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44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44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pn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4.jp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6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6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6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6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210A92BE-BA3F-442B-B68F-BFD01D7D9F6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12191998" cy="68579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A664D5-3EB8-4A5E-A9A3-A48E1CE8F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4004404"/>
            <a:ext cx="9078562" cy="23876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3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PROVIDE 2.0 Celebration Webinar</a:t>
            </a:r>
            <a:br>
              <a:rPr lang="en-US" sz="4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Aharoni" panose="02010803020104030203" pitchFamily="2" charset="-79"/>
              </a:rPr>
              <a:t>Promoting Primary Vaginal Deliveries</a:t>
            </a:r>
            <a:b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Aharoni" panose="02010803020104030203" pitchFamily="2" charset="-79"/>
              </a:rPr>
            </a:br>
            <a:br>
              <a:rPr lang="en-US" sz="4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67F952C-B9AC-48EB-8E25-239DBEAE18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553" y="5621451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Candara" panose="020E0502030303020204" pitchFamily="34" charset="0"/>
                <a:cs typeface="Aharoni" panose="02010803020104030203" pitchFamily="2" charset="-79"/>
              </a:rPr>
              <a:t>Let’s Celebrate </a:t>
            </a:r>
            <a:r>
              <a:rPr lang="en-US" sz="3600" b="1" i="1" dirty="0">
                <a:solidFill>
                  <a:schemeClr val="tx1"/>
                </a:solidFill>
                <a:latin typeface="Candara" panose="020E0502030303020204" pitchFamily="34" charset="0"/>
                <a:cs typeface="Aharoni" panose="02010803020104030203" pitchFamily="2" charset="-79"/>
              </a:rPr>
              <a:t>YOU!!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9F49DAA-9695-4431-8075-C738D8BF3A75}"/>
              </a:ext>
            </a:extLst>
          </p:cNvPr>
          <p:cNvSpPr/>
          <p:nvPr/>
        </p:nvSpPr>
        <p:spPr>
          <a:xfrm>
            <a:off x="10302949" y="4933507"/>
            <a:ext cx="1857150" cy="185630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A716F2C4-4188-4988-8437-41536AF095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199" y="5187571"/>
            <a:ext cx="2055740" cy="166856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02443A7-C51A-47D5-923B-3E9DBC5D1B3D}"/>
              </a:ext>
            </a:extLst>
          </p:cNvPr>
          <p:cNvSpPr txBox="1"/>
          <p:nvPr/>
        </p:nvSpPr>
        <p:spPr>
          <a:xfrm>
            <a:off x="404553" y="6256800"/>
            <a:ext cx="89758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1A962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Aharoni" panose="02010803020104030203" pitchFamily="2" charset="-79"/>
              </a:rPr>
              <a:t>Florida Perinatal Quality Collaborative  •   May 4, 2022</a:t>
            </a:r>
          </a:p>
        </p:txBody>
      </p:sp>
      <p:pic>
        <p:nvPicPr>
          <p:cNvPr id="7" name="Picture 6" descr="A picture containing fireworks, outdoor object&#10;&#10;Description automatically generated">
            <a:extLst>
              <a:ext uri="{FF2B5EF4-FFF2-40B4-BE49-F238E27FC236}">
                <a16:creationId xmlns:a16="http://schemas.microsoft.com/office/drawing/2014/main" id="{0AD5CA7A-7031-472B-8B5A-DC89CD7200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picture containing fireworks, outdoor object&#10;&#10;Description automatically generated">
            <a:extLst>
              <a:ext uri="{FF2B5EF4-FFF2-40B4-BE49-F238E27FC236}">
                <a16:creationId xmlns:a16="http://schemas.microsoft.com/office/drawing/2014/main" id="{688DB654-0E25-40F2-9705-1BD84089CA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57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6801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D22DB11-4B18-4C74-9141-8D27C6B85C29}"/>
              </a:ext>
            </a:extLst>
          </p:cNvPr>
          <p:cNvSpPr txBox="1"/>
          <p:nvPr/>
        </p:nvSpPr>
        <p:spPr>
          <a:xfrm>
            <a:off x="200025" y="588283"/>
            <a:ext cx="3292596" cy="255454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Hospital-Level Measures</a:t>
            </a:r>
          </a:p>
          <a:p>
            <a:pPr algn="ctr" defTabSz="457200"/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“Most Improved </a:t>
            </a:r>
            <a:r>
              <a:rPr lang="en-US" sz="32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 Components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”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F19CF74-6C56-4065-83AE-D53C2199E2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5805799"/>
              </p:ext>
            </p:extLst>
          </p:nvPr>
        </p:nvGraphicFramePr>
        <p:xfrm>
          <a:off x="2308103" y="204597"/>
          <a:ext cx="9636247" cy="6181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/>
          <p:cNvSpPr/>
          <p:nvPr/>
        </p:nvSpPr>
        <p:spPr>
          <a:xfrm>
            <a:off x="118873" y="204597"/>
            <a:ext cx="11896344" cy="604075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101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B0D5BEA-6B10-4ADA-8CE9-CCB247591729}"/>
              </a:ext>
            </a:extLst>
          </p:cNvPr>
          <p:cNvSpPr txBox="1"/>
          <p:nvPr/>
        </p:nvSpPr>
        <p:spPr>
          <a:xfrm>
            <a:off x="2333624" y="742951"/>
            <a:ext cx="7591425" cy="107721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Hospital-Level Measures</a:t>
            </a:r>
          </a:p>
          <a:p>
            <a:pPr algn="ctr" defTabSz="457200"/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Highest % Staff Education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C0FF53D-0FFC-4F53-A19D-9B0BAAEB13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3476796"/>
              </p:ext>
            </p:extLst>
          </p:nvPr>
        </p:nvGraphicFramePr>
        <p:xfrm>
          <a:off x="2969142" y="2508858"/>
          <a:ext cx="6253715" cy="2804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0295">
                  <a:extLst>
                    <a:ext uri="{9D8B030D-6E8A-4147-A177-3AD203B41FA5}">
                      <a16:colId xmlns:a16="http://schemas.microsoft.com/office/drawing/2014/main" val="529738647"/>
                    </a:ext>
                  </a:extLst>
                </a:gridCol>
                <a:gridCol w="1311710">
                  <a:extLst>
                    <a:ext uri="{9D8B030D-6E8A-4147-A177-3AD203B41FA5}">
                      <a16:colId xmlns:a16="http://schemas.microsoft.com/office/drawing/2014/main" val="358991728"/>
                    </a:ext>
                  </a:extLst>
                </a:gridCol>
                <a:gridCol w="1311710">
                  <a:extLst>
                    <a:ext uri="{9D8B030D-6E8A-4147-A177-3AD203B41FA5}">
                      <a16:colId xmlns:a16="http://schemas.microsoft.com/office/drawing/2014/main" val="466331025"/>
                    </a:ext>
                  </a:extLst>
                </a:gridCol>
              </a:tblGrid>
              <a:tr h="36130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Nurse Education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Q1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Q1 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3373746"/>
                  </a:ext>
                </a:extLst>
              </a:tr>
              <a:tr h="4817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Pain Management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61912141"/>
                  </a:ext>
                </a:extLst>
              </a:tr>
              <a:tr h="4817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Labor Support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91319993"/>
                  </a:ext>
                </a:extLst>
              </a:tr>
              <a:tr h="4817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Latent Labor Management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94102151"/>
                  </a:ext>
                </a:extLst>
              </a:tr>
              <a:tr h="4817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Labor Progress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11289134"/>
                  </a:ext>
                </a:extLst>
              </a:tr>
              <a:tr h="4817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Active Labor Management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5525090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4568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C30A77A-6A42-9EC1-5396-4DBE26132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358" y="2430407"/>
            <a:ext cx="9889586" cy="2744597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 Thanks from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Department of Health</a:t>
            </a:r>
            <a:br>
              <a:rPr lang="en-US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Kelly Rogers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/>
              <a:t>Section Administrator</a:t>
            </a:r>
            <a:br>
              <a:rPr lang="en-US" sz="2000" dirty="0"/>
            </a:br>
            <a:r>
              <a:rPr lang="en-US" sz="2000" dirty="0"/>
              <a:t>Maternal and Child Health</a:t>
            </a:r>
            <a:br>
              <a:rPr lang="en-US" sz="2000" dirty="0"/>
            </a:br>
            <a:r>
              <a:rPr lang="en-US" sz="2000" dirty="0"/>
              <a:t>Bureau of Family Health Services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4940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C4B5D-8FE6-49AE-874F-53E9C584D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Sustaining your improvement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75F1F1-7600-4562-B69A-5C733057A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738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083AD-673A-4B57-9980-DA0444ACC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Sustainability QI Snippet </a:t>
            </a:r>
          </a:p>
        </p:txBody>
      </p:sp>
      <p:pic>
        <p:nvPicPr>
          <p:cNvPr id="5" name="Online Media 2" title="Sustainability QI snippet">
            <a:hlinkClick r:id="" action="ppaction://media"/>
            <a:extLst>
              <a:ext uri="{FF2B5EF4-FFF2-40B4-BE49-F238E27FC236}">
                <a16:creationId xmlns:a16="http://schemas.microsoft.com/office/drawing/2014/main" id="{42992A39-15FA-4E15-8341-1ABCCE1B238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736382" y="1526855"/>
            <a:ext cx="6719236" cy="50394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84008D-07CE-48B1-9488-A20547279F3F}"/>
              </a:ext>
            </a:extLst>
          </p:cNvPr>
          <p:cNvSpPr txBox="1"/>
          <p:nvPr/>
        </p:nvSpPr>
        <p:spPr>
          <a:xfrm>
            <a:off x="0" y="6568152"/>
            <a:ext cx="110494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Used with permission &amp; adapted from the presentation “Sustaining your gains” by Karen Fugate, 2021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8C3BAAE-381B-42FB-8EB8-BC59D6291B6B}"/>
              </a:ext>
            </a:extLst>
          </p:cNvPr>
          <p:cNvSpPr txBox="1">
            <a:spLocks/>
          </p:cNvSpPr>
          <p:nvPr/>
        </p:nvSpPr>
        <p:spPr>
          <a:xfrm>
            <a:off x="3381685" y="884076"/>
            <a:ext cx="5343214" cy="6427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chemeClr val="tx2"/>
                </a:solidFill>
              </a:rPr>
              <a:t>Featuring Maya Balakrishnan, MD, CSSBB</a:t>
            </a:r>
          </a:p>
        </p:txBody>
      </p:sp>
    </p:spTree>
    <p:extLst>
      <p:ext uri="{BB962C8B-B14F-4D97-AF65-F5344CB8AC3E}">
        <p14:creationId xmlns:p14="http://schemas.microsoft.com/office/powerpoint/2010/main" val="157621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3A1D2E-E396-0503-51D5-858E015CC1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</a:rPr>
              <a:t>Fact # 1: You have expended enormous effort on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</a:t>
            </a:r>
            <a:r>
              <a:rPr lang="en-US" b="1" dirty="0">
                <a:solidFill>
                  <a:schemeClr val="bg1"/>
                </a:solidFill>
              </a:rPr>
              <a:t> QI project.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</a:rPr>
              <a:t>Fact # 2: Hard won improvements backslide when we turn attention to another project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09487B-8B91-4ADC-A9DB-2B58C027C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936" y="1905000"/>
            <a:ext cx="5796949" cy="16815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500" dirty="0">
                <a:solidFill>
                  <a:schemeClr val="tx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Sustaining your improvement</a:t>
            </a:r>
            <a:endParaRPr lang="en-US" sz="4500" kern="1200" dirty="0">
              <a:solidFill>
                <a:schemeClr val="tx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873C1EEC-85D0-DBB5-2E3B-39BD63539D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157" y="0"/>
            <a:ext cx="530584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5115EE-B08D-48B8-8BEE-A9526B76F39F}"/>
              </a:ext>
            </a:extLst>
          </p:cNvPr>
          <p:cNvSpPr txBox="1"/>
          <p:nvPr/>
        </p:nvSpPr>
        <p:spPr>
          <a:xfrm>
            <a:off x="6886157" y="845758"/>
            <a:ext cx="387074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Scoville R, Little K,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Rakover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J, Luther K, Mate K. 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Sustaining Improvement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 IHI White Paper. Cambridge, Massachusetts: Institute for Healthcare Improvement; 2016. (Available at ihi.org)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DBD2184-D19A-779A-0B63-847A0CC60F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96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14"/>
    </mc:Choice>
    <mc:Fallback xmlns="">
      <p:transition spd="slow" advTm="41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74777-B99E-49F9-8A71-AC636A97F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500" b="1" dirty="0">
                <a:solidFill>
                  <a:srgbClr val="C00000"/>
                </a:solidFill>
              </a:rPr>
              <a:t>Standardization</a:t>
            </a:r>
            <a:br>
              <a:rPr lang="en-US" sz="4500" b="1" dirty="0">
                <a:solidFill>
                  <a:srgbClr val="C00000"/>
                </a:solidFill>
              </a:rPr>
            </a:br>
            <a:r>
              <a:rPr lang="en-US" sz="2700" dirty="0">
                <a:solidFill>
                  <a:schemeClr val="tx2"/>
                </a:solidFill>
              </a:rPr>
              <a:t>Processes exist to help define &amp; disseminate standard work (what to do, how to do it)</a:t>
            </a:r>
          </a:p>
        </p:txBody>
      </p: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6C66EA6C-B847-4001-BD54-874A2F768C1C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752788" y="1637117"/>
          <a:ext cx="4869615" cy="3966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3B64949-685C-4B52-99C2-EBFCB1D2B281}"/>
              </a:ext>
            </a:extLst>
          </p:cNvPr>
          <p:cNvSpPr txBox="1"/>
          <p:nvPr/>
        </p:nvSpPr>
        <p:spPr>
          <a:xfrm>
            <a:off x="513154" y="5474365"/>
            <a:ext cx="110802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 sure staff know what is expected, what to do &amp; how to do it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9C7614-DE94-44A5-B519-E5A162F4B3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49095" y="1637118"/>
            <a:ext cx="5950979" cy="35120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000EE8-38A9-4648-8B38-AF9C07416EBE}"/>
              </a:ext>
            </a:extLst>
          </p:cNvPr>
          <p:cNvSpPr txBox="1"/>
          <p:nvPr/>
        </p:nvSpPr>
        <p:spPr>
          <a:xfrm>
            <a:off x="2009588" y="6399955"/>
            <a:ext cx="9509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Used with permission &amp; adapted from the presentation “Sustaining your gains” by Karen Fugate, 2021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4E615E2-B9BA-EE4E-D14E-404CA71610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47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30"/>
    </mc:Choice>
    <mc:Fallback xmlns="">
      <p:transition spd="slow" advTm="56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25F2B4-FD07-4DC9-8EFA-64A300A31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788" y="592640"/>
            <a:ext cx="10601011" cy="110559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500" b="1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Accountability</a:t>
            </a:r>
            <a:br>
              <a:rPr lang="en-US" sz="4500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</a:br>
            <a:r>
              <a:rPr lang="en-US" sz="2700" dirty="0">
                <a:solidFill>
                  <a:schemeClr val="tx2"/>
                </a:solidFill>
              </a:rPr>
              <a:t>How do you know staff are continuing to practice “the new </a:t>
            </a:r>
            <a:r>
              <a:rPr lang="en-US" sz="2700" dirty="0" err="1">
                <a:solidFill>
                  <a:schemeClr val="tx2"/>
                </a:solidFill>
              </a:rPr>
              <a:t>way”?</a:t>
            </a:r>
            <a:r>
              <a:rPr lang="en-US" sz="2700" dirty="0" err="1">
                <a:solidFill>
                  <a:schemeClr val="bg1"/>
                </a:solidFill>
              </a:rPr>
              <a:t>place</a:t>
            </a:r>
            <a:r>
              <a:rPr lang="en-US" sz="2700" dirty="0">
                <a:solidFill>
                  <a:schemeClr val="bg1"/>
                </a:solidFill>
              </a:rPr>
              <a:t> to review execution of standard work</a:t>
            </a:r>
            <a:endParaRPr lang="en-US" sz="27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Content Placeholder 1">
            <a:extLst>
              <a:ext uri="{FF2B5EF4-FFF2-40B4-BE49-F238E27FC236}">
                <a16:creationId xmlns:a16="http://schemas.microsoft.com/office/drawing/2014/main" id="{C6FC48D9-2BCE-43D2-B29B-6F0EDE8F65B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52475" y="1638300"/>
          <a:ext cx="10601325" cy="4416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1D6D3FF-BBC6-AB9C-8B04-53B65237E450}"/>
              </a:ext>
            </a:extLst>
          </p:cNvPr>
          <p:cNvSpPr txBox="1"/>
          <p:nvPr/>
        </p:nvSpPr>
        <p:spPr>
          <a:xfrm>
            <a:off x="2009588" y="6399955"/>
            <a:ext cx="9509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Used with permission &amp; adapted from the presentation “Sustaining your gains” by Karen Fugate, 2021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A79A0B0-3097-7A54-B9FB-A68560412A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6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50"/>
    </mc:Choice>
    <mc:Fallback xmlns="">
      <p:transition spd="slow" advTm="54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AE20764-2125-4DD4-9362-53F6EC2FC5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DB8D9C-9B4D-40C7-B0B1-CC66623A5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165" y="295953"/>
            <a:ext cx="11043120" cy="147099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b="1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Visual Management</a:t>
            </a:r>
            <a:br>
              <a:rPr lang="en-US" sz="4500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</a:br>
            <a:r>
              <a:rPr lang="en-US" sz="2700" dirty="0">
                <a:solidFill>
                  <a:schemeClr val="tx2"/>
                </a:solidFill>
              </a:rPr>
              <a:t>Process performance information is continuously available to synchronize staff attention &amp; guide current activities</a:t>
            </a:r>
            <a:endParaRPr lang="en-US" sz="2700" kern="12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88B909-B377-46D5-B85F-039752E4B30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37883" y="2241179"/>
            <a:ext cx="7439816" cy="45271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Clr>
                <a:schemeClr val="tx2"/>
              </a:buClr>
            </a:pPr>
            <a:r>
              <a:rPr lang="en-US" sz="3000" dirty="0">
                <a:solidFill>
                  <a:schemeClr val="tx2"/>
                </a:solidFill>
              </a:rPr>
              <a:t>Continue to </a:t>
            </a:r>
            <a:r>
              <a:rPr lang="en-US" sz="3000" b="1" dirty="0">
                <a:solidFill>
                  <a:srgbClr val="C00000"/>
                </a:solidFill>
              </a:rPr>
              <a:t>focus on the “why” </a:t>
            </a:r>
            <a:r>
              <a:rPr lang="en-US" sz="3000" dirty="0">
                <a:solidFill>
                  <a:schemeClr val="tx2"/>
                </a:solidFill>
              </a:rPr>
              <a:t>and the </a:t>
            </a:r>
            <a:r>
              <a:rPr lang="en-US" sz="3000" b="1" dirty="0">
                <a:solidFill>
                  <a:srgbClr val="C00000"/>
                </a:solidFill>
              </a:rPr>
              <a:t>WIIFM</a:t>
            </a:r>
          </a:p>
          <a:p>
            <a:pPr>
              <a:buClr>
                <a:schemeClr val="tx2"/>
              </a:buClr>
            </a:pPr>
            <a:r>
              <a:rPr lang="en-US" sz="3000" b="1" dirty="0">
                <a:solidFill>
                  <a:srgbClr val="C00000"/>
                </a:solidFill>
              </a:rPr>
              <a:t>Beat your drum! </a:t>
            </a:r>
          </a:p>
          <a:p>
            <a:pPr lvl="1">
              <a:buClr>
                <a:schemeClr val="tx2"/>
              </a:buClr>
            </a:pPr>
            <a:r>
              <a:rPr lang="en-US" sz="2600" dirty="0">
                <a:solidFill>
                  <a:schemeClr val="tx2"/>
                </a:solidFill>
              </a:rPr>
              <a:t>Provide simple, basic data</a:t>
            </a:r>
          </a:p>
          <a:p>
            <a:pPr lvl="1">
              <a:buClr>
                <a:schemeClr val="tx2"/>
              </a:buClr>
            </a:pPr>
            <a:r>
              <a:rPr lang="en-US" sz="2600" dirty="0">
                <a:solidFill>
                  <a:schemeClr val="tx2"/>
                </a:solidFill>
              </a:rPr>
              <a:t>What are the </a:t>
            </a:r>
            <a:r>
              <a:rPr lang="en-US" sz="2600" b="1" dirty="0">
                <a:solidFill>
                  <a:srgbClr val="C00000"/>
                </a:solidFill>
              </a:rPr>
              <a:t>vital few metrics </a:t>
            </a:r>
            <a:r>
              <a:rPr lang="en-US" sz="2600" dirty="0">
                <a:solidFill>
                  <a:schemeClr val="tx2"/>
                </a:solidFill>
              </a:rPr>
              <a:t>you need to continue to share? How often? Who is responsible?</a:t>
            </a:r>
          </a:p>
          <a:p>
            <a:r>
              <a:rPr lang="en-US" sz="3000" dirty="0">
                <a:solidFill>
                  <a:schemeClr val="tx2"/>
                </a:solidFill>
              </a:rPr>
              <a:t>Staff </a:t>
            </a:r>
            <a:r>
              <a:rPr lang="en-US" sz="3000" b="1" dirty="0">
                <a:solidFill>
                  <a:srgbClr val="C00000"/>
                </a:solidFill>
              </a:rPr>
              <a:t>need data </a:t>
            </a:r>
            <a:r>
              <a:rPr lang="en-US" sz="3000" dirty="0">
                <a:solidFill>
                  <a:schemeClr val="tx2"/>
                </a:solidFill>
              </a:rPr>
              <a:t>to guide their work</a:t>
            </a:r>
          </a:p>
          <a:p>
            <a:pPr lvl="1"/>
            <a:r>
              <a:rPr lang="en-US" sz="2600" dirty="0">
                <a:solidFill>
                  <a:schemeClr val="tx2"/>
                </a:solidFill>
              </a:rPr>
              <a:t>How will you provide the data (e-mail, bulletin board, huddles)?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ADAF25-3032-445C-AD1D-2058831DE0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9499" y="2138604"/>
            <a:ext cx="4250702" cy="471939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48" y="2138604"/>
            <a:ext cx="1218895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5CAE20-76DD-4846-9D97-E49EEF6A51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529" b="16272"/>
          <a:stretch/>
        </p:blipFill>
        <p:spPr>
          <a:xfrm>
            <a:off x="8348415" y="3157790"/>
            <a:ext cx="3472870" cy="26810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407FB3-884F-4FDF-A45B-992C8A6ACDE4}"/>
              </a:ext>
            </a:extLst>
          </p:cNvPr>
          <p:cNvSpPr txBox="1"/>
          <p:nvPr/>
        </p:nvSpPr>
        <p:spPr>
          <a:xfrm>
            <a:off x="8156437" y="2367595"/>
            <a:ext cx="3856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937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 of sight, out of mind!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8F1DC4-5DD1-3CAD-52D1-2572FE536D0C}"/>
              </a:ext>
            </a:extLst>
          </p:cNvPr>
          <p:cNvSpPr txBox="1"/>
          <p:nvPr/>
        </p:nvSpPr>
        <p:spPr>
          <a:xfrm>
            <a:off x="0" y="6582164"/>
            <a:ext cx="9509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Used with permission &amp; adapted from the presentation “Sustaining your gains” by Karen Fugate, 2021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92A1EC2-81BE-9B41-5738-CA6051E0E0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7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66"/>
    </mc:Choice>
    <mc:Fallback xmlns="">
      <p:transition spd="slow" advTm="69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6C66EA6C-B847-4001-BD54-874A2F768C1C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752788" y="1637117"/>
          <a:ext cx="4869615" cy="3966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3E77CB1D-EF68-7259-37BF-10249E95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788" y="216131"/>
            <a:ext cx="10601011" cy="1420986"/>
          </a:xfrm>
        </p:spPr>
        <p:txBody>
          <a:bodyPr>
            <a:normAutofit/>
          </a:bodyPr>
          <a:lstStyle/>
          <a:p>
            <a:r>
              <a:rPr lang="en-US" sz="4100" b="1" dirty="0">
                <a:solidFill>
                  <a:srgbClr val="C00000"/>
                </a:solidFill>
              </a:rPr>
              <a:t>Problem solving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sz="2700" dirty="0">
                <a:solidFill>
                  <a:schemeClr val="tx2"/>
                </a:solidFill>
              </a:rPr>
              <a:t>Methods for surfacing &amp; addressing problems solvable at the front line, &amp; for developing improvement capability</a:t>
            </a:r>
            <a:endParaRPr lang="en-US" sz="27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B9C1EF-83BE-4F85-CF9F-B105C0976C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47879" y="1618791"/>
            <a:ext cx="5977956" cy="39853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33A191-169F-E436-D1EC-BD9DB8FFD7B6}"/>
              </a:ext>
            </a:extLst>
          </p:cNvPr>
          <p:cNvSpPr txBox="1"/>
          <p:nvPr/>
        </p:nvSpPr>
        <p:spPr>
          <a:xfrm>
            <a:off x="2097688" y="5774181"/>
            <a:ext cx="78097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expert in anything was once the beginner.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A3E3FF-DF21-99E1-736C-DBF38A9C98AA}"/>
              </a:ext>
            </a:extLst>
          </p:cNvPr>
          <p:cNvSpPr txBox="1"/>
          <p:nvPr/>
        </p:nvSpPr>
        <p:spPr>
          <a:xfrm>
            <a:off x="2009588" y="6399955"/>
            <a:ext cx="9509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Used with permission &amp; adapted from the presentation “Sustaining your gains” by Karen Fugate, 2021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B90F1F1-DC1F-A4FC-58F4-3231FB9355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82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56"/>
    </mc:Choice>
    <mc:Fallback xmlns="">
      <p:transition spd="slow" advTm="35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0E655-B04F-4A51-905B-7E01FD703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Agenda &amp; Important Information</a:t>
            </a:r>
          </a:p>
        </p:txBody>
      </p:sp>
      <p:pic>
        <p:nvPicPr>
          <p:cNvPr id="6" name="Content Placeholder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3638D30-00B9-4604-BE36-5864801BF8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58" y="952426"/>
            <a:ext cx="4041629" cy="566054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9ED189-0910-474D-965B-54F72C2D316F}"/>
              </a:ext>
            </a:extLst>
          </p:cNvPr>
          <p:cNvSpPr txBox="1"/>
          <p:nvPr/>
        </p:nvSpPr>
        <p:spPr>
          <a:xfrm>
            <a:off x="4882897" y="2565776"/>
            <a:ext cx="71231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500" dirty="0"/>
              <a:t>Please use the chat! </a:t>
            </a:r>
          </a:p>
          <a:p>
            <a:r>
              <a:rPr lang="en-US" sz="3500" dirty="0">
                <a:solidFill>
                  <a:srgbClr val="E68422"/>
                </a:solidFill>
              </a:rPr>
              <a:t>     Your name, hospital, and successes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500" dirty="0"/>
              <a:t>Remember to mute yourselves!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500" dirty="0"/>
              <a:t>HAVE FUN!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941E50-9CD5-4012-821F-32986B58C698}"/>
              </a:ext>
            </a:extLst>
          </p:cNvPr>
          <p:cNvSpPr txBox="1"/>
          <p:nvPr/>
        </p:nvSpPr>
        <p:spPr>
          <a:xfrm>
            <a:off x="5450148" y="1222724"/>
            <a:ext cx="59886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WELCOME!</a:t>
            </a:r>
          </a:p>
        </p:txBody>
      </p:sp>
    </p:spTree>
    <p:extLst>
      <p:ext uri="{BB962C8B-B14F-4D97-AF65-F5344CB8AC3E}">
        <p14:creationId xmlns:p14="http://schemas.microsoft.com/office/powerpoint/2010/main" val="18268994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DB8D9C-9B4D-40C7-B0B1-CC66623A5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165" y="295953"/>
            <a:ext cx="11043120" cy="147099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b="1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Escalation</a:t>
            </a:r>
            <a:br>
              <a:rPr lang="en-US" sz="4500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</a:br>
            <a:r>
              <a:rPr lang="en-US" sz="2700" dirty="0">
                <a:solidFill>
                  <a:schemeClr val="tx2"/>
                </a:solidFill>
              </a:rPr>
              <a:t>Frontline staff scope issues &amp; escalate those that require management action to resolve (e.g., cross-department coordination)</a:t>
            </a:r>
            <a:endParaRPr lang="en-US" sz="2700" kern="12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E40286A6-9D07-41C8-5D1E-2333F5546E7E}"/>
              </a:ext>
            </a:extLst>
          </p:cNvPr>
          <p:cNvSpPr txBox="1">
            <a:spLocks/>
          </p:cNvSpPr>
          <p:nvPr/>
        </p:nvSpPr>
        <p:spPr>
          <a:xfrm>
            <a:off x="778166" y="1766493"/>
            <a:ext cx="6428298" cy="46879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7113" indent="-1682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1925" indent="-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you have a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process for staff to escalate concerns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leadership when “the new way” is not followed or is not working?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Issues that may need interdepartmental coordination or cannot be resolved by frontline staff.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you have a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 to follow up on concerns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Leaders need to be able to address and solve barriers.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4BEECA-69FE-6DF3-48ED-E566F294094B}"/>
              </a:ext>
            </a:extLst>
          </p:cNvPr>
          <p:cNvSpPr txBox="1"/>
          <p:nvPr/>
        </p:nvSpPr>
        <p:spPr>
          <a:xfrm>
            <a:off x="2630098" y="6162084"/>
            <a:ext cx="73392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is no such thing as a stupid question!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843ABC6-C086-DE3C-213D-A5891DA628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t="9290"/>
          <a:stretch/>
        </p:blipFill>
        <p:spPr>
          <a:xfrm>
            <a:off x="7613915" y="1543267"/>
            <a:ext cx="4207370" cy="4403664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F43B9B-B593-0235-2E82-0B82379E209C}"/>
              </a:ext>
            </a:extLst>
          </p:cNvPr>
          <p:cNvSpPr txBox="1"/>
          <p:nvPr/>
        </p:nvSpPr>
        <p:spPr>
          <a:xfrm>
            <a:off x="0" y="6582164"/>
            <a:ext cx="9509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Used with permission &amp; adapted from the presentation “Sustaining your gains” by Karen Fugate, 2021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586251A-9050-63A1-5630-48382AB64F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5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77"/>
    </mc:Choice>
    <mc:Fallback xmlns="">
      <p:transition spd="slow" advTm="33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37547A-CB9D-474C-86FB-3C6999C55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Your sustainability journey</a:t>
            </a:r>
          </a:p>
        </p:txBody>
      </p:sp>
      <p:graphicFrame>
        <p:nvGraphicFramePr>
          <p:cNvPr id="8" name="TextBox 2">
            <a:extLst>
              <a:ext uri="{FF2B5EF4-FFF2-40B4-BE49-F238E27FC236}">
                <a16:creationId xmlns:a16="http://schemas.microsoft.com/office/drawing/2014/main" id="{E2DDF0B2-D7E6-D317-A756-9D1F4731D0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6447703"/>
              </p:ext>
            </p:extLst>
          </p:nvPr>
        </p:nvGraphicFramePr>
        <p:xfrm>
          <a:off x="1434192" y="1714590"/>
          <a:ext cx="9247649" cy="4524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3764478-8A50-B27C-05BC-99D6D75BB3DF}"/>
              </a:ext>
            </a:extLst>
          </p:cNvPr>
          <p:cNvSpPr txBox="1"/>
          <p:nvPr/>
        </p:nvSpPr>
        <p:spPr>
          <a:xfrm>
            <a:off x="0" y="6582164"/>
            <a:ext cx="9509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Used with permission &amp; adapted from the presentation “Sustaining your gains” by Karen Fugate, 2021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4646245-ADBE-E5FF-E0D6-E58CC7C7F4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60742" y="59254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5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30"/>
    </mc:Choice>
    <mc:Fallback xmlns="">
      <p:transition spd="slow" advTm="25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4" name="Rectangle 118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341DC9B-9E4B-45B2-B4D5-9F99CAA82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741" y="1726738"/>
            <a:ext cx="5334930" cy="30041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500" b="1" dirty="0"/>
              <a:t> </a:t>
            </a:r>
            <a:br>
              <a:rPr lang="en-US" sz="4500" b="1" dirty="0"/>
            </a:br>
            <a:r>
              <a:rPr lang="en-US" sz="4500" b="1" dirty="0"/>
              <a:t>Karen Bruder, MD &amp; Julie DeCesare, MD</a:t>
            </a:r>
            <a:br>
              <a:rPr lang="en-US" sz="4500" b="1" dirty="0"/>
            </a:br>
            <a:endParaRPr lang="en-US" sz="4500" b="1" dirty="0"/>
          </a:p>
        </p:txBody>
      </p:sp>
      <p:sp>
        <p:nvSpPr>
          <p:cNvPr id="245" name="Freeform: Shape 120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6" name="Freeform: Shape 122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7" name="Freeform: Shape 124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8" name="Freeform: Shape 126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9" name="Freeform: Shape 128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" name="Picture 2" descr="A picture containing text, melon, wheel&#10;&#10;Description automatically generated">
            <a:extLst>
              <a:ext uri="{FF2B5EF4-FFF2-40B4-BE49-F238E27FC236}">
                <a16:creationId xmlns:a16="http://schemas.microsoft.com/office/drawing/2014/main" id="{D39CA73D-25DF-459F-A1F2-84BD9A9E17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3"/>
          <a:stretch/>
        </p:blipFill>
        <p:spPr>
          <a:xfrm>
            <a:off x="5329073" y="51601"/>
            <a:ext cx="6754798" cy="675479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250" name="Freeform: Shape 130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2B890BA8-9665-4822-B495-A2962F2152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482" y="6000749"/>
            <a:ext cx="1041454" cy="85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34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C541B88-1AE9-40C3-AFD5-967787C19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 descr="Logo, company name&#10;&#10;Description automatically generated">
            <a:extLst>
              <a:ext uri="{FF2B5EF4-FFF2-40B4-BE49-F238E27FC236}">
                <a16:creationId xmlns:a16="http://schemas.microsoft.com/office/drawing/2014/main" id="{805D7FE7-7169-4864-8CE6-0B7C637B49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836" y="5500524"/>
            <a:ext cx="1649164" cy="1357475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89059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43C6A-24D7-4D52-967A-2B1B490DD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697"/>
            <a:ext cx="3200400" cy="423811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Strategies for continued moving the needle…</a:t>
            </a:r>
          </a:p>
        </p:txBody>
      </p:sp>
      <p:grpSp>
        <p:nvGrpSpPr>
          <p:cNvPr id="29" name="Graphic 38">
            <a:extLst>
              <a:ext uri="{FF2B5EF4-FFF2-40B4-BE49-F238E27FC236}">
                <a16:creationId xmlns:a16="http://schemas.microsoft.com/office/drawing/2014/main" id="{7CF625D3-71A3-4F30-A096-8EF334E95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2912"/>
            <a:ext cx="1910252" cy="709660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6754E2F-F56E-4BA3-99DD-8EBF110E3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4A69059-7C49-49C6-B071-F2A9B558E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89D16701-DA76-4F72-BB63-E2C3FFBDF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CC28BE1-9DC6-43FE-9582-39F091098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7" name="Graphic 4">
            <a:extLst>
              <a:ext uri="{FF2B5EF4-FFF2-40B4-BE49-F238E27FC236}">
                <a16:creationId xmlns:a16="http://schemas.microsoft.com/office/drawing/2014/main" id="{AF9AF3F3-CE0C-4125-BDD7-346487FA0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09667" y="5539935"/>
            <a:ext cx="975169" cy="975171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31DFBFA-CF4D-4940-9086-26F83E5C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7854033-BD20-4C77-8C5B-048F4B3BDD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C93AA74-BEB3-444F-835B-7AA6ECE61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00DF1C9-6952-4704-B8B3-95406E18E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34783FD-297C-40D2-964B-DBAE4DE28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E621623-0357-4FD5-A1AC-400501025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024F346E-10A0-458F-A9CA-8C0079472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937A2F7-01A9-47F3-BED6-B61D9984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B44DAF8-5073-441A-82E1-180385D35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2B0413D-0E36-4A90-8E6A-9EDC676A6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6059ECF-0D50-48AD-B67A-645EC29D3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394906F-6BF2-447E-9886-F12708E12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45EB96B-215A-4EBF-A594-2B0822233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EDD1D306-7AC2-E2D9-37CF-493A687F95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4138678"/>
              </p:ext>
            </p:extLst>
          </p:nvPr>
        </p:nvGraphicFramePr>
        <p:xfrm>
          <a:off x="5484139" y="477540"/>
          <a:ext cx="6301601" cy="5878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183400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C541B88-1AE9-40C3-AFD5-967787C19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 descr="Logo, company name&#10;&#10;Description automatically generated">
            <a:extLst>
              <a:ext uri="{FF2B5EF4-FFF2-40B4-BE49-F238E27FC236}">
                <a16:creationId xmlns:a16="http://schemas.microsoft.com/office/drawing/2014/main" id="{1931CF40-DB71-4FD7-BB30-B9589A129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836" y="5500524"/>
            <a:ext cx="1649164" cy="1357475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89059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43C6A-24D7-4D52-967A-2B1B490DD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697"/>
            <a:ext cx="3200400" cy="423811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Strategies for continued moving the needle…</a:t>
            </a:r>
          </a:p>
        </p:txBody>
      </p:sp>
      <p:grpSp>
        <p:nvGrpSpPr>
          <p:cNvPr id="29" name="Graphic 38">
            <a:extLst>
              <a:ext uri="{FF2B5EF4-FFF2-40B4-BE49-F238E27FC236}">
                <a16:creationId xmlns:a16="http://schemas.microsoft.com/office/drawing/2014/main" id="{7CF625D3-71A3-4F30-A096-8EF334E95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2912"/>
            <a:ext cx="1910252" cy="709660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6754E2F-F56E-4BA3-99DD-8EBF110E3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4A69059-7C49-49C6-B071-F2A9B558E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89D16701-DA76-4F72-BB63-E2C3FFBDF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CC28BE1-9DC6-43FE-9582-39F091098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7" name="Graphic 4">
            <a:extLst>
              <a:ext uri="{FF2B5EF4-FFF2-40B4-BE49-F238E27FC236}">
                <a16:creationId xmlns:a16="http://schemas.microsoft.com/office/drawing/2014/main" id="{AF9AF3F3-CE0C-4125-BDD7-346487FA0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09667" y="5539935"/>
            <a:ext cx="975169" cy="975171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31DFBFA-CF4D-4940-9086-26F83E5C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7854033-BD20-4C77-8C5B-048F4B3BDD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C93AA74-BEB3-444F-835B-7AA6ECE61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00DF1C9-6952-4704-B8B3-95406E18E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34783FD-297C-40D2-964B-DBAE4DE28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E621623-0357-4FD5-A1AC-400501025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024F346E-10A0-458F-A9CA-8C0079472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937A2F7-01A9-47F3-BED6-B61D9984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B44DAF8-5073-441A-82E1-180385D35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2B0413D-0E36-4A90-8E6A-9EDC676A6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6059ECF-0D50-48AD-B67A-645EC29D3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394906F-6BF2-447E-9886-F12708E12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45EB96B-215A-4EBF-A594-2B0822233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EDD1D306-7AC2-E2D9-37CF-493A687F95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3352821"/>
              </p:ext>
            </p:extLst>
          </p:nvPr>
        </p:nvGraphicFramePr>
        <p:xfrm>
          <a:off x="5484139" y="477540"/>
          <a:ext cx="6301601" cy="5878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633232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AA8F7F-0BB5-44BA-8BAE-9B1B6FE1B1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8" t="21212" r="44250" b="22303"/>
          <a:stretch/>
        </p:blipFill>
        <p:spPr>
          <a:xfrm>
            <a:off x="6799811" y="0"/>
            <a:ext cx="5292436" cy="484851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0937" y="841979"/>
            <a:ext cx="4459248" cy="2744597"/>
          </a:xfrm>
        </p:spPr>
        <p:txBody>
          <a:bodyPr>
            <a:normAutofit/>
          </a:bodyPr>
          <a:lstStyle/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Hospital Perinatal QI  Indicators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F39D9C-E620-4FC7-9004-CC89ACFC4BC9}"/>
              </a:ext>
            </a:extLst>
          </p:cNvPr>
          <p:cNvSpPr/>
          <p:nvPr/>
        </p:nvSpPr>
        <p:spPr>
          <a:xfrm>
            <a:off x="6976123" y="2750815"/>
            <a:ext cx="3098902" cy="1068658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1" indent="-457200"/>
            <a:r>
              <a:rPr lang="en-US" sz="2400" dirty="0">
                <a:solidFill>
                  <a:schemeClr val="tx2"/>
                </a:solidFill>
              </a:rPr>
              <a:t>      62 PQI hospitals</a:t>
            </a:r>
          </a:p>
          <a:p>
            <a:pPr lvl="1" indent="-457200"/>
            <a:r>
              <a:rPr lang="en-US" sz="2400" dirty="0">
                <a:solidFill>
                  <a:schemeClr val="tx2"/>
                </a:solidFill>
              </a:rPr>
              <a:t>      46 not participating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3E8ED93-A2A1-44CB-839F-29C28ED765EB}"/>
              </a:ext>
            </a:extLst>
          </p:cNvPr>
          <p:cNvSpPr>
            <a:spLocks noChangeAspect="1"/>
          </p:cNvSpPr>
          <p:nvPr/>
        </p:nvSpPr>
        <p:spPr>
          <a:xfrm>
            <a:off x="7155678" y="2992535"/>
            <a:ext cx="184873" cy="224490"/>
          </a:xfrm>
          <a:prstGeom prst="ellipse">
            <a:avLst/>
          </a:prstGeom>
          <a:solidFill>
            <a:srgbClr val="68A45F"/>
          </a:solidFill>
          <a:ln>
            <a:solidFill>
              <a:srgbClr val="68A45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5FCFC60-8312-4556-A76E-66832BB90652}"/>
              </a:ext>
            </a:extLst>
          </p:cNvPr>
          <p:cNvSpPr>
            <a:spLocks noChangeAspect="1"/>
          </p:cNvSpPr>
          <p:nvPr/>
        </p:nvSpPr>
        <p:spPr>
          <a:xfrm>
            <a:off x="7155678" y="3406004"/>
            <a:ext cx="184873" cy="224489"/>
          </a:xfrm>
          <a:prstGeom prst="ellipse">
            <a:avLst/>
          </a:prstGeom>
          <a:solidFill>
            <a:srgbClr val="D4816B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" t="5348" r="2320" b="9085"/>
          <a:stretch/>
        </p:blipFill>
        <p:spPr>
          <a:xfrm>
            <a:off x="4441155" y="344985"/>
            <a:ext cx="2899397" cy="1784246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4970033" y="4500767"/>
            <a:ext cx="6974541" cy="2139047"/>
          </a:xfrm>
          <a:prstGeom prst="rect">
            <a:avLst/>
          </a:prstGeom>
          <a:solidFill>
            <a:srgbClr val="F1A962"/>
          </a:solidFill>
          <a:ln w="571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1500"/>
              </a:spcAft>
              <a:buClr>
                <a:srgbClr val="C0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No charge to participate</a:t>
            </a:r>
          </a:p>
          <a:p>
            <a:pPr marL="571500" indent="-571500">
              <a:spcAft>
                <a:spcPts val="1500"/>
              </a:spcAft>
              <a:buClr>
                <a:srgbClr val="C0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No data submission </a:t>
            </a:r>
          </a:p>
          <a:p>
            <a:pPr marL="571500" indent="-571500">
              <a:spcAft>
                <a:spcPts val="1500"/>
              </a:spcAft>
              <a:buClr>
                <a:srgbClr val="C0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QI indicator report free of charge</a:t>
            </a:r>
          </a:p>
        </p:txBody>
      </p:sp>
    </p:spTree>
    <p:extLst>
      <p:ext uri="{BB962C8B-B14F-4D97-AF65-F5344CB8AC3E}">
        <p14:creationId xmlns:p14="http://schemas.microsoft.com/office/powerpoint/2010/main" val="26906194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838200" y="1357475"/>
            <a:ext cx="10572749" cy="709450"/>
          </a:xfrm>
          <a:prstGeom prst="roundRect">
            <a:avLst/>
          </a:prstGeom>
          <a:solidFill>
            <a:srgbClr val="2F9976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1857376" y="1510844"/>
            <a:ext cx="9496424" cy="4277027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0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  </a:t>
            </a:r>
            <a:r>
              <a:rPr lang="en-US" sz="5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Perinatal QI Indicator Sets</a:t>
            </a:r>
          </a:p>
          <a:p>
            <a:pPr marL="0" indent="0">
              <a:buNone/>
            </a:pPr>
            <a:endParaRPr lang="en-U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93738" indent="-412750">
              <a:buFont typeface="+mj-lt"/>
              <a:buAutoNum type="arabicPeriod"/>
            </a:pPr>
            <a:r>
              <a:rPr lang="en-US" sz="3800" dirty="0"/>
              <a:t>Non-medically indicated deliveries—PC-01</a:t>
            </a:r>
          </a:p>
          <a:p>
            <a:pPr marL="693738" indent="-412750">
              <a:buFont typeface="+mj-lt"/>
              <a:buAutoNum type="arabicPeriod"/>
            </a:pPr>
            <a:r>
              <a:rPr lang="en-US" sz="3800" b="1" dirty="0">
                <a:solidFill>
                  <a:srgbClr val="0082BC"/>
                </a:solidFill>
              </a:rPr>
              <a:t>Nulliparous, term, single, vertex (NTSV) cesareans—PC-02</a:t>
            </a:r>
          </a:p>
          <a:p>
            <a:pPr marL="693738" indent="-412750">
              <a:buFont typeface="+mj-lt"/>
              <a:buAutoNum type="arabicPeriod"/>
            </a:pPr>
            <a:r>
              <a:rPr lang="en-US" sz="3800" dirty="0"/>
              <a:t>Failed inductions of labor</a:t>
            </a:r>
          </a:p>
          <a:p>
            <a:pPr marL="693738" indent="-412750">
              <a:buFont typeface="+mj-lt"/>
              <a:buAutoNum type="arabicPeriod"/>
            </a:pPr>
            <a:r>
              <a:rPr lang="en-US" sz="3800" dirty="0"/>
              <a:t>Severe Maternal Morbidity—CDC </a:t>
            </a:r>
          </a:p>
          <a:p>
            <a:pPr marL="693738" indent="-412750">
              <a:buFont typeface="+mj-lt"/>
              <a:buAutoNum type="arabicPeriod"/>
            </a:pPr>
            <a:r>
              <a:rPr lang="en-US" sz="3800" dirty="0"/>
              <a:t>Unexpected Newborn Complications—CMQCC</a:t>
            </a:r>
          </a:p>
          <a:p>
            <a:pPr marL="693738" indent="-412750">
              <a:buFont typeface="+mj-lt"/>
              <a:buAutoNum type="arabicPeriod"/>
            </a:pPr>
            <a:r>
              <a:rPr lang="en-US" sz="3800" dirty="0"/>
              <a:t>Severe Hypertension/Preeclampsia—ACOG AIM </a:t>
            </a:r>
          </a:p>
          <a:p>
            <a:pPr marL="693738" indent="-412750">
              <a:buFont typeface="+mj-lt"/>
              <a:buAutoNum type="arabicPeriod"/>
            </a:pPr>
            <a:r>
              <a:rPr lang="en-US" sz="3800" dirty="0"/>
              <a:t>Obstetric Hemorrhage—ACOG AIM</a:t>
            </a:r>
          </a:p>
          <a:p>
            <a:pPr marL="693738" indent="-412750">
              <a:buFont typeface="+mj-lt"/>
              <a:buAutoNum type="arabicPeriod"/>
            </a:pPr>
            <a:r>
              <a:rPr lang="en-US" sz="3800" dirty="0"/>
              <a:t>Neonatal Abstinence Syndrome</a:t>
            </a:r>
          </a:p>
          <a:p>
            <a:pPr marL="693738" indent="-412750">
              <a:buFont typeface="+mj-lt"/>
              <a:buAutoNum type="arabicPeriod"/>
            </a:pPr>
            <a:r>
              <a:rPr lang="en-US" sz="3800" b="1" dirty="0">
                <a:solidFill>
                  <a:srgbClr val="0082BC"/>
                </a:solidFill>
              </a:rPr>
              <a:t>NTSV cesarean comparative measure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332C6-A5C1-4D88-ADCE-6F3163D8595A}" type="slidenum">
              <a:rPr lang="en-US" smtClean="0">
                <a:solidFill>
                  <a:prstClr val="white"/>
                </a:solidFill>
              </a:rPr>
              <a:pPr/>
              <a:t>26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itle 4"/>
          <p:cNvSpPr txBox="1">
            <a:spLocks/>
          </p:cNvSpPr>
          <p:nvPr/>
        </p:nvSpPr>
        <p:spPr>
          <a:xfrm>
            <a:off x="2093844" y="481193"/>
            <a:ext cx="8016815" cy="8842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510B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2F9976"/>
                </a:solidFill>
                <a:latin typeface="+mj-lt"/>
                <a:cs typeface="Arial" panose="020B0604020202020204" pitchFamily="34" charset="0"/>
              </a:rPr>
              <a:t>Current PQI Indicators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FC75C412-D355-48C1-9874-23B2048E8187}"/>
              </a:ext>
            </a:extLst>
          </p:cNvPr>
          <p:cNvSpPr/>
          <p:nvPr/>
        </p:nvSpPr>
        <p:spPr>
          <a:xfrm>
            <a:off x="1138844" y="2385753"/>
            <a:ext cx="872836" cy="448887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A430169-BC9E-4FAB-B4B3-62E06213C2DD}"/>
              </a:ext>
            </a:extLst>
          </p:cNvPr>
          <p:cNvSpPr/>
          <p:nvPr/>
        </p:nvSpPr>
        <p:spPr>
          <a:xfrm>
            <a:off x="1138844" y="4931520"/>
            <a:ext cx="872836" cy="448887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A514F9BC-48FB-4808-B3AE-C4D5DDBFB6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836" y="5500524"/>
            <a:ext cx="1649164" cy="13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7293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938B7D-70DE-43D5-ACFD-2AFC15F0D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87" y="212560"/>
            <a:ext cx="10747597" cy="613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975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D91244-8BFD-4AA4-95C8-1DC229CC1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70" y="125578"/>
            <a:ext cx="10797891" cy="618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395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03087626-C7D1-4725-B271-A9E419262E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55" b="7371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31732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C30A77A-6A42-9EC1-5396-4DBE26132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 Data Summary: Positive Trends</a:t>
            </a:r>
          </a:p>
        </p:txBody>
      </p:sp>
    </p:spTree>
    <p:extLst>
      <p:ext uri="{BB962C8B-B14F-4D97-AF65-F5344CB8AC3E}">
        <p14:creationId xmlns:p14="http://schemas.microsoft.com/office/powerpoint/2010/main" val="13013649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E825F-EFA3-45EC-8673-3E218A8A5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207" y="1076599"/>
            <a:ext cx="9889586" cy="2744597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 Team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Successes and Sustainability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9C9A8D-2C30-47FD-941E-7007D793E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4664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D498C9D-D330-4CE5-BD9E-73E292405BF2}"/>
              </a:ext>
            </a:extLst>
          </p:cNvPr>
          <p:cNvSpPr/>
          <p:nvPr/>
        </p:nvSpPr>
        <p:spPr>
          <a:xfrm>
            <a:off x="1682346" y="4437761"/>
            <a:ext cx="9156700" cy="23248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picture containing person, outdoor, red, shirt&#10;&#10;Description automatically generated">
            <a:extLst>
              <a:ext uri="{FF2B5EF4-FFF2-40B4-BE49-F238E27FC236}">
                <a16:creationId xmlns:a16="http://schemas.microsoft.com/office/drawing/2014/main" id="{7A81D662-50D9-4470-8ADE-62ABB5B7F6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8"/>
          <a:stretch/>
        </p:blipFill>
        <p:spPr>
          <a:xfrm>
            <a:off x="3928908" y="4492248"/>
            <a:ext cx="2231004" cy="21945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961FF4-F82C-40C9-BE35-2EFAC71A2300}"/>
              </a:ext>
            </a:extLst>
          </p:cNvPr>
          <p:cNvSpPr/>
          <p:nvPr/>
        </p:nvSpPr>
        <p:spPr>
          <a:xfrm>
            <a:off x="19050" y="1570461"/>
            <a:ext cx="12192000" cy="2747539"/>
          </a:xfrm>
          <a:prstGeom prst="rect">
            <a:avLst/>
          </a:prstGeom>
          <a:solidFill>
            <a:srgbClr val="0093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6C5AEB-6ED6-4170-B400-FD012E568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728" y="321537"/>
            <a:ext cx="11479272" cy="1325563"/>
          </a:xfrm>
        </p:spPr>
        <p:txBody>
          <a:bodyPr/>
          <a:lstStyle/>
          <a:p>
            <a:r>
              <a:rPr lang="en-US" b="1" dirty="0">
                <a:solidFill>
                  <a:srgbClr val="009374"/>
                </a:solidFill>
              </a:rPr>
              <a:t>Thanks to our Nurse &amp; Physician Coach</a:t>
            </a:r>
            <a:r>
              <a:rPr lang="en-US" dirty="0">
                <a:solidFill>
                  <a:srgbClr val="009374"/>
                </a:solidFill>
              </a:rPr>
              <a:t> </a:t>
            </a:r>
            <a:r>
              <a:rPr lang="en-US" b="1" dirty="0">
                <a:solidFill>
                  <a:srgbClr val="009374"/>
                </a:solidFill>
              </a:rPr>
              <a:t>Mentors</a:t>
            </a:r>
            <a:r>
              <a:rPr lang="en-US" dirty="0">
                <a:solidFill>
                  <a:srgbClr val="009374"/>
                </a:solidFill>
              </a:rPr>
              <a:t>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487015-B8B9-4097-90F2-747BC63F17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9158" y="1783495"/>
            <a:ext cx="1743306" cy="2226493"/>
          </a:xfrm>
          <a:prstGeom prst="rect">
            <a:avLst/>
          </a:prstGeom>
        </p:spPr>
      </p:pic>
      <p:pic>
        <p:nvPicPr>
          <p:cNvPr id="14" name="Picture 13" descr="A picture containing person, window, staring&#10;&#10;Description automatically generated">
            <a:extLst>
              <a:ext uri="{FF2B5EF4-FFF2-40B4-BE49-F238E27FC236}">
                <a16:creationId xmlns:a16="http://schemas.microsoft.com/office/drawing/2014/main" id="{3CA8267E-086E-46AA-8B78-DDE9C8A515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446" y="4547198"/>
            <a:ext cx="1727795" cy="21128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7F87477F-5B42-4CD2-B73E-D0CE95FF64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" r="14432"/>
          <a:stretch/>
        </p:blipFill>
        <p:spPr>
          <a:xfrm>
            <a:off x="2011680" y="1850091"/>
            <a:ext cx="1828800" cy="19700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 descr="A picture containing person, person, indoor&#10;&#10;Description automatically generated">
            <a:extLst>
              <a:ext uri="{FF2B5EF4-FFF2-40B4-BE49-F238E27FC236}">
                <a16:creationId xmlns:a16="http://schemas.microsoft.com/office/drawing/2014/main" id="{502301BD-4D56-40B8-86D2-41C90D3CBB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170" y="4561975"/>
            <a:ext cx="1777887" cy="21210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4" t="55" r="1436" b="-55"/>
          <a:stretch/>
        </p:blipFill>
        <p:spPr>
          <a:xfrm>
            <a:off x="8418195" y="4704357"/>
            <a:ext cx="1737360" cy="20116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CE1609-F8CF-41A9-B7D1-EFC877BEB4E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791" r="3980"/>
          <a:stretch/>
        </p:blipFill>
        <p:spPr>
          <a:xfrm>
            <a:off x="4656910" y="1754372"/>
            <a:ext cx="1554480" cy="24688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8CB247-9E7B-42AD-B265-A69EE6A88F9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767" t="7648" r="17477" b="11339"/>
          <a:stretch/>
        </p:blipFill>
        <p:spPr>
          <a:xfrm>
            <a:off x="8692515" y="1834515"/>
            <a:ext cx="1554480" cy="2079118"/>
          </a:xfrm>
          <a:prstGeom prst="rect">
            <a:avLst/>
          </a:prstGeom>
        </p:spPr>
      </p:pic>
      <p:pic>
        <p:nvPicPr>
          <p:cNvPr id="7" name="Content Placeholder 6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BF3A5D6A-DD06-4957-9350-795242F3BC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17" y="1749211"/>
            <a:ext cx="1716578" cy="2198716"/>
          </a:xfrm>
          <a:ln>
            <a:solidFill>
              <a:schemeClr val="tx1"/>
            </a:solidFill>
          </a:ln>
        </p:spPr>
      </p:pic>
      <p:pic>
        <p:nvPicPr>
          <p:cNvPr id="1026" name="Picture 2" descr="Cole Greves, M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" b="-1842"/>
          <a:stretch/>
        </p:blipFill>
        <p:spPr bwMode="auto">
          <a:xfrm>
            <a:off x="10248799" y="1828800"/>
            <a:ext cx="1743306" cy="222649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84E31E8-4EFD-4AAC-9422-CDAAA28AA887}"/>
              </a:ext>
            </a:extLst>
          </p:cNvPr>
          <p:cNvSpPr/>
          <p:nvPr/>
        </p:nvSpPr>
        <p:spPr>
          <a:xfrm>
            <a:off x="330918" y="1735992"/>
            <a:ext cx="3597990" cy="2346254"/>
          </a:xfrm>
          <a:prstGeom prst="rect">
            <a:avLst/>
          </a:prstGeom>
          <a:noFill/>
          <a:ln w="215900">
            <a:solidFill>
              <a:srgbClr val="7EB0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0131AC7D-1EF2-40D0-A2C6-144598FAB58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049" y="5802890"/>
            <a:ext cx="1165959" cy="95973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05DF8CF-E383-4936-8C62-AA4BA66713C5}"/>
              </a:ext>
            </a:extLst>
          </p:cNvPr>
          <p:cNvSpPr/>
          <p:nvPr/>
        </p:nvSpPr>
        <p:spPr>
          <a:xfrm>
            <a:off x="4442234" y="1723615"/>
            <a:ext cx="3711169" cy="2346254"/>
          </a:xfrm>
          <a:prstGeom prst="rect">
            <a:avLst/>
          </a:prstGeom>
          <a:noFill/>
          <a:ln w="215900">
            <a:solidFill>
              <a:srgbClr val="7EB0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AA40992-AF1B-45CE-94DA-087B8F420492}"/>
              </a:ext>
            </a:extLst>
          </p:cNvPr>
          <p:cNvSpPr/>
          <p:nvPr/>
        </p:nvSpPr>
        <p:spPr>
          <a:xfrm>
            <a:off x="8559492" y="1712568"/>
            <a:ext cx="3432613" cy="2346254"/>
          </a:xfrm>
          <a:prstGeom prst="rect">
            <a:avLst/>
          </a:prstGeom>
          <a:noFill/>
          <a:ln w="215900">
            <a:solidFill>
              <a:srgbClr val="7EB0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8FAC9B-8BD3-4235-9BCF-C1076B071DE9}"/>
              </a:ext>
            </a:extLst>
          </p:cNvPr>
          <p:cNvSpPr txBox="1"/>
          <p:nvPr/>
        </p:nvSpPr>
        <p:spPr>
          <a:xfrm>
            <a:off x="14257" y="3820178"/>
            <a:ext cx="3967555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Nancy Travis &amp; Chadwick Leo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981775-D9E8-45F1-A5D0-2CA0C338D156}"/>
              </a:ext>
            </a:extLst>
          </p:cNvPr>
          <p:cNvSpPr txBox="1"/>
          <p:nvPr/>
        </p:nvSpPr>
        <p:spPr>
          <a:xfrm>
            <a:off x="4116107" y="3820179"/>
            <a:ext cx="4298354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Leah Williams-Jones &amp; Karen Bruder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7FF8BA-6F1C-436F-8372-D170861798D1}"/>
              </a:ext>
            </a:extLst>
          </p:cNvPr>
          <p:cNvSpPr txBox="1"/>
          <p:nvPr/>
        </p:nvSpPr>
        <p:spPr>
          <a:xfrm>
            <a:off x="8580031" y="3823792"/>
            <a:ext cx="3467148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Kim Huber &amp; Cole Greves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651BB31-FBBF-44C1-B02C-6B084CFDBE61}"/>
              </a:ext>
            </a:extLst>
          </p:cNvPr>
          <p:cNvSpPr/>
          <p:nvPr/>
        </p:nvSpPr>
        <p:spPr>
          <a:xfrm>
            <a:off x="2420104" y="4583447"/>
            <a:ext cx="3597990" cy="2099583"/>
          </a:xfrm>
          <a:prstGeom prst="rect">
            <a:avLst/>
          </a:prstGeom>
          <a:noFill/>
          <a:ln w="215900">
            <a:solidFill>
              <a:srgbClr val="7EB0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D089051-1BA1-4340-8C93-55C5746679E0}"/>
              </a:ext>
            </a:extLst>
          </p:cNvPr>
          <p:cNvSpPr/>
          <p:nvPr/>
        </p:nvSpPr>
        <p:spPr>
          <a:xfrm>
            <a:off x="6666820" y="4594982"/>
            <a:ext cx="3597990" cy="2088048"/>
          </a:xfrm>
          <a:prstGeom prst="rect">
            <a:avLst/>
          </a:prstGeom>
          <a:noFill/>
          <a:ln w="215900">
            <a:solidFill>
              <a:srgbClr val="7EB0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125238-CC46-4B13-863E-807BA6249CBA}"/>
              </a:ext>
            </a:extLst>
          </p:cNvPr>
          <p:cNvSpPr txBox="1"/>
          <p:nvPr/>
        </p:nvSpPr>
        <p:spPr>
          <a:xfrm>
            <a:off x="2362200" y="6313699"/>
            <a:ext cx="3655894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Jane James  &amp;  Karen Harris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AA66B2-F6DE-4DE9-9F94-C620E030300A}"/>
              </a:ext>
            </a:extLst>
          </p:cNvPr>
          <p:cNvSpPr txBox="1"/>
          <p:nvPr/>
        </p:nvSpPr>
        <p:spPr>
          <a:xfrm>
            <a:off x="6297818" y="6325714"/>
            <a:ext cx="4335995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Carol Lawrence  &amp; Julie DeCesare</a:t>
            </a:r>
          </a:p>
        </p:txBody>
      </p:sp>
    </p:spTree>
    <p:extLst>
      <p:ext uri="{BB962C8B-B14F-4D97-AF65-F5344CB8AC3E}">
        <p14:creationId xmlns:p14="http://schemas.microsoft.com/office/powerpoint/2010/main" val="15023977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AA9FC7-AB33-43F0-BEF7-35D5BFE9B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788" y="2063564"/>
            <a:ext cx="10601011" cy="441560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b="1" noProof="0" dirty="0">
                <a:solidFill>
                  <a:srgbClr val="E68422"/>
                </a:solidFill>
                <a:latin typeface="Calibri" panose="020F0502020204030204"/>
              </a:rPr>
              <a:t>Educated 100% of staff on NTSV</a:t>
            </a:r>
            <a:endParaRPr lang="en-US" sz="2400" b="1" i="0" u="none" strike="noStrike" kern="1200" cap="none" spc="0" normalizeH="0" baseline="0" noProof="0" dirty="0">
              <a:ln>
                <a:noFill/>
              </a:ln>
              <a:solidFill>
                <a:srgbClr val="E68422"/>
              </a:solidFill>
              <a:uLnTx/>
              <a:uFillTx/>
              <a:latin typeface="Calibri" panose="020F0502020204030204"/>
              <a:cs typeface="Calibri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b="1" dirty="0">
                <a:solidFill>
                  <a:srgbClr val="E68422"/>
                </a:solidFill>
                <a:latin typeface="Calibri" panose="020F0502020204030204"/>
              </a:rPr>
              <a:t>Labor support training classes held in numerous locations</a:t>
            </a:r>
          </a:p>
          <a:p>
            <a:pPr marL="457200" indent="-457200" defTabSz="4572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defRPr/>
            </a:pPr>
            <a:r>
              <a:rPr lang="en-US" sz="2400" b="1" dirty="0">
                <a:solidFill>
                  <a:srgbClr val="E68422"/>
                </a:solidFill>
              </a:rPr>
              <a:t>Decrease in scheduled NTSV Inductions</a:t>
            </a:r>
          </a:p>
          <a:p>
            <a:pPr marL="457200" indent="-457200" defTabSz="4572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68422"/>
                </a:solidFill>
                <a:effectLst/>
                <a:uLnTx/>
                <a:uFillTx/>
                <a:latin typeface="Calibri"/>
                <a:cs typeface="Calibri"/>
              </a:rPr>
              <a:t>Increased discussion &amp; patient education regarding NTSV</a:t>
            </a:r>
            <a:endParaRPr lang="en-US" sz="2400" b="1" dirty="0">
              <a:solidFill>
                <a:srgbClr val="E68422"/>
              </a:solidFill>
              <a:latin typeface="Calibri"/>
              <a:cs typeface="Calibri"/>
            </a:endParaRPr>
          </a:p>
          <a:p>
            <a:pPr marL="457200" indent="-457200" defTabSz="4572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68422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/>
              </a:rPr>
              <a:t>Including patient in decision making with team</a:t>
            </a:r>
            <a:endParaRPr lang="en-US" sz="2400" b="1" dirty="0">
              <a:solidFill>
                <a:srgbClr val="E68422"/>
              </a:solidFill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457200" indent="-457200" defTabSz="4572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defRPr/>
            </a:pPr>
            <a:r>
              <a:rPr lang="en-US" sz="2400" b="1" dirty="0">
                <a:solidFill>
                  <a:srgbClr val="E68422"/>
                </a:solidFill>
              </a:rPr>
              <a:t>Implemented</a:t>
            </a:r>
            <a:r>
              <a:rPr lang="en-US" sz="2400" b="1" baseline="0" dirty="0">
                <a:solidFill>
                  <a:srgbClr val="E68422"/>
                </a:solidFill>
              </a:rPr>
              <a:t> pre-cesarean checklist (SOAR)</a:t>
            </a:r>
            <a:r>
              <a:rPr lang="en-US" sz="2400" b="1" dirty="0">
                <a:solidFill>
                  <a:srgbClr val="E68422"/>
                </a:solidFill>
                <a:latin typeface="Calibri"/>
                <a:ea typeface="Calibri" panose="020F0502020204030204" pitchFamily="34" charset="0"/>
                <a:cs typeface="Times New Roman"/>
              </a:rPr>
              <a:t>Incorporated multi-disciplinary “huddle” prior to decision to move to Cesarean</a:t>
            </a:r>
          </a:p>
          <a:p>
            <a:pPr marL="457200" indent="-457200" defTabSz="4572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defRPr/>
            </a:pPr>
            <a:r>
              <a:rPr lang="en-US" sz="2400" b="1" dirty="0">
                <a:solidFill>
                  <a:srgbClr val="E68422"/>
                </a:solidFill>
                <a:cs typeface="Times New Roman"/>
              </a:rPr>
              <a:t>Successful system Grand Rounds with OBs, Nurses, C-Suite, System Leads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endParaRPr lang="en-US" dirty="0">
              <a:cs typeface="Calibri" panose="020F0502020204030204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42EFEA-2727-4DF3-8BAF-3092DD829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539" y="640677"/>
            <a:ext cx="11290041" cy="1111924"/>
          </a:xfrm>
        </p:spPr>
        <p:txBody>
          <a:bodyPr>
            <a:noAutofit/>
          </a:bodyPr>
          <a:lstStyle/>
          <a:p>
            <a:pPr algn="ctr"/>
            <a:br>
              <a:rPr lang="en-US" sz="3200" b="1" dirty="0"/>
            </a:b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Successes: HCA Florida, Tenet, Mt. Sinai Hospitals</a:t>
            </a:r>
            <a:b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Jane James, RN &amp; Karen Harris, MD</a:t>
            </a:r>
          </a:p>
        </p:txBody>
      </p:sp>
    </p:spTree>
    <p:extLst>
      <p:ext uri="{BB962C8B-B14F-4D97-AF65-F5344CB8AC3E}">
        <p14:creationId xmlns:p14="http://schemas.microsoft.com/office/powerpoint/2010/main" val="15609873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8D5C3-B81C-40F3-B5AF-71739D3F0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787" y="782188"/>
            <a:ext cx="10601011" cy="1105593"/>
          </a:xfrm>
        </p:spPr>
        <p:txBody>
          <a:bodyPr>
            <a:normAutofit/>
          </a:bodyPr>
          <a:lstStyle/>
          <a:p>
            <a:pPr algn="ctr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Calibri" panose="020F0502020204030204"/>
                <a:ea typeface="+mn-ea"/>
                <a:cs typeface="+mn-cs"/>
              </a:rPr>
              <a:t>Plans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Calibri" panose="020F0502020204030204"/>
                <a:ea typeface="+mn-ea"/>
                <a:cs typeface="+mn-cs"/>
              </a:rPr>
              <a:t>for Sustainability: Hospital Team Strategies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D0E1D8A-5AAC-4885-AF35-1E704C236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787" y="1807029"/>
            <a:ext cx="10698984" cy="4289532"/>
          </a:xfrm>
        </p:spPr>
        <p:txBody>
          <a:bodyPr>
            <a:normAutofit/>
          </a:bodyPr>
          <a:lstStyle/>
          <a:p>
            <a:pPr marL="403225" marR="0" indent="-403225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400" b="1" dirty="0">
                <a:solidFill>
                  <a:srgbClr val="E68422"/>
                </a:solidFill>
                <a:effectLst/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Monthly NTSV Team meetings</a:t>
            </a:r>
          </a:p>
          <a:p>
            <a:pPr marL="403225" marR="0" indent="-403225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400" b="1" dirty="0">
                <a:solidFill>
                  <a:srgbClr val="E68422"/>
                </a:solidFill>
                <a:effectLst/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Provider rates posted monthly</a:t>
            </a:r>
          </a:p>
          <a:p>
            <a:pPr marL="403225" marR="0" indent="-403225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400" b="1" dirty="0">
                <a:solidFill>
                  <a:srgbClr val="E68422"/>
                </a:solidFill>
                <a:effectLst/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Continue daily review of cases</a:t>
            </a:r>
          </a:p>
          <a:p>
            <a:pPr marL="403225" marR="0" indent="-403225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400" b="1" dirty="0">
                <a:solidFill>
                  <a:srgbClr val="E68422"/>
                </a:solidFill>
                <a:effectLst/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Collect NTSV data each week and submit to CMO monthly</a:t>
            </a:r>
          </a:p>
          <a:p>
            <a:pPr marL="403225" marR="0" indent="-403225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400" b="1" dirty="0">
                <a:solidFill>
                  <a:srgbClr val="E68422"/>
                </a:solidFill>
                <a:effectLst/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Monthly review of specific provider Cesarean rates by CMO</a:t>
            </a:r>
          </a:p>
          <a:p>
            <a:pPr marL="403225" marR="0" indent="-403225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400" b="1" dirty="0">
                <a:solidFill>
                  <a:srgbClr val="E68422"/>
                </a:solidFill>
                <a:effectLst/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OB/GYN Department Chair championing decrease in NTSV Cesareans</a:t>
            </a:r>
          </a:p>
          <a:p>
            <a:pPr marL="403225" marR="0" indent="-403225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400" b="1" dirty="0">
                <a:solidFill>
                  <a:srgbClr val="E68422"/>
                </a:solidFill>
                <a:effectLst/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NTSV Cesarean priority topic OB Dept Meetings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2400" b="1" dirty="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7792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AA9FC7-AB33-43F0-BEF7-35D5BFE9BF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457200" defTabSz="457200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  <a:defRPr/>
            </a:pPr>
            <a:endParaRPr lang="en-US" sz="2400" b="1" dirty="0">
              <a:highlight>
                <a:srgbClr val="FFFF00"/>
              </a:highlight>
              <a:latin typeface="Calibri" panose="020F0502020204030204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b="1" dirty="0">
                <a:solidFill>
                  <a:srgbClr val="E68422"/>
                </a:solidFill>
                <a:latin typeface="Calibri" panose="020F0502020204030204"/>
              </a:rPr>
              <a:t>Awards for both Providers &amp; RNs with Low NTSV rates held monthly</a:t>
            </a:r>
            <a:endParaRPr lang="en-US" sz="2400" b="1" dirty="0">
              <a:solidFill>
                <a:srgbClr val="E68422"/>
              </a:solidFill>
              <a:latin typeface="Calibri" panose="020F0502020204030204"/>
              <a:cs typeface="Calibri"/>
            </a:endParaRPr>
          </a:p>
          <a:p>
            <a:pPr marL="457200" indent="-457200" defTabSz="4572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defRPr/>
            </a:pPr>
            <a:r>
              <a:rPr lang="en-US" sz="2400" b="1" dirty="0">
                <a:solidFill>
                  <a:srgbClr val="E68422"/>
                </a:solidFill>
                <a:latin typeface="Calibri" panose="020F0502020204030204"/>
              </a:rPr>
              <a:t>Pre-Cesarean Checklist fully implemented 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White Board in rooms used to write important labor milestones &amp; plan</a:t>
            </a:r>
            <a:endParaRPr lang="en-US" sz="2400" b="1" dirty="0">
              <a:solidFill>
                <a:schemeClr val="bg1">
                  <a:lumMod val="50000"/>
                </a:schemeClr>
              </a:solidFill>
              <a:latin typeface="Calibri" panose="020F0502020204030204"/>
              <a:cs typeface="Calibri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Badge Buddies for NTSV rates</a:t>
            </a:r>
            <a:endParaRPr lang="en-US" sz="2400" b="1" dirty="0">
              <a:solidFill>
                <a:schemeClr val="bg1">
                  <a:lumMod val="50000"/>
                </a:schemeClr>
              </a:solidFill>
              <a:latin typeface="Calibri" panose="020F0502020204030204"/>
              <a:cs typeface="Calibri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Poster Presentations for AWHONN &amp; Magnet conferences</a:t>
            </a:r>
            <a:endParaRPr lang="en-US" sz="2400" b="1" dirty="0">
              <a:solidFill>
                <a:schemeClr val="bg1">
                  <a:lumMod val="50000"/>
                </a:schemeClr>
              </a:solidFill>
              <a:latin typeface="Calibri" panose="020F0502020204030204"/>
              <a:cs typeface="Calibri"/>
            </a:endParaRPr>
          </a:p>
          <a:p>
            <a:pPr marL="457200" indent="-457200" defTabSz="4572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defRPr/>
            </a:pPr>
            <a:r>
              <a:rPr lang="en-US" sz="2400" b="1" dirty="0">
                <a:solidFill>
                  <a:srgbClr val="E68422"/>
                </a:solidFill>
                <a:latin typeface="Calibri" panose="020F0502020204030204"/>
              </a:rPr>
              <a:t>Dr. RN Interdisciplinary Grand Rounds </a:t>
            </a:r>
            <a:endParaRPr lang="en-US" sz="2400" b="1" dirty="0">
              <a:solidFill>
                <a:srgbClr val="E68422"/>
              </a:solidFill>
              <a:latin typeface="Calibri" panose="020F0502020204030204"/>
              <a:cs typeface="Calibri"/>
            </a:endParaRPr>
          </a:p>
          <a:p>
            <a:pPr marL="457200" indent="-457200" defTabSz="4572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defRPr/>
            </a:pPr>
            <a:r>
              <a:rPr lang="en-US" sz="2400" b="1" dirty="0">
                <a:solidFill>
                  <a:srgbClr val="E68422"/>
                </a:solidFill>
                <a:latin typeface="Calibri" panose="020F0502020204030204"/>
              </a:rPr>
              <a:t>Labor support training </a:t>
            </a:r>
          </a:p>
          <a:p>
            <a:pPr marL="457200" indent="-457200" defTabSz="4572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defRPr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Doula welcome events</a:t>
            </a:r>
            <a:endParaRPr lang="en-US" sz="2400" b="1" dirty="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457200" indent="-457200" defTabSz="4572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defRPr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OP Cervical Ripening started </a:t>
            </a:r>
            <a:endParaRPr lang="en-US" sz="2400" b="1" dirty="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0" indent="0" defTabSz="457200">
              <a:lnSpc>
                <a:spcPct val="100000"/>
              </a:lnSpc>
              <a:spcBef>
                <a:spcPts val="600"/>
              </a:spcBef>
              <a:buNone/>
              <a:defRPr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42EFEA-2727-4DF3-8BAF-3092DD829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539" y="576943"/>
            <a:ext cx="11290041" cy="1062075"/>
          </a:xfrm>
        </p:spPr>
        <p:txBody>
          <a:bodyPr>
            <a:noAutofit/>
          </a:bodyPr>
          <a:lstStyle/>
          <a:p>
            <a:pPr algn="ctr"/>
            <a:br>
              <a:rPr lang="en-US" sz="3200" b="1" dirty="0"/>
            </a:b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Successes: TGH, LRH, SMH, Jacksons, TMH, Lee &amp; UF Health</a:t>
            </a:r>
            <a:b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Karen Bruder, MD &amp; Leah Williams-Jones, RN</a:t>
            </a:r>
          </a:p>
        </p:txBody>
      </p:sp>
    </p:spTree>
    <p:extLst>
      <p:ext uri="{BB962C8B-B14F-4D97-AF65-F5344CB8AC3E}">
        <p14:creationId xmlns:p14="http://schemas.microsoft.com/office/powerpoint/2010/main" val="1685365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8555D-7BC9-442B-AF22-E8A8E1597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788" y="1419695"/>
            <a:ext cx="10601011" cy="48613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1175" marR="0" lvl="0" indent="-5111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AutoNum type="arabicPeriod"/>
              <a:tabLst/>
              <a:defRPr/>
            </a:pPr>
            <a:r>
              <a:rPr lang="en-US" sz="2400" b="1" dirty="0">
                <a:solidFill>
                  <a:srgbClr val="E68422"/>
                </a:solidFill>
                <a:latin typeface="Calibri" panose="020F0502020204030204"/>
              </a:rPr>
              <a:t>PQI participation</a:t>
            </a:r>
            <a:endParaRPr lang="en-US" sz="2400" b="1" dirty="0">
              <a:solidFill>
                <a:srgbClr val="E68422"/>
              </a:solidFill>
              <a:latin typeface="Calibri" panose="020F0502020204030204"/>
              <a:cs typeface="Calibri" panose="020F0502020204030204"/>
            </a:endParaRPr>
          </a:p>
          <a:p>
            <a:pPr marL="511175" indent="-511175" defTabSz="4572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AutoNum type="arabicPeriod"/>
              <a:defRPr/>
            </a:pPr>
            <a:r>
              <a:rPr lang="en-US" sz="2400" b="1" dirty="0">
                <a:solidFill>
                  <a:srgbClr val="E68422"/>
                </a:solidFill>
                <a:latin typeface="Calibri" panose="020F0502020204030204"/>
              </a:rPr>
              <a:t>Train the Trainer Labor Support workshop launch!  LDR RN &amp; Doula</a:t>
            </a:r>
            <a:endParaRPr lang="en-US" sz="2400" b="1" dirty="0">
              <a:solidFill>
                <a:srgbClr val="E68422"/>
              </a:solidFill>
              <a:latin typeface="Calibri" panose="020F0502020204030204"/>
              <a:cs typeface="Calibri" panose="020F0502020204030204"/>
            </a:endParaRPr>
          </a:p>
          <a:p>
            <a:pPr marL="511175" marR="0" lvl="0" indent="-5111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AutoNum type="arabicPeriod"/>
              <a:tabLst/>
              <a:defRPr/>
            </a:pPr>
            <a:r>
              <a:rPr lang="en-US" sz="2400" b="1" dirty="0">
                <a:solidFill>
                  <a:srgbClr val="E68422"/>
                </a:solidFill>
                <a:latin typeface="Calibri" panose="020F0502020204030204"/>
              </a:rPr>
              <a:t>Community doula welcome events</a:t>
            </a:r>
            <a:endParaRPr lang="en-US" sz="2400" b="1" dirty="0">
              <a:solidFill>
                <a:srgbClr val="E68422"/>
              </a:solidFill>
              <a:latin typeface="Calibri" panose="020F0502020204030204"/>
              <a:cs typeface="Calibri" panose="020F0502020204030204"/>
            </a:endParaRPr>
          </a:p>
          <a:p>
            <a:pPr marL="511175" marR="0" lvl="0" indent="-5111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AutoNum type="arabicPeriod"/>
              <a:tabLst/>
              <a:defRPr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Submit Poster to National Nursing Conference</a:t>
            </a:r>
            <a:endParaRPr lang="en-US" sz="2400" b="1" dirty="0">
              <a:solidFill>
                <a:schemeClr val="bg1">
                  <a:lumMod val="50000"/>
                </a:schemeClr>
              </a:solidFill>
              <a:latin typeface="Calibri" panose="020F0502020204030204"/>
              <a:cs typeface="Calibri" panose="020F0502020204030204"/>
            </a:endParaRPr>
          </a:p>
          <a:p>
            <a:pPr marL="511175" marR="0" lvl="0" indent="-5111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AutoNum type="arabicPeriod"/>
              <a:tabLst/>
              <a:defRPr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C-suite focus meetings</a:t>
            </a:r>
            <a:endParaRPr lang="en-US" sz="2400" b="1" dirty="0">
              <a:solidFill>
                <a:schemeClr val="bg1">
                  <a:lumMod val="50000"/>
                </a:schemeClr>
              </a:solidFill>
              <a:latin typeface="Calibri" panose="020F0502020204030204"/>
              <a:cs typeface="Calibri" panose="020F0502020204030204"/>
            </a:endParaRPr>
          </a:p>
          <a:p>
            <a:pPr marL="511175" marR="0" lvl="0" indent="-5111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68422"/>
                </a:solidFill>
                <a:uLnTx/>
                <a:uFillTx/>
                <a:latin typeface="Calibri" panose="020F0502020204030204"/>
              </a:rPr>
              <a:t>Continue monthly </a:t>
            </a:r>
            <a:r>
              <a:rPr lang="en-US" sz="2400" b="1" dirty="0">
                <a:solidFill>
                  <a:srgbClr val="E68422"/>
                </a:solidFill>
                <a:latin typeface="Calibri" panose="020F0502020204030204"/>
              </a:rPr>
              <a:t>NTSV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68422"/>
                </a:solidFill>
                <a:uLnTx/>
                <a:uFillTx/>
                <a:latin typeface="Calibri" panose="020F0502020204030204"/>
              </a:rPr>
              <a:t> Team meetings</a:t>
            </a:r>
            <a:endParaRPr lang="en-US" sz="2400" b="1" i="0" u="none" strike="noStrike" kern="1200" cap="none" spc="0" normalizeH="0" baseline="0" noProof="0" dirty="0">
              <a:ln>
                <a:noFill/>
              </a:ln>
              <a:solidFill>
                <a:srgbClr val="E68422"/>
              </a:solidFill>
              <a:uLnTx/>
              <a:uFillTx/>
              <a:latin typeface="Calibri" panose="020F0502020204030204"/>
              <a:cs typeface="Calibri"/>
            </a:endParaRPr>
          </a:p>
          <a:p>
            <a:pPr marL="511175" marR="0" lvl="0" indent="-5111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AutoNum type="arabicPeriod"/>
              <a:tabLst/>
              <a:defRPr/>
            </a:pPr>
            <a:r>
              <a:rPr lang="en-US" sz="2400" b="1" dirty="0">
                <a:solidFill>
                  <a:srgbClr val="E68422"/>
                </a:solidFill>
                <a:latin typeface="Calibri" panose="020F0502020204030204"/>
              </a:rPr>
              <a:t>Provider rates posted monthly</a:t>
            </a:r>
            <a:endParaRPr lang="en-US" sz="2400" b="1" dirty="0">
              <a:solidFill>
                <a:srgbClr val="E68422"/>
              </a:solidFill>
              <a:latin typeface="Calibri" panose="020F0502020204030204"/>
              <a:cs typeface="Calibri" panose="020F0502020204030204"/>
            </a:endParaRPr>
          </a:p>
          <a:p>
            <a:pPr marL="511175" indent="-511175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AutoNum type="arabicPeriod"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68422"/>
                </a:solidFill>
                <a:uLnTx/>
                <a:uFillTx/>
                <a:latin typeface="Calibri" panose="020F0502020204030204"/>
              </a:rPr>
              <a:t>Continue daily review of cases</a:t>
            </a:r>
            <a:endParaRPr lang="en-US" sz="2400" b="1" dirty="0">
              <a:solidFill>
                <a:srgbClr val="E68422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511175" marR="0" lvl="0" indent="-511175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AutoNum type="arabicPeriod"/>
            </a:pPr>
            <a:r>
              <a:rPr lang="en-US" sz="2400" b="1" baseline="0" dirty="0">
                <a:solidFill>
                  <a:srgbClr val="E68422"/>
                </a:solidFill>
                <a:latin typeface="Calibri"/>
                <a:cs typeface="Times New Roman"/>
              </a:rPr>
              <a:t>OB &amp; RN “front line” champions</a:t>
            </a:r>
          </a:p>
          <a:p>
            <a:pPr marL="511175" indent="-511175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AutoNum type="arabicPeriod"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68422"/>
                </a:solidFill>
                <a:uLnTx/>
                <a:uFillTx/>
                <a:latin typeface="Calibri" panose="020F0502020204030204"/>
              </a:rPr>
              <a:t>NTSV priority topic OB Dept Mtgs</a:t>
            </a:r>
            <a:endParaRPr lang="en-US" sz="2400" b="1" baseline="0" dirty="0">
              <a:solidFill>
                <a:srgbClr val="E68422"/>
              </a:solidFill>
              <a:cs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48D5C3-B81C-40F3-B5AF-71739D3F0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788" y="435428"/>
            <a:ext cx="10601011" cy="766553"/>
          </a:xfrm>
        </p:spPr>
        <p:txBody>
          <a:bodyPr>
            <a:normAutofit/>
          </a:bodyPr>
          <a:lstStyle/>
          <a:p>
            <a:pPr algn="ctr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Calibri" panose="020F0502020204030204"/>
                <a:ea typeface="+mn-ea"/>
                <a:cs typeface="+mn-cs"/>
              </a:rPr>
              <a:t>Plans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Calibri" panose="020F0502020204030204"/>
                <a:ea typeface="+mn-ea"/>
                <a:cs typeface="+mn-cs"/>
              </a:rPr>
              <a:t>for Sustainability: Hospital Team Strategies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647120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AA9FC7-AB33-43F0-BEF7-35D5BFE9B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788" y="2198914"/>
            <a:ext cx="10601011" cy="37201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 defTabSz="4572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AutoNum type="arabicPeriod"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Grand Rounds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 with Coach Mentors CE planned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  June 23,2021</a:t>
            </a:r>
            <a:endParaRPr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uLnTx/>
              <a:uFillTx/>
              <a:latin typeface="Calibri" panose="020F0502020204030204"/>
              <a:cs typeface="Calibri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68422"/>
                </a:solidFill>
                <a:uLnTx/>
                <a:uFillTx/>
                <a:latin typeface="Calibri" panose="020F0502020204030204"/>
              </a:rPr>
              <a:t>Pre-cesarean checklist </a:t>
            </a:r>
            <a:r>
              <a:rPr lang="en-US" sz="2400" b="1" dirty="0">
                <a:solidFill>
                  <a:srgbClr val="E68422"/>
                </a:solidFill>
                <a:latin typeface="Calibri" panose="020F0502020204030204"/>
              </a:rPr>
              <a:t>initiated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68422"/>
                </a:solidFill>
                <a:uLnTx/>
                <a:uFillTx/>
                <a:latin typeface="Calibri" panose="020F0502020204030204"/>
              </a:rPr>
              <a:t>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AutoNum type="arabicPeriod"/>
              <a:tabLst/>
              <a:defRPr/>
            </a:pPr>
            <a:r>
              <a:rPr lang="en-US" sz="2400" b="1" dirty="0">
                <a:solidFill>
                  <a:srgbClr val="E68422"/>
                </a:solidFill>
                <a:latin typeface="Calibri" panose="020F0502020204030204"/>
              </a:rPr>
              <a:t>Reporting Provider specific Rates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Nurses recognized as monthly NTSV 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"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Queen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"</a:t>
            </a:r>
            <a:endParaRPr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uLnTx/>
              <a:uFillTx/>
              <a:latin typeface="Calibri" panose="020F0502020204030204"/>
              <a:cs typeface="Calibri"/>
            </a:endParaRPr>
          </a:p>
          <a:p>
            <a:pPr marL="457200" indent="-457200" defTabSz="4572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AutoNum type="arabicPeriod"/>
              <a:defRPr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1:1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Calibri" panose="020F0502020204030204"/>
              </a:rPr>
              <a:t> meeting with 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OB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Calibri" panose="020F0502020204030204"/>
              </a:rPr>
              <a:t>/GYN 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Chief with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Calibri" panose="020F0502020204030204"/>
              </a:rPr>
              <a:t> every OB/GYN to review PCS. Discussion of ownership, decisions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 &amp;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Calibri" panose="020F0502020204030204"/>
              </a:rPr>
              <a:t> use of 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the check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Calibri" panose="020F0502020204030204"/>
              </a:rPr>
              <a:t> list BEFORE starting surgery.</a:t>
            </a:r>
            <a:endParaRPr lang="en-US" sz="2400" b="1" i="0" u="none" strike="noStrike" kern="1200" cap="none" spc="0" normalizeH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uLnTx/>
              <a:uFillTx/>
              <a:latin typeface="Calibri" panose="020F0502020204030204"/>
              <a:cs typeface="Calibri"/>
            </a:endParaRPr>
          </a:p>
          <a:p>
            <a:pPr marL="457200" indent="-457200" defTabSz="4572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AutoNum type="arabicPeriod"/>
              <a:defRPr/>
            </a:pPr>
            <a:r>
              <a:rPr lang="en-US" sz="2400" b="1" baseline="0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Include OB/GYN Residents in FPQC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 reduction of NTSV Cesarean</a:t>
            </a:r>
            <a:endParaRPr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uLnTx/>
              <a:uFillTx/>
              <a:latin typeface="Calibri" panose="020F0502020204030204"/>
              <a:cs typeface="Calibri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AutoNum type="arabicPeriod"/>
              <a:tabLst/>
              <a:defRPr/>
            </a:pPr>
            <a:endParaRPr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uLnTx/>
              <a:uFillTx/>
              <a:latin typeface="Calibri" panose="020F0502020204030204"/>
              <a:cs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None/>
              <a:tabLst/>
              <a:defRPr/>
            </a:pP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42EFEA-2727-4DF3-8BAF-3092DD829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08" y="677955"/>
            <a:ext cx="11912252" cy="1625194"/>
          </a:xfrm>
        </p:spPr>
        <p:txBody>
          <a:bodyPr>
            <a:noAutofit/>
          </a:bodyPr>
          <a:lstStyle/>
          <a:p>
            <a:pPr algn="ctr"/>
            <a:br>
              <a:rPr lang="en-US" sz="3200" b="1" dirty="0"/>
            </a:br>
            <a:r>
              <a:rPr lang="en-US" sz="3200" b="1" dirty="0">
                <a:latin typeface="Calibri"/>
                <a:cs typeface="Calibri"/>
              </a:rPr>
              <a:t>Successes: Ascension Health, Broward Health, Memorial Hospitals, </a:t>
            </a:r>
            <a:b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>
                <a:latin typeface="Calibri"/>
                <a:cs typeface="Calibri"/>
              </a:rPr>
              <a:t>NCH, Orlando Health Hospitals</a:t>
            </a:r>
            <a:b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>
                <a:latin typeface="Calibri"/>
                <a:cs typeface="Calibri"/>
              </a:rPr>
              <a:t>Cole Greves, MD &amp; Kim Huber, RN</a:t>
            </a:r>
            <a:b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8924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8555D-7BC9-442B-AF22-E8A8E1597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AutoNum type="arabicPeriod"/>
              <a:tabLst/>
              <a:defRPr/>
            </a:pPr>
            <a:r>
              <a:rPr lang="en-US" sz="2400" b="1" dirty="0">
                <a:solidFill>
                  <a:srgbClr val="E68422"/>
                </a:solidFill>
                <a:latin typeface="Calibri" panose="020F0502020204030204"/>
              </a:rPr>
              <a:t>Continue FPQC PQI participation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68422"/>
              </a:solidFill>
              <a:uLnTx/>
              <a:uFillTx/>
              <a:latin typeface="Calibri" panose="020F0502020204030204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AutoNum type="arabicPeriod"/>
              <a:tabLst/>
              <a:defRPr/>
            </a:pPr>
            <a:r>
              <a:rPr lang="en-US" sz="2400" b="1" dirty="0">
                <a:solidFill>
                  <a:srgbClr val="E68422"/>
                </a:solidFill>
                <a:latin typeface="Calibri" panose="020F0502020204030204"/>
              </a:rPr>
              <a:t>Monthly internal PROVIDE data displayed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68422"/>
                </a:solidFill>
                <a:uLnTx/>
                <a:uFillTx/>
                <a:latin typeface="Calibri" panose="020F0502020204030204"/>
              </a:rPr>
              <a:t>Provider specific rates reported at OB/GYN meetings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AutoNum type="arabicPeriod"/>
              <a:tabLst/>
              <a:defRPr/>
            </a:pPr>
            <a:r>
              <a:rPr lang="en-US" sz="2400" b="1" dirty="0">
                <a:solidFill>
                  <a:srgbClr val="E68422"/>
                </a:solidFill>
                <a:latin typeface="Calibri" panose="020F0502020204030204"/>
              </a:rPr>
              <a:t>Continue NTSV team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Calibri" panose="020F0502020204030204"/>
              </a:rPr>
              <a:t>Post individual physician’s PCS rate by the scrub sinks outside of surgical suite</a:t>
            </a:r>
            <a:endParaRPr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uLnTx/>
              <a:uFillTx/>
              <a:latin typeface="Calibri" panose="020F0502020204030204"/>
              <a:cs typeface="Calibri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AutoNum type="arabicPeriod"/>
              <a:tabLst/>
              <a:defRPr/>
            </a:pPr>
            <a:r>
              <a:rPr lang="en-US" sz="2400" b="1" noProof="0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Visit offices. Honor and recognize OB/GYN that have a PCS below 23.9%. Post recognition in office</a:t>
            </a:r>
            <a:endParaRPr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uLnTx/>
              <a:uFillTx/>
              <a:latin typeface="Calibri" panose="020F0502020204030204"/>
              <a:cs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None/>
              <a:tabLst/>
              <a:defRPr/>
            </a:pP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uLnTx/>
              <a:uFillTx/>
              <a:latin typeface="Calibri" panose="020F0502020204030204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spcAft>
                <a:spcPts val="800"/>
              </a:spcAft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48D5C3-B81C-40F3-B5AF-71739D3F0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Calibri" panose="020F0502020204030204"/>
                <a:ea typeface="+mn-ea"/>
                <a:cs typeface="+mn-cs"/>
              </a:rPr>
              <a:t>Plans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Calibri" panose="020F0502020204030204"/>
                <a:ea typeface="+mn-ea"/>
                <a:cs typeface="+mn-cs"/>
              </a:rPr>
              <a:t>for Sustainability: Hospital </a:t>
            </a:r>
            <a:r>
              <a:rPr lang="en-US" b="1" dirty="0"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uLnTx/>
                <a:uFillTx/>
                <a:latin typeface="Calibri" panose="020F0502020204030204"/>
                <a:ea typeface="+mn-ea"/>
                <a:cs typeface="+mn-cs"/>
              </a:rPr>
              <a:t>eam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Calibri" panose="020F0502020204030204"/>
                <a:ea typeface="+mn-ea"/>
                <a:cs typeface="+mn-cs"/>
              </a:rPr>
              <a:t> Strategies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352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AA9FC7-AB33-43F0-BEF7-35D5BFE9B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902" y="1517511"/>
            <a:ext cx="10818040" cy="438471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68422"/>
                </a:solidFill>
                <a:uLnTx/>
                <a:uFillTx/>
                <a:latin typeface="Calibri" panose="020F0502020204030204"/>
              </a:rPr>
              <a:t>Engaged FPQC Task Force committee</a:t>
            </a:r>
            <a:endParaRPr lang="en-US" sz="2400" b="1" i="0" u="none" strike="noStrike" kern="1200" cap="none" spc="0" normalizeH="0" baseline="0" noProof="0" dirty="0">
              <a:ln>
                <a:noFill/>
              </a:ln>
              <a:solidFill>
                <a:srgbClr val="E68422"/>
              </a:solidFill>
              <a:uLnTx/>
              <a:uFillTx/>
              <a:latin typeface="Calibri" panose="020F0502020204030204"/>
              <a:cs typeface="Calibri"/>
            </a:endParaRPr>
          </a:p>
          <a:p>
            <a:pPr marL="457200" indent="-457200" defTabSz="457200">
              <a:lnSpc>
                <a:spcPct val="100000"/>
              </a:lnSpc>
              <a:spcBef>
                <a:spcPts val="600"/>
              </a:spcBef>
              <a:buAutoNum type="arabicPeriod"/>
              <a:defRPr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  <a:ea typeface="Calibri"/>
                <a:cs typeface="Calibri"/>
              </a:rPr>
              <a:t>Designed &amp; shared "PROVIDE CART" (Labor Support Supplies)</a:t>
            </a:r>
            <a:endParaRPr lang="en-US" sz="2400" b="1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457200" indent="-457200" defTabSz="457200">
              <a:lnSpc>
                <a:spcPct val="100000"/>
              </a:lnSpc>
              <a:spcBef>
                <a:spcPts val="600"/>
              </a:spcBef>
              <a:buAutoNum type="arabicPeriod"/>
              <a:defRPr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  <a:ea typeface="Calibri"/>
                <a:cs typeface="Calibri"/>
              </a:rPr>
              <a:t>60 second "PROVIDE </a:t>
            </a:r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/>
                <a:ea typeface="Calibri"/>
                <a:cs typeface="Calibri"/>
              </a:rPr>
              <a:t>snippet"playing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  <a:ea typeface="Calibri"/>
                <a:cs typeface="Calibri"/>
              </a:rPr>
              <a:t> in Hospital Lobby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AutoNum type="arabicPeriod"/>
              <a:tabLst/>
              <a:defRPr/>
            </a:pPr>
            <a:r>
              <a:rPr lang="en-US" sz="2400" b="1" dirty="0">
                <a:solidFill>
                  <a:srgbClr val="E68422"/>
                </a:solidFill>
                <a:latin typeface="Calibri" panose="020F0502020204030204"/>
              </a:rPr>
              <a:t>NTSV Stars Initiative</a:t>
            </a:r>
          </a:p>
          <a:p>
            <a:pPr marL="457200" indent="-457200" defTabSz="457200">
              <a:lnSpc>
                <a:spcPct val="100000"/>
              </a:lnSpc>
              <a:spcBef>
                <a:spcPts val="600"/>
              </a:spcBef>
              <a:buAutoNum type="arabicPeriod"/>
              <a:defRPr/>
            </a:pPr>
            <a:r>
              <a:rPr lang="en-US" sz="2400" b="1" dirty="0">
                <a:solidFill>
                  <a:srgbClr val="E68422"/>
                </a:solidFill>
                <a:latin typeface="Calibri" panose="020F0502020204030204"/>
              </a:rPr>
              <a:t>Education for patients – Birth Preferences Worksheet encouraged</a:t>
            </a:r>
            <a:endParaRPr lang="en-US" sz="2400" b="1" dirty="0">
              <a:solidFill>
                <a:srgbClr val="E68422"/>
              </a:solidFill>
              <a:latin typeface="Calibri" panose="020F0502020204030204"/>
              <a:cs typeface="Calibri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68422"/>
                </a:solidFill>
                <a:uLnTx/>
                <a:uFillTx/>
                <a:latin typeface="Calibri" panose="020F0502020204030204"/>
              </a:rPr>
              <a:t>Grand Rounds</a:t>
            </a:r>
            <a:r>
              <a:rPr lang="en-US" sz="2400" b="1" dirty="0">
                <a:solidFill>
                  <a:srgbClr val="E68422"/>
                </a:solidFill>
                <a:latin typeface="Calibri" panose="020F0502020204030204"/>
              </a:rPr>
              <a:t>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68422"/>
                </a:solidFill>
                <a:uLnTx/>
                <a:uFillTx/>
                <a:latin typeface="Calibri" panose="020F0502020204030204"/>
              </a:rPr>
              <a:t>Provider and Nurse Education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AutoNum type="arabicPeriod"/>
              <a:tabLst/>
              <a:defRPr/>
            </a:pPr>
            <a:r>
              <a:rPr lang="en-US" sz="2400" b="1" dirty="0">
                <a:solidFill>
                  <a:srgbClr val="E68422"/>
                </a:solidFill>
                <a:latin typeface="Calibri" panose="020F0502020204030204"/>
              </a:rPr>
              <a:t>QI reviews underway </a:t>
            </a:r>
          </a:p>
          <a:p>
            <a:pPr marL="457200" indent="-457200" defTabSz="457200">
              <a:lnSpc>
                <a:spcPct val="100000"/>
              </a:lnSpc>
              <a:spcBef>
                <a:spcPts val="600"/>
              </a:spcBef>
              <a:buAutoNum type="arabicPeriod"/>
              <a:defRPr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Nurses  &amp; OBs attended Spinning Babies Class (Hospital Foundation supported)</a:t>
            </a:r>
            <a:endParaRPr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AutoNum type="arabicPeriod"/>
              <a:tabLst/>
              <a:defRPr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Hired OB Navigator/Improve Education for Pregnant Patients</a:t>
            </a:r>
            <a:endParaRPr lang="en-US" sz="2400" b="1" dirty="0">
              <a:solidFill>
                <a:schemeClr val="bg1">
                  <a:lumMod val="50000"/>
                </a:schemeClr>
              </a:solidFill>
              <a:latin typeface="Calibri" panose="020F0502020204030204"/>
              <a:ea typeface="Calibri"/>
              <a:cs typeface="Calibri"/>
            </a:endParaRPr>
          </a:p>
          <a:p>
            <a:pPr marL="457200" indent="-457200" defTabSz="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AutoNum type="arabicPeriod"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Calibri" panose="020F0502020204030204"/>
              </a:rPr>
              <a:t>Policy to facilitate intermittent monitoring</a:t>
            </a:r>
            <a:endParaRPr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457200" indent="-457200" defTabSz="457200">
              <a:lnSpc>
                <a:spcPct val="100000"/>
              </a:lnSpc>
              <a:spcBef>
                <a:spcPts val="600"/>
              </a:spcBef>
              <a:buAutoNum type="arabicPeriod"/>
              <a:defRPr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  <a:cs typeface="Calibri"/>
              </a:rPr>
              <a:t>Culture shift:  Physicians trust PROVIDE initiative strategies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	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</a:endParaRPr>
          </a:p>
          <a:p>
            <a:pPr marL="0" indent="0" defTabSz="457200">
              <a:lnSpc>
                <a:spcPct val="100000"/>
              </a:lnSpc>
              <a:spcBef>
                <a:spcPts val="600"/>
              </a:spcBef>
              <a:buNone/>
              <a:defRPr/>
            </a:pPr>
            <a:endParaRPr lang="en-US" sz="2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42EFEA-2727-4DF3-8BAF-3092DD829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97" y="193688"/>
            <a:ext cx="11912252" cy="1221455"/>
          </a:xfrm>
        </p:spPr>
        <p:txBody>
          <a:bodyPr>
            <a:noAutofit/>
          </a:bodyPr>
          <a:lstStyle/>
          <a:p>
            <a:pPr algn="ctr"/>
            <a:br>
              <a:rPr lang="en-US" sz="3200" b="1" dirty="0"/>
            </a:br>
            <a:r>
              <a:rPr lang="en-US" sz="3200" b="1" dirty="0">
                <a:latin typeface="Calibri"/>
                <a:ea typeface="Calibri"/>
                <a:cs typeface="Calibri"/>
              </a:rPr>
              <a:t>Successes: Baptist Medical Centers, Cleveland Clinic Florida,</a:t>
            </a:r>
            <a:br>
              <a:rPr lang="en-US" sz="3200" b="1" dirty="0">
                <a:latin typeface="Calibri"/>
                <a:ea typeface="Calibri"/>
                <a:cs typeface="Calibri"/>
              </a:rPr>
            </a:br>
            <a:r>
              <a:rPr lang="en-US" sz="3200" b="1" dirty="0">
                <a:latin typeface="Calibri"/>
                <a:ea typeface="Calibri"/>
                <a:cs typeface="Calibri"/>
              </a:rPr>
              <a:t> Jupiter, Parrish, Santa Rosa Medical Centers</a:t>
            </a:r>
            <a:br>
              <a:rPr lang="en-US" sz="3200" b="1" dirty="0">
                <a:latin typeface="+mj-ea"/>
                <a:cs typeface="Calibri" panose="020F0502020204030204" pitchFamily="34" charset="0"/>
              </a:rPr>
            </a:br>
            <a:r>
              <a:rPr lang="en-US" sz="3200" b="1" dirty="0">
                <a:latin typeface="Calibri"/>
                <a:ea typeface="Calibri"/>
                <a:cs typeface="Calibri"/>
              </a:rPr>
              <a:t> Carol Lawrence, RN &amp; Julie DeCesare, MD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1076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8555D-7BC9-442B-AF22-E8A8E1597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788" y="1393371"/>
            <a:ext cx="10601011" cy="49856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68422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Continuation of Unit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E68422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 Task Force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68422"/>
              </a:solidFill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indent="-457200" defTabSz="4572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Tx/>
              <a:buAutoNum type="arabicPeriod"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68422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NTSV Steering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E68422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 Committee for OBs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68422"/>
              </a:solidFill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indent="-457200" defTabSz="4572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Tx/>
              <a:buAutoNum type="arabicPeriod"/>
              <a:defRPr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NTSV Coordinator position</a:t>
            </a:r>
            <a:endParaRPr lang="en-US" sz="2400" b="1" dirty="0">
              <a:solidFill>
                <a:schemeClr val="bg1">
                  <a:lumMod val="50000"/>
                </a:schemeClr>
              </a:solidFill>
              <a:ea typeface="Calibri"/>
              <a:cs typeface="Calibri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AutoNum type="arabicPeriod"/>
              <a:tabLst/>
              <a:defRPr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Continue full case review of all NTSV C/S cases</a:t>
            </a:r>
            <a:endParaRPr lang="en-US" sz="2400" b="1" dirty="0">
              <a:solidFill>
                <a:schemeClr val="bg1">
                  <a:lumMod val="50000"/>
                </a:schemeClr>
              </a:solidFill>
              <a:latin typeface="Calibri" panose="020F0502020204030204"/>
              <a:ea typeface="Calibri"/>
              <a:cs typeface="Calibri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AutoNum type="arabicPeriod"/>
              <a:tabLst/>
              <a:defRPr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Dystocia fall-outs per ACOG to be reviewed in QI meetings</a:t>
            </a:r>
            <a:endParaRPr lang="en-US" sz="2400" b="1" dirty="0">
              <a:solidFill>
                <a:schemeClr val="bg1">
                  <a:lumMod val="50000"/>
                </a:schemeClr>
              </a:solidFill>
              <a:latin typeface="Calibri" panose="020F0502020204030204"/>
              <a:ea typeface="Calibri"/>
              <a:cs typeface="Calibri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AutoNum type="arabicPeriod"/>
              <a:tabLst/>
              <a:defRPr/>
            </a:pPr>
            <a:r>
              <a:rPr lang="en-US" sz="2400" b="1" dirty="0">
                <a:solidFill>
                  <a:srgbClr val="E68422"/>
                </a:solidFill>
                <a:latin typeface="Calibri" panose="020F0502020204030204"/>
              </a:rPr>
              <a:t>Continue to share organizational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68422"/>
                </a:solidFill>
                <a:uLnTx/>
                <a:uFillTx/>
                <a:latin typeface="Calibri" panose="020F0502020204030204"/>
              </a:rPr>
              <a:t>and individual provider NTSV rates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68422"/>
                </a:solidFill>
                <a:uLnTx/>
                <a:uFillTx/>
                <a:latin typeface="Calibri" panose="020F0502020204030204"/>
              </a:rPr>
              <a:t>Monthly OB Quality Case Review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AutoNum type="arabicPeriod"/>
              <a:tabLst/>
              <a:defRPr/>
            </a:pPr>
            <a:r>
              <a:rPr lang="en-US" sz="2400" b="1" dirty="0">
                <a:solidFill>
                  <a:srgbClr val="E68422"/>
                </a:solidFill>
                <a:latin typeface="Calibri" panose="020F0502020204030204"/>
              </a:rPr>
              <a:t>Enroll in FPQC PQI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AutoNum type="arabicPeriod"/>
              <a:tabLst/>
              <a:defRPr/>
            </a:pPr>
            <a:r>
              <a:rPr lang="en-US" sz="2400" b="1" dirty="0">
                <a:solidFill>
                  <a:srgbClr val="E68422"/>
                </a:solidFill>
                <a:latin typeface="Calibri" panose="020F0502020204030204"/>
              </a:rPr>
              <a:t>Provider rates posted monthly</a:t>
            </a:r>
          </a:p>
          <a:p>
            <a:pPr marL="457200" indent="-457200" defTabSz="4572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AutoNum type="arabicPeriod"/>
              <a:defRPr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Hospital added Laborists &amp; CNMs </a:t>
            </a:r>
            <a:endParaRPr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uLnTx/>
              <a:uFillTx/>
              <a:latin typeface="Calibri" panose="020F0502020204030204"/>
              <a:cs typeface="Calibri"/>
            </a:endParaRPr>
          </a:p>
          <a:p>
            <a:pPr marL="457200" indent="-457200" defTabSz="4572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AutoNum type="arabicPeriod"/>
              <a:defRPr/>
            </a:pPr>
            <a:endParaRPr lang="en-US" sz="2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/>
            </a:endParaRPr>
          </a:p>
          <a:p>
            <a:pPr marL="457200" marR="0" lvl="0" indent="-457200" algn="l" defTabSz="914400" rtl="0" eaLnBrk="1" fontAlgn="auto" latinLnBrk="0" hangingPunct="1">
              <a:spcAft>
                <a:spcPts val="800"/>
              </a:spcAft>
              <a:buClrTx/>
              <a:buSzTx/>
              <a:buFontTx/>
              <a:buAutoNum type="arabicPeriod"/>
              <a:tabLst/>
              <a:defRPr/>
            </a:pPr>
            <a:endParaRPr lang="en-US" sz="2400" i="0" u="none" strike="noStrike" kern="1200" cap="none" spc="0" normalizeH="0" baseline="0" noProof="0" dirty="0">
              <a:ln>
                <a:noFill/>
              </a:ln>
              <a:solidFill>
                <a:srgbClr val="578D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Calibri" panose="020F0502020204030204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alibri Light" panose="020F0302020204030204"/>
              <a:buAutoNum type="arabicPeriod"/>
            </a:pP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/>
            </a:endParaRPr>
          </a:p>
          <a:p>
            <a:pPr>
              <a:spcAft>
                <a:spcPts val="800"/>
              </a:spcAft>
            </a:pPr>
            <a:endParaRPr lang="en-US" dirty="0">
              <a:cs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48D5C3-B81C-40F3-B5AF-71739D3F0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788" y="216131"/>
            <a:ext cx="10601011" cy="992183"/>
          </a:xfrm>
        </p:spPr>
        <p:txBody>
          <a:bodyPr/>
          <a:lstStyle/>
          <a:p>
            <a:pPr algn="ctr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Calibri" panose="020F0502020204030204"/>
                <a:ea typeface="+mn-ea"/>
                <a:cs typeface="+mn-cs"/>
              </a:rPr>
              <a:t>Plans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Calibri" panose="020F0502020204030204"/>
                <a:ea typeface="+mn-ea"/>
                <a:cs typeface="+mn-cs"/>
              </a:rPr>
              <a:t>for Sustainability: Hospital team strategies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464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5843180"/>
              </p:ext>
            </p:extLst>
          </p:nvPr>
        </p:nvGraphicFramePr>
        <p:xfrm>
          <a:off x="387275" y="1255713"/>
          <a:ext cx="11349318" cy="4799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914377">
              <a:defRPr/>
            </a:pPr>
            <a:fld id="{800332C6-A5C1-4D88-ADCE-6F3163D8595A}" type="slidenum">
              <a:rPr lang="en-US">
                <a:solidFill>
                  <a:prstClr val="white"/>
                </a:solidFill>
                <a:latin typeface="Gill Sans MT" pitchFamily="34" charset="0"/>
              </a:rPr>
              <a:pPr algn="ctr" defTabSz="914377">
                <a:defRPr/>
              </a:pPr>
              <a:t>4</a:t>
            </a:fld>
            <a:endParaRPr lang="en-US" dirty="0">
              <a:solidFill>
                <a:prstClr val="white"/>
              </a:solidFill>
              <a:latin typeface="Gill Sans MT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42603" y="273838"/>
            <a:ext cx="9666935" cy="642779"/>
          </a:xfrm>
        </p:spPr>
        <p:txBody>
          <a:bodyPr>
            <a:no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NTSV Cesarean Rates, U.S. States, 2020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730220" y="1421097"/>
            <a:ext cx="753304" cy="707886"/>
          </a:xfrm>
          <a:prstGeom prst="rect">
            <a:avLst/>
          </a:prstGeom>
          <a:solidFill>
            <a:schemeClr val="bg1"/>
          </a:solidFill>
          <a:effectLst>
            <a:softEdge rad="88900"/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FL 27.8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242603" y="3473637"/>
            <a:ext cx="10149840" cy="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161144" y="6108919"/>
            <a:ext cx="46802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dirty="0">
                <a:solidFill>
                  <a:prstClr val="black"/>
                </a:solidFill>
                <a:latin typeface="Calibri"/>
              </a:rPr>
              <a:t>Source: NCHS (2021) Provisional Birth Data 2020</a:t>
            </a:r>
          </a:p>
        </p:txBody>
      </p:sp>
      <p:sp>
        <p:nvSpPr>
          <p:cNvPr id="13" name="Down Arrow 12"/>
          <p:cNvSpPr/>
          <p:nvPr/>
        </p:nvSpPr>
        <p:spPr>
          <a:xfrm>
            <a:off x="9974780" y="2088073"/>
            <a:ext cx="274320" cy="457200"/>
          </a:xfrm>
          <a:prstGeom prst="downArrow">
            <a:avLst/>
          </a:prstGeom>
          <a:solidFill>
            <a:srgbClr val="009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50263" y="1843724"/>
            <a:ext cx="756429" cy="707886"/>
          </a:xfrm>
          <a:prstGeom prst="rect">
            <a:avLst/>
          </a:prstGeom>
          <a:solidFill>
            <a:schemeClr val="bg1"/>
          </a:solidFill>
          <a:effectLst>
            <a:softEdge rad="88900"/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US </a:t>
            </a:r>
          </a:p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25.6</a:t>
            </a:r>
          </a:p>
        </p:txBody>
      </p:sp>
      <p:sp>
        <p:nvSpPr>
          <p:cNvPr id="15" name="Down Arrow 14"/>
          <p:cNvSpPr/>
          <p:nvPr/>
        </p:nvSpPr>
        <p:spPr>
          <a:xfrm>
            <a:off x="6684578" y="2550090"/>
            <a:ext cx="274320" cy="45720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339966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45097" y="3169109"/>
            <a:ext cx="3521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prstClr val="black"/>
                </a:solidFill>
                <a:latin typeface="Calibri"/>
              </a:rPr>
              <a:t>HP 2030 Goal—23.6% </a:t>
            </a:r>
          </a:p>
        </p:txBody>
      </p:sp>
    </p:spTree>
    <p:extLst>
      <p:ext uri="{BB962C8B-B14F-4D97-AF65-F5344CB8AC3E}">
        <p14:creationId xmlns:p14="http://schemas.microsoft.com/office/powerpoint/2010/main" val="13930742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AA9FC7-AB33-43F0-BEF7-35D5BFE9B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753" y="1164771"/>
            <a:ext cx="10829612" cy="49530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 defTabSz="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400" b="1" dirty="0">
                <a:solidFill>
                  <a:srgbClr val="E68422"/>
                </a:solidFill>
                <a:latin typeface="Calibri" panose="020F0502020204030204"/>
              </a:rPr>
              <a:t>NTSV Star recognition monthly for both RN &amp; Provider- awards include T-shirts, plaques, posters recognizing achievements; sharing NTSV success stories</a:t>
            </a:r>
            <a:endParaRPr lang="en-US" sz="2400" b="1" dirty="0">
              <a:solidFill>
                <a:srgbClr val="E68422"/>
              </a:solidFill>
              <a:latin typeface="Calibri" panose="020F0502020204030204"/>
              <a:cs typeface="Calibri"/>
            </a:endParaRPr>
          </a:p>
          <a:p>
            <a:pPr marL="457200" indent="-457200" defTabSz="457200">
              <a:lnSpc>
                <a:spcPct val="100000"/>
              </a:lnSpc>
              <a:spcBef>
                <a:spcPts val="0"/>
              </a:spcBef>
              <a:buAutoNum type="arabicPeriod"/>
              <a:defRPr/>
            </a:pPr>
            <a:r>
              <a:rPr lang="en-US" sz="2400" b="1" dirty="0">
                <a:solidFill>
                  <a:srgbClr val="E68422"/>
                </a:solidFill>
                <a:latin typeface="Calibri" panose="020F0502020204030204"/>
                <a:cs typeface="Calibri"/>
              </a:rPr>
              <a:t>Pre C/S Checklist Implemented; standardized induction of labor process</a:t>
            </a:r>
            <a:endParaRPr lang="en-US" sz="2400" b="1" dirty="0">
              <a:solidFill>
                <a:srgbClr val="E68422"/>
              </a:solidFill>
              <a:latin typeface="Calibri" panose="020F0502020204030204"/>
            </a:endParaRPr>
          </a:p>
          <a:p>
            <a:pPr marL="457200" indent="-457200" defTabSz="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Interdisciplinary Grand Rounds presented by RN &amp; OB &amp; FPQC to System campuses</a:t>
            </a:r>
            <a:endParaRPr lang="en-US" sz="2400" b="1" dirty="0">
              <a:solidFill>
                <a:schemeClr val="bg1">
                  <a:lumMod val="50000"/>
                </a:schemeClr>
              </a:solidFill>
              <a:latin typeface="Calibri" panose="020F0502020204030204"/>
              <a:ea typeface="Calibri"/>
              <a:cs typeface="Calibri"/>
            </a:endParaRPr>
          </a:p>
          <a:p>
            <a:pPr marL="457200" lvl="0" indent="-457200" defTabSz="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400" b="1" dirty="0">
                <a:solidFill>
                  <a:srgbClr val="E68422"/>
                </a:solidFill>
                <a:latin typeface="Calibri" panose="020F0502020204030204"/>
              </a:rPr>
              <a:t>Labor support training classes held in numerous locations- “Train the Trainer” model launched after Spinning Babies class</a:t>
            </a:r>
            <a:endParaRPr lang="en-US" sz="2400" b="1" dirty="0">
              <a:solidFill>
                <a:srgbClr val="E68422"/>
              </a:solidFill>
              <a:latin typeface="Calibri" panose="020F0502020204030204"/>
              <a:cs typeface="Times New Roman" panose="02020603050405020304" pitchFamily="18" charset="0"/>
            </a:endParaRPr>
          </a:p>
          <a:p>
            <a:pPr marL="457200" indent="-457200" defTabSz="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Candy Bar of the Month for the teams when NTSV Cesarean benchmark met: “Show me your Twix”, “Be Kind”……  Staff celebrations</a:t>
            </a:r>
          </a:p>
          <a:p>
            <a:pPr marL="457200" indent="-457200" defTabSz="457200">
              <a:lnSpc>
                <a:spcPct val="100000"/>
              </a:lnSpc>
              <a:spcBef>
                <a:spcPts val="0"/>
              </a:spcBef>
              <a:buAutoNum type="arabicPeriod"/>
              <a:defRPr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 panose="020F0502020204030204" pitchFamily="34" charset="0"/>
                <a:cs typeface="Times New Roman"/>
              </a:rPr>
              <a:t>Position champions</a:t>
            </a:r>
          </a:p>
          <a:p>
            <a:pPr marL="457200" lvl="0" indent="-457200" defTabSz="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400" b="1" dirty="0">
                <a:solidFill>
                  <a:srgbClr val="E68422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Welcoming doulas across campuses</a:t>
            </a:r>
          </a:p>
          <a:p>
            <a:pPr marL="457200" lvl="0" indent="-457200" defTabSz="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400" b="1" dirty="0">
                <a:solidFill>
                  <a:srgbClr val="E68422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System providers meeting quarterly</a:t>
            </a:r>
          </a:p>
          <a:p>
            <a:pPr marL="457200" lvl="0" indent="-457200" defTabSz="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“Nucleus” Nursing Leadership monthly meetings focus on standardizing PROVIDE structure measures across campuses</a:t>
            </a:r>
          </a:p>
          <a:p>
            <a:pPr>
              <a:spcBef>
                <a:spcPts val="0"/>
              </a:spcBef>
            </a:pPr>
            <a:endParaRPr lang="en-US" sz="2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42EFEA-2727-4DF3-8BAF-3092DD829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538" y="172590"/>
            <a:ext cx="11290041" cy="926869"/>
          </a:xfrm>
        </p:spPr>
        <p:txBody>
          <a:bodyPr>
            <a:normAutofit fontScale="90000"/>
          </a:bodyPr>
          <a:lstStyle/>
          <a:p>
            <a:pPr algn="ctr"/>
            <a:br>
              <a:rPr lang="en-US" b="1" dirty="0"/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Successes: Advent Health &amp; BayCare Hospital Systems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Nancy Travis, RN &amp; Chadwick Leo, DO</a:t>
            </a:r>
          </a:p>
        </p:txBody>
      </p:sp>
    </p:spTree>
    <p:extLst>
      <p:ext uri="{BB962C8B-B14F-4D97-AF65-F5344CB8AC3E}">
        <p14:creationId xmlns:p14="http://schemas.microsoft.com/office/powerpoint/2010/main" val="39251458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8D5C3-B81C-40F3-B5AF-71739D3F0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Calibri" panose="020F0502020204030204"/>
                <a:ea typeface="+mn-ea"/>
                <a:cs typeface="+mn-cs"/>
              </a:rPr>
              <a:t>Plans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Calibri" panose="020F0502020204030204"/>
                <a:ea typeface="+mn-ea"/>
                <a:cs typeface="+mn-cs"/>
              </a:rPr>
              <a:t>for Sustainability: Hospital Team Strategies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D0E1D8A-5AAC-4885-AF35-1E704C236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486" y="1095499"/>
            <a:ext cx="10829613" cy="441560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03225" marR="0" indent="-403225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2400" b="1" dirty="0">
                <a:solidFill>
                  <a:srgbClr val="E68422"/>
                </a:solidFill>
                <a:effectLst/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PQI enrollment across system</a:t>
            </a:r>
          </a:p>
          <a:p>
            <a:pPr marL="403225" marR="0" indent="-403225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 "/>
                <a:ea typeface="Calibri"/>
                <a:cs typeface="Times New Roman"/>
              </a:rPr>
              <a:t>Monthly NTSV Team meetings will continue across system campuses</a:t>
            </a:r>
          </a:p>
          <a:p>
            <a:pPr marL="403225" marR="0" indent="-403225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 "/>
                <a:ea typeface="Calibri"/>
                <a:cs typeface="Times New Roman"/>
              </a:rPr>
              <a:t>Collect NTSV Cesarean data &amp; present to Perinatal Safety Committees</a:t>
            </a:r>
          </a:p>
          <a:p>
            <a:pPr marL="403225" indent="-403225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2400" b="1" dirty="0">
                <a:solidFill>
                  <a:srgbClr val="E68422"/>
                </a:solidFill>
                <a:effectLst/>
                <a:latin typeface="Calibri "/>
                <a:ea typeface="Calibri"/>
                <a:cs typeface="Times New Roman"/>
              </a:rPr>
              <a:t>Monthly review of specific provider </a:t>
            </a:r>
            <a:r>
              <a:rPr lang="en-US" sz="2400" b="1" dirty="0">
                <a:solidFill>
                  <a:srgbClr val="E68422"/>
                </a:solidFill>
                <a:latin typeface="Calibri "/>
                <a:ea typeface="Calibri"/>
                <a:cs typeface="Times New Roman"/>
              </a:rPr>
              <a:t>posted Cesarean</a:t>
            </a:r>
            <a:r>
              <a:rPr lang="en-US" sz="2400" b="1" dirty="0">
                <a:solidFill>
                  <a:srgbClr val="E68422"/>
                </a:solidFill>
                <a:effectLst/>
                <a:latin typeface="Calibri "/>
                <a:ea typeface="Calibri"/>
                <a:cs typeface="Times New Roman"/>
              </a:rPr>
              <a:t> rates by OB Chair</a:t>
            </a:r>
            <a:endParaRPr lang="en-US" sz="2400" b="1" dirty="0">
              <a:solidFill>
                <a:srgbClr val="E68422"/>
              </a:solidFill>
              <a:latin typeface="Calibri "/>
              <a:ea typeface="Calibri"/>
              <a:cs typeface="Times New Roman"/>
            </a:endParaRPr>
          </a:p>
          <a:p>
            <a:pPr marL="403225" marR="0" indent="-403225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2400" b="1" dirty="0">
                <a:solidFill>
                  <a:srgbClr val="E68422"/>
                </a:solidFill>
                <a:effectLst/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Keep up Position of the Month!</a:t>
            </a:r>
          </a:p>
          <a:p>
            <a:pPr marL="403225" marR="0" indent="-403225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2400" b="1" dirty="0">
                <a:solidFill>
                  <a:srgbClr val="E68422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Train the Trainer model for Labor Support Classes ongoing</a:t>
            </a:r>
          </a:p>
          <a:p>
            <a:pPr marL="403225" indent="-403225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AutoNum type="arabicPeriod"/>
            </a:pPr>
            <a:r>
              <a:rPr lang="en-US" sz="2400" b="1" dirty="0">
                <a:solidFill>
                  <a:srgbClr val="E68422"/>
                </a:solidFill>
                <a:latin typeface="Calibri "/>
                <a:ea typeface="Calibri"/>
                <a:cs typeface="Times New Roman"/>
              </a:rPr>
              <a:t>Continue nurse and provider recognition </a:t>
            </a:r>
          </a:p>
          <a:p>
            <a:pPr marL="403225" marR="0" indent="-403225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alibri "/>
                <a:ea typeface="Calibri"/>
                <a:cs typeface="Times New Roman"/>
              </a:rPr>
              <a:t>Providers plan to s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 "/>
                <a:ea typeface="Calibri"/>
                <a:cs typeface="Times New Roman"/>
              </a:rPr>
              <a:t>hare rates among community hospitals</a:t>
            </a:r>
          </a:p>
          <a:p>
            <a:pPr marL="403225" indent="-403225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AutoNum type="arabicPeriod"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alibri "/>
                <a:ea typeface="Calibri"/>
                <a:cs typeface="Times New Roman"/>
              </a:rPr>
              <a:t>NTSV magnets &amp; QR patient education materials in every room</a:t>
            </a:r>
            <a:endParaRPr lang="en-US" sz="2400" b="1" dirty="0">
              <a:solidFill>
                <a:schemeClr val="bg1">
                  <a:lumMod val="50000"/>
                </a:schemeClr>
              </a:solidFill>
              <a:effectLst/>
              <a:latin typeface="Calibri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3225" indent="-403225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AutoNum type="arabicPeriod"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alibri "/>
                <a:ea typeface="Calibri"/>
                <a:cs typeface="Times New Roman"/>
              </a:rPr>
              <a:t>NTSV 1 page education flyer for all new team members(staff, travelers, OBs)</a:t>
            </a:r>
            <a:endParaRPr lang="en-US" sz="2400" b="1" dirty="0">
              <a:solidFill>
                <a:schemeClr val="bg1">
                  <a:lumMod val="50000"/>
                </a:schemeClr>
              </a:solidFill>
              <a:latin typeface="Calibri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None/>
            </a:pPr>
            <a:endParaRPr lang="en-US" sz="2400" b="1" dirty="0">
              <a:solidFill>
                <a:srgbClr val="7030A0"/>
              </a:solidFill>
              <a:latin typeface="Calibri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" indent="-342900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AutoNum type="arabicPeriod"/>
            </a:pPr>
            <a:endParaRPr lang="en-US" sz="2400" b="1" dirty="0">
              <a:solidFill>
                <a:srgbClr val="7030A0"/>
              </a:solidFill>
              <a:latin typeface="Calibri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" indent="-342900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AutoNum type="arabicPeriod"/>
            </a:pPr>
            <a:endParaRPr lang="en-US" sz="2400" b="1" dirty="0">
              <a:solidFill>
                <a:srgbClr val="7030A0"/>
              </a:solidFill>
              <a:latin typeface="Calibri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None/>
            </a:pPr>
            <a:endParaRPr lang="en-US" sz="2400" b="1" dirty="0"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400"/>
              </a:spcAft>
              <a:buNone/>
            </a:pPr>
            <a:endParaRPr lang="en-US" sz="24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8709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5A0D720-C745-6A46-7FAB-FA4F03FD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 Star Awards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C51A87-88C4-E32C-5E7D-E8D4B9CF6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</a:t>
            </a:r>
            <a:fld id="{E25C0C21-B7CE-4F0B-81CD-4269BE354346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8080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AAA924-D7BC-4E17-B21D-FC88CFCA8937}"/>
              </a:ext>
            </a:extLst>
          </p:cNvPr>
          <p:cNvSpPr/>
          <p:nvPr/>
        </p:nvSpPr>
        <p:spPr>
          <a:xfrm>
            <a:off x="0" y="1"/>
            <a:ext cx="12192000" cy="1233996"/>
          </a:xfrm>
          <a:prstGeom prst="rect">
            <a:avLst/>
          </a:prstGeom>
          <a:solidFill>
            <a:srgbClr val="009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Coaching Call Attendance—27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2BB0397-ED98-4C32-B210-ADBB929E263E}"/>
              </a:ext>
            </a:extLst>
          </p:cNvPr>
          <p:cNvSpPr txBox="1"/>
          <p:nvPr/>
        </p:nvSpPr>
        <p:spPr>
          <a:xfrm>
            <a:off x="152400" y="1476085"/>
            <a:ext cx="532015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AdventHealth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Orlando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AdventHealth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Waterman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AdventHealth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Wesley Chapel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Ascension St. Vincent’s Clay County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Ascension St. Vincent’s Riverside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Baptist Medical Center Beaches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Baptist Medical Center South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Bethesda Hospital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Broward Health Medical Center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Lee Health Cape Coral Hospital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Good Samaritan Medical Center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Halifax Health Medical Center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Lee Health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HealthPark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Medical Center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Countryside Hospital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87AAFF4-9400-4691-B933-0D2CEF253AB8}"/>
              </a:ext>
            </a:extLst>
          </p:cNvPr>
          <p:cNvSpPr txBox="1"/>
          <p:nvPr/>
        </p:nvSpPr>
        <p:spPr>
          <a:xfrm>
            <a:off x="5937507" y="1454092"/>
            <a:ext cx="520823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Memorial Regional Hospital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Mount Sinai Medical Center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NCH North Naples Hospital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North Florida Regional Medical Center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Sarasota Memorial Healthcare System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South Lake Hospital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South Miami Baptist Hospital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St. Mary’s Medical Center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Tallahassee Memorial Healthcare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Tampa General Hospital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UF Health Jacksonville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Wellington Regional Medical Center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Winnie Palmer Hospital for Women and Babies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730B0C-FD10-4ABC-82E1-2EFCDB8600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7391" y="-23138"/>
            <a:ext cx="1159316" cy="16397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614" y="6004306"/>
            <a:ext cx="746647" cy="79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666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AAA924-D7BC-4E17-B21D-FC88CFCA8937}"/>
              </a:ext>
            </a:extLst>
          </p:cNvPr>
          <p:cNvSpPr/>
          <p:nvPr/>
        </p:nvSpPr>
        <p:spPr>
          <a:xfrm>
            <a:off x="0" y="1"/>
            <a:ext cx="12192000" cy="1233996"/>
          </a:xfrm>
          <a:prstGeom prst="rect">
            <a:avLst/>
          </a:prstGeom>
          <a:solidFill>
            <a:srgbClr val="009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Data Submission—45 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2BB0397-ED98-4C32-B210-ADBB929E263E}"/>
              </a:ext>
            </a:extLst>
          </p:cNvPr>
          <p:cNvSpPr txBox="1"/>
          <p:nvPr/>
        </p:nvSpPr>
        <p:spPr>
          <a:xfrm>
            <a:off x="6097" y="1485229"/>
            <a:ext cx="4154423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AdventHealth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Altamonte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AdventHealth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Celebration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AdventHealth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Daytona Beach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AdventHealth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Orlando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AdventHealth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Tampa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AdventHealth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Waterman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AdventHealth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Wesley Chapel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AdventHealth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Winter Park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Ascension Sacred Heart Emerald Coast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Ascension St. Vincent's Clay County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Ascension St. Vincent's Riverside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Ascension St. Vincent's Southside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Baptist Medical Center Beaches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Baptist Medical Center South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South Florida Baptist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Bethesda Hospital Inc.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4E339E-3D27-46A7-84E4-74C2A3752657}"/>
              </a:ext>
            </a:extLst>
          </p:cNvPr>
          <p:cNvSpPr txBox="1"/>
          <p:nvPr/>
        </p:nvSpPr>
        <p:spPr>
          <a:xfrm>
            <a:off x="4059937" y="1485229"/>
            <a:ext cx="398678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Broward Health Medical Center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Lee Health Cape Coral Hospital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Cleveland Clinic Tradition Hospital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Lee Health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HealthPark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Medical Center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Homestead Hospital Baptist Health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Jupiter Medical Center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Kendall Regional Medical Center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Manatee Memorial Hospital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Countryside Hospital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Memorial Hospital Miramar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Memorial Regional Hospital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Morton Plant Hospital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Mount Sinai Medical Center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Naples Community Hospital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Palms West Hospital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BB0397-ED98-4C32-B210-ADBB929E263E}"/>
              </a:ext>
            </a:extLst>
          </p:cNvPr>
          <p:cNvSpPr txBox="1"/>
          <p:nvPr/>
        </p:nvSpPr>
        <p:spPr>
          <a:xfrm>
            <a:off x="7952233" y="1494373"/>
            <a:ext cx="414832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Parrish Medical Center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Sacred Heart Hospital Pensacola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Sarasota Memorial Healthcare System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South Miami Baptist Hospital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St. Joseph's Hospital South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St. Joseph's Women's Hospital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St. Mary's Medical Center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Tallahassee Memorial Healthcare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Tampa General Hospital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UF Health Jacksonville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UF Health Leesburg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West Kendall Baptist Hospital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Winnie Palmer Hospital for Women and Babies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Winter Haven Women's Hospital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730B0C-FD10-4ABC-82E1-2EFCDB8600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99209" y="-20268"/>
            <a:ext cx="1159316" cy="163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1269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AAA924-D7BC-4E17-B21D-FC88CFCA8937}"/>
              </a:ext>
            </a:extLst>
          </p:cNvPr>
          <p:cNvSpPr/>
          <p:nvPr/>
        </p:nvSpPr>
        <p:spPr>
          <a:xfrm>
            <a:off x="0" y="1"/>
            <a:ext cx="12192000" cy="1233996"/>
          </a:xfrm>
          <a:prstGeom prst="rect">
            <a:avLst/>
          </a:prstGeom>
          <a:solidFill>
            <a:srgbClr val="009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Structural Measure Improvement—15 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2BB0397-ED98-4C32-B210-ADBB929E263E}"/>
              </a:ext>
            </a:extLst>
          </p:cNvPr>
          <p:cNvSpPr txBox="1"/>
          <p:nvPr/>
        </p:nvSpPr>
        <p:spPr>
          <a:xfrm>
            <a:off x="165891" y="1533642"/>
            <a:ext cx="532015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AdventHealth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Wesley Chapel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Ascension St. Vincent’s Riverside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Broward Health Medical Center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Lee Health Cape Coral Hospital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Halifax Health Medical Center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Lawnwood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Regional Medical Center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Countryside Hospital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Morton Plant Hospital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4E339E-3D27-46A7-84E4-74C2A3752657}"/>
              </a:ext>
            </a:extLst>
          </p:cNvPr>
          <p:cNvSpPr txBox="1"/>
          <p:nvPr/>
        </p:nvSpPr>
        <p:spPr>
          <a:xfrm>
            <a:off x="5950998" y="1514348"/>
            <a:ext cx="53201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Sarasota Memorial Healthcare System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South Lake Hospital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South Miami Baptist Hospital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St. Joseph’s Hospital North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Tampa General Hospital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Women’s Hospital at Jackson Memorial Medical Center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West Kendall Baptist Hospital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730B0C-FD10-4ABC-82E1-2EFCDB8600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3493" y="-8549"/>
            <a:ext cx="1159316" cy="16397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614" y="6004306"/>
            <a:ext cx="746647" cy="79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543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AAA924-D7BC-4E17-B21D-FC88CFCA8937}"/>
              </a:ext>
            </a:extLst>
          </p:cNvPr>
          <p:cNvSpPr/>
          <p:nvPr/>
        </p:nvSpPr>
        <p:spPr>
          <a:xfrm>
            <a:off x="0" y="1"/>
            <a:ext cx="12192000" cy="1233996"/>
          </a:xfrm>
          <a:prstGeom prst="rect">
            <a:avLst/>
          </a:prstGeom>
          <a:solidFill>
            <a:srgbClr val="009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Outcome Measure Improvement—26 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2BB0397-ED98-4C32-B210-ADBB929E263E}"/>
              </a:ext>
            </a:extLst>
          </p:cNvPr>
          <p:cNvSpPr txBox="1"/>
          <p:nvPr/>
        </p:nvSpPr>
        <p:spPr>
          <a:xfrm>
            <a:off x="195532" y="1265773"/>
            <a:ext cx="532015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AdventHealth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Orlando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AdventHealth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Tampa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AdventHealth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Waterman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AdventHealth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Wesley Chapel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AdventHealth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Winter Park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Ascension St. Vincent’s Clay County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Ascension St. Vincent’s Riverside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Baptist Medical Center Beaches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Boca Raton Regional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Broward Health Medical Center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Lee Health Cape Coral Hospital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Cleveland Clinic Indian River Center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Cleveland Clinic Tradition Hospital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Good Samaritan Medical Center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Lawnwood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Regional Medical Center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4E339E-3D27-46A7-84E4-74C2A3752657}"/>
              </a:ext>
            </a:extLst>
          </p:cNvPr>
          <p:cNvSpPr txBox="1"/>
          <p:nvPr/>
        </p:nvSpPr>
        <p:spPr>
          <a:xfrm>
            <a:off x="5985252" y="1267679"/>
            <a:ext cx="532015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Memorial Hospital West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Mercy Hospital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Mount Sinai Medical Center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North Florida Regional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Northwest Medical Center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Palms West Hospital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Parrish Medical Center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St. Joseph’s South Hospital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St. Mary’s Medical Center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Tallahassee Memorial Hospital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UF Health Jacksonville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Winnie Palmer Hospital for Women and Babies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Winter Haven Women’s Hospital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730B0C-FD10-4ABC-82E1-2EFCDB8600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9626" y="-12777"/>
            <a:ext cx="1159316" cy="16397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614" y="6004306"/>
            <a:ext cx="746647" cy="79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729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AAA924-D7BC-4E17-B21D-FC88CFCA8937}"/>
              </a:ext>
            </a:extLst>
          </p:cNvPr>
          <p:cNvSpPr/>
          <p:nvPr/>
        </p:nvSpPr>
        <p:spPr>
          <a:xfrm>
            <a:off x="0" y="1"/>
            <a:ext cx="12192000" cy="1233996"/>
          </a:xfrm>
          <a:prstGeom prst="rect">
            <a:avLst/>
          </a:prstGeom>
          <a:solidFill>
            <a:srgbClr val="009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2021 NTSV Cesarean Rate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at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2030 HP Goal—17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2BB0397-ED98-4C32-B210-ADBB929E263E}"/>
              </a:ext>
            </a:extLst>
          </p:cNvPr>
          <p:cNvSpPr txBox="1"/>
          <p:nvPr/>
        </p:nvSpPr>
        <p:spPr>
          <a:xfrm>
            <a:off x="165891" y="1404246"/>
            <a:ext cx="532015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AdventHealth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Waterman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AdventHealth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Wesley Chapel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AdventHealth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Winter Park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AdventHealth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Zephryhills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Ascension Sacred Heart Emerald Coast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Ascension St. Vincent’s Clay County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Lee Health Cape Coral Hospital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Cleveland Clinic Tradition Hospital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Good Samaritan Medical Center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4E339E-3D27-46A7-84E4-74C2A3752657}"/>
              </a:ext>
            </a:extLst>
          </p:cNvPr>
          <p:cNvSpPr txBox="1"/>
          <p:nvPr/>
        </p:nvSpPr>
        <p:spPr>
          <a:xfrm>
            <a:off x="5950998" y="1419462"/>
            <a:ext cx="532015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Jackson South Medical Center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Lakeland Regional Health Medical Center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Mount Sinai Medical Center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Parrish Medical Center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South Lake Hospital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St. Mary’s Medical Center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UF Health Jacksonville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Winter Haven Women’s Hospital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730B0C-FD10-4ABC-82E1-2EFCDB8600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44480" y="-8625"/>
            <a:ext cx="1159316" cy="16397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614" y="6004306"/>
            <a:ext cx="746647" cy="79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299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0852465F-1CCA-467F-895B-500AA1FF5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6220D65-5D47-454A-95BC-62050831EE0A}"/>
              </a:ext>
            </a:extLst>
          </p:cNvPr>
          <p:cNvSpPr txBox="1"/>
          <p:nvPr/>
        </p:nvSpPr>
        <p:spPr>
          <a:xfrm>
            <a:off x="-120869" y="624812"/>
            <a:ext cx="287983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Gift to You!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20" name="Graphic 19" descr="Present with solid fill">
            <a:extLst>
              <a:ext uri="{FF2B5EF4-FFF2-40B4-BE49-F238E27FC236}">
                <a16:creationId xmlns:a16="http://schemas.microsoft.com/office/drawing/2014/main" id="{A3E5C15B-F176-43F3-8C62-987972EB32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0489" y="1948251"/>
            <a:ext cx="1897118" cy="189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733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6220D65-5D47-454A-95BC-62050831EE0A}"/>
              </a:ext>
            </a:extLst>
          </p:cNvPr>
          <p:cNvSpPr txBox="1"/>
          <p:nvPr/>
        </p:nvSpPr>
        <p:spPr>
          <a:xfrm>
            <a:off x="2069556" y="95056"/>
            <a:ext cx="822960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93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Labor Skills Workshop Train-the-Trainer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00937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DD2F20-0197-429A-B23D-9CCEAAFB8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929" y="1793061"/>
            <a:ext cx="3457179" cy="4430226"/>
          </a:xfrm>
          <a:prstGeom prst="rect">
            <a:avLst/>
          </a:prstGeom>
          <a:ln>
            <a:solidFill>
              <a:srgbClr val="1E8BCD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CCEB6D-FB5F-47DA-A3E0-FAEA2BF37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0595" y="2411462"/>
            <a:ext cx="4170832" cy="3030781"/>
          </a:xfrm>
          <a:prstGeom prst="rect">
            <a:avLst/>
          </a:prstGeom>
          <a:ln>
            <a:solidFill>
              <a:srgbClr val="1E8BCD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6BA5CA-24F3-4BE8-8DE1-EB99A7DC6989}"/>
              </a:ext>
            </a:extLst>
          </p:cNvPr>
          <p:cNvSpPr txBox="1"/>
          <p:nvPr/>
        </p:nvSpPr>
        <p:spPr>
          <a:xfrm>
            <a:off x="8632243" y="1514456"/>
            <a:ext cx="2627536" cy="477054"/>
          </a:xfrm>
          <a:prstGeom prst="rect">
            <a:avLst/>
          </a:prstGeom>
          <a:solidFill>
            <a:srgbClr val="00937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YouTube Playlist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A09726-88DB-4201-A39B-BA7C374598BE}"/>
              </a:ext>
            </a:extLst>
          </p:cNvPr>
          <p:cNvSpPr txBox="1"/>
          <p:nvPr/>
        </p:nvSpPr>
        <p:spPr>
          <a:xfrm>
            <a:off x="4045415" y="1151730"/>
            <a:ext cx="3815180" cy="477054"/>
          </a:xfrm>
          <a:prstGeom prst="rect">
            <a:avLst/>
          </a:prstGeom>
          <a:solidFill>
            <a:srgbClr val="00937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Videos and Resources</a:t>
            </a:r>
          </a:p>
        </p:txBody>
      </p:sp>
      <p:pic>
        <p:nvPicPr>
          <p:cNvPr id="19" name="Picture 18" descr="Logo, company name&#10;&#10;Description automatically generated">
            <a:extLst>
              <a:ext uri="{FF2B5EF4-FFF2-40B4-BE49-F238E27FC236}">
                <a16:creationId xmlns:a16="http://schemas.microsoft.com/office/drawing/2014/main" id="{349C7CA9-4622-4460-9634-8A76F3DF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626" y="5814793"/>
            <a:ext cx="1218293" cy="100281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E83D13A-F662-41BB-807F-ABF6AA457D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557" y="2185421"/>
            <a:ext cx="3643602" cy="3603781"/>
          </a:xfrm>
          <a:prstGeom prst="rect">
            <a:avLst/>
          </a:prstGeom>
          <a:ln>
            <a:solidFill>
              <a:srgbClr val="1E8BCD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07F5864-010E-4ECD-BE78-659A5E4BDF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696" y="5364899"/>
            <a:ext cx="2047875" cy="981075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135D4AF-2ABD-447B-BE48-105D222C4FCD}"/>
              </a:ext>
            </a:extLst>
          </p:cNvPr>
          <p:cNvSpPr txBox="1"/>
          <p:nvPr/>
        </p:nvSpPr>
        <p:spPr>
          <a:xfrm>
            <a:off x="662232" y="1118178"/>
            <a:ext cx="2934804" cy="861774"/>
          </a:xfrm>
          <a:prstGeom prst="rect">
            <a:avLst/>
          </a:prstGeom>
          <a:solidFill>
            <a:srgbClr val="00937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Agenda, Facilitators' Guide, &amp; Slides</a:t>
            </a:r>
          </a:p>
        </p:txBody>
      </p:sp>
    </p:spTree>
    <p:extLst>
      <p:ext uri="{BB962C8B-B14F-4D97-AF65-F5344CB8AC3E}">
        <p14:creationId xmlns:p14="http://schemas.microsoft.com/office/powerpoint/2010/main" val="2563959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2415910"/>
              </p:ext>
            </p:extLst>
          </p:nvPr>
        </p:nvGraphicFramePr>
        <p:xfrm>
          <a:off x="752475" y="1255713"/>
          <a:ext cx="10601325" cy="4799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0C21-B7CE-4F0B-81CD-4269BE35434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33450" y="272668"/>
            <a:ext cx="10420348" cy="642779"/>
          </a:xfrm>
        </p:spPr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NTSV Cesarean Rates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2475" y="6032747"/>
            <a:ext cx="33917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Source: NCHS, CDC Birth Data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8823250" y="3827721"/>
            <a:ext cx="703521" cy="372139"/>
          </a:xfrm>
          <a:prstGeom prst="rect">
            <a:avLst/>
          </a:prstGeom>
          <a:solidFill>
            <a:schemeClr val="bg1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2"/>
                </a:solidFill>
              </a:rPr>
              <a:t>1.5%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8823251" y="3066052"/>
            <a:ext cx="0" cy="212651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8823251" y="3911008"/>
            <a:ext cx="0" cy="212651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96737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E6A878A-0AF2-4E73-9557-795FB8D9F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305" y="1749972"/>
            <a:ext cx="2591229" cy="41507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50C625-A831-4B69-BC60-86AC1C198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935" y="1749972"/>
            <a:ext cx="3545656" cy="4414948"/>
          </a:xfrm>
          <a:prstGeom prst="rect">
            <a:avLst/>
          </a:prstGeom>
          <a:ln>
            <a:solidFill>
              <a:srgbClr val="1E8BCD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6220D65-5D47-454A-95BC-62050831EE0A}"/>
              </a:ext>
            </a:extLst>
          </p:cNvPr>
          <p:cNvSpPr txBox="1"/>
          <p:nvPr/>
        </p:nvSpPr>
        <p:spPr>
          <a:xfrm>
            <a:off x="2069556" y="95056"/>
            <a:ext cx="822960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93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Labor Skills Workshop Train-the- Trainer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00937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588F1C-E712-4E18-BEAF-92A3BCF0C5C4}"/>
              </a:ext>
            </a:extLst>
          </p:cNvPr>
          <p:cNvSpPr txBox="1"/>
          <p:nvPr/>
        </p:nvSpPr>
        <p:spPr>
          <a:xfrm>
            <a:off x="3136356" y="6285890"/>
            <a:ext cx="60960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93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Visit fpqc.org/laborworkshop for updates!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00937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89C03E-B953-416D-818A-4A6B41A38416}"/>
              </a:ext>
            </a:extLst>
          </p:cNvPr>
          <p:cNvSpPr txBox="1"/>
          <p:nvPr/>
        </p:nvSpPr>
        <p:spPr>
          <a:xfrm>
            <a:off x="990995" y="1042695"/>
            <a:ext cx="2627536" cy="477054"/>
          </a:xfrm>
          <a:prstGeom prst="rect">
            <a:avLst/>
          </a:prstGeom>
          <a:solidFill>
            <a:srgbClr val="00937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Practice Scenarios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6731BC-905C-44B3-930F-216CE2B1CCF5}"/>
              </a:ext>
            </a:extLst>
          </p:cNvPr>
          <p:cNvSpPr txBox="1"/>
          <p:nvPr/>
        </p:nvSpPr>
        <p:spPr>
          <a:xfrm>
            <a:off x="5171750" y="1124059"/>
            <a:ext cx="2627536" cy="477054"/>
          </a:xfrm>
          <a:prstGeom prst="rect">
            <a:avLst/>
          </a:prstGeom>
          <a:solidFill>
            <a:srgbClr val="00937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Station Visuals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C6003AF-C239-48DC-B256-AFC1832B3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076" y="2024624"/>
            <a:ext cx="3012160" cy="3876113"/>
          </a:xfrm>
          <a:prstGeom prst="rect">
            <a:avLst/>
          </a:prstGeom>
          <a:ln>
            <a:solidFill>
              <a:srgbClr val="1E8BCD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614ECB2-636D-4876-B9F0-A9E13144D057}"/>
              </a:ext>
            </a:extLst>
          </p:cNvPr>
          <p:cNvSpPr txBox="1"/>
          <p:nvPr/>
        </p:nvSpPr>
        <p:spPr>
          <a:xfrm>
            <a:off x="8985388" y="1074026"/>
            <a:ext cx="2627536" cy="477054"/>
          </a:xfrm>
          <a:prstGeom prst="rect">
            <a:avLst/>
          </a:prstGeom>
          <a:solidFill>
            <a:srgbClr val="00937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Algorithms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C0ED328-4004-467D-87F1-B730DA2A57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5518" y="3063514"/>
            <a:ext cx="2224412" cy="175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433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EE910-7CB1-46F2-94AD-3220D5876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all you have done and continue to do to lower NTSV cesareans!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523D26-2538-43B3-9386-B1F8BC9DBC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34" y="3257120"/>
            <a:ext cx="517798" cy="4970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00032F-58BF-4AA4-8864-F8630DB65F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29" y="3911225"/>
            <a:ext cx="517798" cy="517798"/>
          </a:xfrm>
          <a:prstGeom prst="rect">
            <a:avLst/>
          </a:prstGeom>
        </p:spPr>
      </p:pic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C0F9E7AD-FFAB-4BB7-A677-D5BF5D3ED0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100" y="3139835"/>
            <a:ext cx="649077" cy="6490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4230C8-6EA4-4650-BF10-0ECBB1A44D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573" y="3874258"/>
            <a:ext cx="522504" cy="52250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13737C-8DE7-40AF-935C-4CD967D0AF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854" y="3575181"/>
            <a:ext cx="598628" cy="42746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F66B5D-8BF5-4627-BC47-5EA1DFAC3407}"/>
              </a:ext>
            </a:extLst>
          </p:cNvPr>
          <p:cNvSpPr txBox="1"/>
          <p:nvPr/>
        </p:nvSpPr>
        <p:spPr>
          <a:xfrm>
            <a:off x="1441879" y="3147774"/>
            <a:ext cx="364466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Facebook.com/</a:t>
            </a:r>
            <a:r>
              <a:rPr lang="en-US" sz="2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TheFPQC</a:t>
            </a:r>
            <a:r>
              <a:rPr lang="en-US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6DA819-A851-404D-9A69-459D3F2A08A6}"/>
              </a:ext>
            </a:extLst>
          </p:cNvPr>
          <p:cNvSpPr txBox="1"/>
          <p:nvPr/>
        </p:nvSpPr>
        <p:spPr>
          <a:xfrm>
            <a:off x="1441879" y="3795883"/>
            <a:ext cx="364466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@TheFPQC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F603A1-8160-4B6F-977E-47DA5424343D}"/>
              </a:ext>
            </a:extLst>
          </p:cNvPr>
          <p:cNvSpPr txBox="1"/>
          <p:nvPr/>
        </p:nvSpPr>
        <p:spPr>
          <a:xfrm>
            <a:off x="5986177" y="2791382"/>
            <a:ext cx="2918376" cy="811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220000"/>
              </a:lnSpc>
              <a:buNone/>
            </a:pPr>
            <a:r>
              <a:rPr lang="en-US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@thefpqc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188D38-DDF9-43D9-B073-57E658CCA009}"/>
              </a:ext>
            </a:extLst>
          </p:cNvPr>
          <p:cNvSpPr txBox="1"/>
          <p:nvPr/>
        </p:nvSpPr>
        <p:spPr>
          <a:xfrm>
            <a:off x="6096000" y="3631171"/>
            <a:ext cx="245421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Join our mailing list at FPQC.org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BDBAD0-875F-4689-A44C-0CC7F1DC4387}"/>
              </a:ext>
            </a:extLst>
          </p:cNvPr>
          <p:cNvSpPr txBox="1"/>
          <p:nvPr/>
        </p:nvSpPr>
        <p:spPr>
          <a:xfrm>
            <a:off x="9773112" y="3429000"/>
            <a:ext cx="364466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E-mail:</a:t>
            </a:r>
          </a:p>
          <a:p>
            <a:pPr marL="0" indent="0">
              <a:buNone/>
            </a:pPr>
            <a:r>
              <a:rPr lang="en-US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FPQC@usf.edu</a:t>
            </a:r>
          </a:p>
        </p:txBody>
      </p:sp>
    </p:spTree>
    <p:extLst>
      <p:ext uri="{BB962C8B-B14F-4D97-AF65-F5344CB8AC3E}">
        <p14:creationId xmlns:p14="http://schemas.microsoft.com/office/powerpoint/2010/main" val="1182506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0E023F94-0ED1-49A8-9DF5-AC060A1B5466}"/>
              </a:ext>
            </a:extLst>
          </p:cNvPr>
          <p:cNvSpPr/>
          <p:nvPr/>
        </p:nvSpPr>
        <p:spPr>
          <a:xfrm>
            <a:off x="10630347" y="2610035"/>
            <a:ext cx="1432733" cy="517124"/>
          </a:xfrm>
          <a:prstGeom prst="rect">
            <a:avLst/>
          </a:prstGeom>
          <a:solidFill>
            <a:srgbClr val="FFA7A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>
                <a:solidFill>
                  <a:srgbClr val="000000"/>
                </a:solidFill>
                <a:latin typeface="Calibri" panose="020F0502020204030204"/>
              </a:rPr>
              <a:t>Highest 25% of hospitals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2ADA8A2-0302-42E6-8A45-C6632E79DA43}"/>
              </a:ext>
            </a:extLst>
          </p:cNvPr>
          <p:cNvSpPr/>
          <p:nvPr/>
        </p:nvSpPr>
        <p:spPr>
          <a:xfrm>
            <a:off x="10630347" y="3197441"/>
            <a:ext cx="1432733" cy="517124"/>
          </a:xfrm>
          <a:prstGeom prst="rect">
            <a:avLst/>
          </a:prstGeom>
          <a:solidFill>
            <a:srgbClr val="B564A3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>
                <a:solidFill>
                  <a:srgbClr val="000000"/>
                </a:solidFill>
                <a:latin typeface="Calibri" panose="020F0502020204030204"/>
              </a:rPr>
              <a:t>Highest 50% of hospitals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FEE141-532B-4C66-869C-9764E46AABE0}"/>
              </a:ext>
            </a:extLst>
          </p:cNvPr>
          <p:cNvSpPr/>
          <p:nvPr/>
        </p:nvSpPr>
        <p:spPr>
          <a:xfrm>
            <a:off x="10630347" y="3784847"/>
            <a:ext cx="1432733" cy="517124"/>
          </a:xfrm>
          <a:prstGeom prst="rect">
            <a:avLst/>
          </a:prstGeom>
          <a:solidFill>
            <a:srgbClr val="575AA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>
                <a:solidFill>
                  <a:srgbClr val="000000"/>
                </a:solidFill>
                <a:latin typeface="Calibri" panose="020F0502020204030204"/>
              </a:rPr>
              <a:t>Lowest 50% of hospitals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D87A07C-29F6-4A62-BE9D-0BC6F35E03B1}"/>
              </a:ext>
            </a:extLst>
          </p:cNvPr>
          <p:cNvSpPr/>
          <p:nvPr/>
        </p:nvSpPr>
        <p:spPr>
          <a:xfrm>
            <a:off x="10630347" y="4372253"/>
            <a:ext cx="1432733" cy="517124"/>
          </a:xfrm>
          <a:prstGeom prst="rect">
            <a:avLst/>
          </a:prstGeom>
          <a:solidFill>
            <a:srgbClr val="3C9C66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>
                <a:solidFill>
                  <a:srgbClr val="000000"/>
                </a:solidFill>
                <a:latin typeface="Calibri" panose="020F0502020204030204"/>
              </a:rPr>
              <a:t>Lowest 25% of hospitals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7955105-4160-4BE4-8A1A-0AC7C8F78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3762" y="1802721"/>
            <a:ext cx="1485900" cy="66675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7A3DDD2-93D2-4B8A-B832-08BC3E0CEB24}"/>
              </a:ext>
            </a:extLst>
          </p:cNvPr>
          <p:cNvSpPr txBox="1"/>
          <p:nvPr/>
        </p:nvSpPr>
        <p:spPr>
          <a:xfrm>
            <a:off x="1524000" y="148931"/>
            <a:ext cx="9079762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% NTSV Rate for ALL PROVIDE hospitals, 2020-Q1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77AEF8-B12C-4898-9E12-0AA0D157AC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87"/>
          <a:stretch/>
        </p:blipFill>
        <p:spPr>
          <a:xfrm>
            <a:off x="407289" y="876901"/>
            <a:ext cx="9915035" cy="5213181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803991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6786FC-29C5-4023-BB39-5B1F533AA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</a:t>
            </a:r>
            <a:fld id="{E25C0C21-B7CE-4F0B-81CD-4269BE35434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314365-E63D-483F-9AC3-39A91C163282}"/>
              </a:ext>
            </a:extLst>
          </p:cNvPr>
          <p:cNvSpPr txBox="1"/>
          <p:nvPr/>
        </p:nvSpPr>
        <p:spPr>
          <a:xfrm>
            <a:off x="2239113" y="119646"/>
            <a:ext cx="7730511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% NTSV c/s Rates by Payer Source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7410D7A6-F6D3-4B10-B6C0-0D39A87A2FAF}"/>
              </a:ext>
            </a:extLst>
          </p:cNvPr>
          <p:cNvSpPr/>
          <p:nvPr/>
        </p:nvSpPr>
        <p:spPr>
          <a:xfrm rot="10800000">
            <a:off x="10029815" y="1766465"/>
            <a:ext cx="2075265" cy="681391"/>
          </a:xfrm>
          <a:prstGeom prst="rightArrow">
            <a:avLst/>
          </a:prstGeom>
          <a:solidFill>
            <a:srgbClr val="626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C947C46-C387-48AC-8385-FCBDCD074D59}"/>
              </a:ext>
            </a:extLst>
          </p:cNvPr>
          <p:cNvSpPr/>
          <p:nvPr/>
        </p:nvSpPr>
        <p:spPr>
          <a:xfrm rot="10800000">
            <a:off x="10029815" y="4660601"/>
            <a:ext cx="2075265" cy="681391"/>
          </a:xfrm>
          <a:prstGeom prst="rightArrow">
            <a:avLst/>
          </a:prstGeom>
          <a:solidFill>
            <a:srgbClr val="73B7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85E091-AD44-48D1-991C-6376AB11D26F}"/>
              </a:ext>
            </a:extLst>
          </p:cNvPr>
          <p:cNvSpPr txBox="1"/>
          <p:nvPr/>
        </p:nvSpPr>
        <p:spPr>
          <a:xfrm>
            <a:off x="10144126" y="1906625"/>
            <a:ext cx="2022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Private Insurance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4C37EE-7D65-4D4B-8B28-C2940443A319}"/>
              </a:ext>
            </a:extLst>
          </p:cNvPr>
          <p:cNvSpPr txBox="1"/>
          <p:nvPr/>
        </p:nvSpPr>
        <p:spPr>
          <a:xfrm>
            <a:off x="10376206" y="4797580"/>
            <a:ext cx="1411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Medicaid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076E82-9E08-4734-A841-8D28FB2A5C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4"/>
          <a:stretch/>
        </p:blipFill>
        <p:spPr>
          <a:xfrm>
            <a:off x="750946" y="923278"/>
            <a:ext cx="9217201" cy="4787972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687002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A7A3DDD2-93D2-4B8A-B832-08BC3E0CEB24}"/>
              </a:ext>
            </a:extLst>
          </p:cNvPr>
          <p:cNvSpPr txBox="1"/>
          <p:nvPr/>
        </p:nvSpPr>
        <p:spPr>
          <a:xfrm>
            <a:off x="1513242" y="137638"/>
            <a:ext cx="9144000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% NTSV Rates by Race/Ethnicity, PROVIDE Hospitals</a:t>
            </a:r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8A9A3563-0DBA-4F22-8CD4-6A6CB4E95F14}"/>
              </a:ext>
            </a:extLst>
          </p:cNvPr>
          <p:cNvSpPr/>
          <p:nvPr/>
        </p:nvSpPr>
        <p:spPr>
          <a:xfrm>
            <a:off x="9924489" y="4835089"/>
            <a:ext cx="1817524" cy="610359"/>
          </a:xfrm>
          <a:prstGeom prst="leftArrow">
            <a:avLst/>
          </a:prstGeom>
          <a:solidFill>
            <a:srgbClr val="A1CB96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28A56D-56E0-436E-BDE0-448C6A6794A6}"/>
              </a:ext>
            </a:extLst>
          </p:cNvPr>
          <p:cNvSpPr txBox="1"/>
          <p:nvPr/>
        </p:nvSpPr>
        <p:spPr>
          <a:xfrm>
            <a:off x="10243450" y="4949738"/>
            <a:ext cx="1376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NH-White</a:t>
            </a:r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F3DD6834-635B-404E-ACAD-10DCB83BBAC8}"/>
              </a:ext>
            </a:extLst>
          </p:cNvPr>
          <p:cNvSpPr/>
          <p:nvPr/>
        </p:nvSpPr>
        <p:spPr>
          <a:xfrm>
            <a:off x="9936326" y="4225495"/>
            <a:ext cx="1817524" cy="610359"/>
          </a:xfrm>
          <a:prstGeom prst="leftArrow">
            <a:avLst/>
          </a:prstGeom>
          <a:solidFill>
            <a:srgbClr val="4F5D8D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id="{14C929ED-49C9-4F96-8B60-87628BA4B465}"/>
              </a:ext>
            </a:extLst>
          </p:cNvPr>
          <p:cNvSpPr/>
          <p:nvPr/>
        </p:nvSpPr>
        <p:spPr>
          <a:xfrm>
            <a:off x="9924489" y="2025129"/>
            <a:ext cx="1817524" cy="610359"/>
          </a:xfrm>
          <a:prstGeom prst="leftArrow">
            <a:avLst/>
          </a:prstGeom>
          <a:solidFill>
            <a:srgbClr val="ECC845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4C64B6-FF34-4728-87E7-E2970C4284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58"/>
          <a:stretch/>
        </p:blipFill>
        <p:spPr>
          <a:xfrm>
            <a:off x="791066" y="876299"/>
            <a:ext cx="9065638" cy="4720187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52474" y="5977338"/>
            <a:ext cx="41745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Source: FPQC PROVIDE (FDOH Birth Certificates)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02828" y="5411818"/>
            <a:ext cx="75303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2020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51232" y="5413084"/>
            <a:ext cx="75303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2021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88878" y="5402208"/>
            <a:ext cx="75303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2022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123656" y="5371422"/>
            <a:ext cx="87325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123656" y="4281762"/>
            <a:ext cx="87325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123656" y="3199722"/>
            <a:ext cx="87325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123656" y="2094822"/>
            <a:ext cx="87325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123656" y="1020402"/>
            <a:ext cx="87325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12582" y="5202145"/>
            <a:ext cx="75303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26%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2583" y="4111195"/>
            <a:ext cx="60933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28%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14373" y="3015700"/>
            <a:ext cx="60933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30%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16163" y="1909448"/>
            <a:ext cx="60933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32%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12583" y="885043"/>
            <a:ext cx="60933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34%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25D4FA-08F5-45CE-8F93-46967BD108D4}"/>
              </a:ext>
            </a:extLst>
          </p:cNvPr>
          <p:cNvSpPr txBox="1"/>
          <p:nvPr/>
        </p:nvSpPr>
        <p:spPr>
          <a:xfrm>
            <a:off x="10232112" y="2140421"/>
            <a:ext cx="13760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Hispanic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76EB9F-A3B2-452F-A435-47848F79409D}"/>
              </a:ext>
            </a:extLst>
          </p:cNvPr>
          <p:cNvSpPr txBox="1"/>
          <p:nvPr/>
        </p:nvSpPr>
        <p:spPr>
          <a:xfrm>
            <a:off x="10233268" y="4331125"/>
            <a:ext cx="1376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NH-Black</a:t>
            </a:r>
          </a:p>
        </p:txBody>
      </p:sp>
    </p:spTree>
    <p:extLst>
      <p:ext uri="{BB962C8B-B14F-4D97-AF65-F5344CB8AC3E}">
        <p14:creationId xmlns:p14="http://schemas.microsoft.com/office/powerpoint/2010/main" val="2494661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5F25A7-F061-4F83-BD81-D4BE3D138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5" y="76200"/>
            <a:ext cx="11129393" cy="620077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8ABC2B-418D-4E85-8ED8-7C7B52548B14}"/>
              </a:ext>
            </a:extLst>
          </p:cNvPr>
          <p:cNvSpPr txBox="1"/>
          <p:nvPr/>
        </p:nvSpPr>
        <p:spPr>
          <a:xfrm>
            <a:off x="1278057" y="375171"/>
            <a:ext cx="6913443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Induction- Pre-c/s Checklists Completed</a:t>
            </a:r>
          </a:p>
        </p:txBody>
      </p:sp>
    </p:spTree>
    <p:extLst>
      <p:ext uri="{BB962C8B-B14F-4D97-AF65-F5344CB8AC3E}">
        <p14:creationId xmlns:p14="http://schemas.microsoft.com/office/powerpoint/2010/main" val="21966573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FPQC">
      <a:dk1>
        <a:srgbClr val="009374"/>
      </a:dk1>
      <a:lt1>
        <a:srgbClr val="FFFFFF"/>
      </a:lt1>
      <a:dk2>
        <a:srgbClr val="000000"/>
      </a:dk2>
      <a:lt2>
        <a:srgbClr val="80B0A6"/>
      </a:lt2>
      <a:accent1>
        <a:srgbClr val="009374"/>
      </a:accent1>
      <a:accent2>
        <a:srgbClr val="80B0A6"/>
      </a:accent2>
      <a:accent3>
        <a:srgbClr val="EDA55D"/>
      </a:accent3>
      <a:accent4>
        <a:srgbClr val="006747"/>
      </a:accent4>
      <a:accent5>
        <a:srgbClr val="CFC493"/>
      </a:accent5>
      <a:accent6>
        <a:srgbClr val="70AD47"/>
      </a:accent6>
      <a:hlink>
        <a:srgbClr val="006484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FPQC">
      <a:dk1>
        <a:srgbClr val="009374"/>
      </a:dk1>
      <a:lt1>
        <a:srgbClr val="FFFFFF"/>
      </a:lt1>
      <a:dk2>
        <a:srgbClr val="000000"/>
      </a:dk2>
      <a:lt2>
        <a:srgbClr val="80B0A6"/>
      </a:lt2>
      <a:accent1>
        <a:srgbClr val="009374"/>
      </a:accent1>
      <a:accent2>
        <a:srgbClr val="80B0A6"/>
      </a:accent2>
      <a:accent3>
        <a:srgbClr val="EDA55D"/>
      </a:accent3>
      <a:accent4>
        <a:srgbClr val="006747"/>
      </a:accent4>
      <a:accent5>
        <a:srgbClr val="CFC493"/>
      </a:accent5>
      <a:accent6>
        <a:srgbClr val="70AD47"/>
      </a:accent6>
      <a:hlink>
        <a:srgbClr val="006484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FPQC">
      <a:dk1>
        <a:srgbClr val="009374"/>
      </a:dk1>
      <a:lt1>
        <a:srgbClr val="FFFFFF"/>
      </a:lt1>
      <a:dk2>
        <a:srgbClr val="000000"/>
      </a:dk2>
      <a:lt2>
        <a:srgbClr val="80B0A6"/>
      </a:lt2>
      <a:accent1>
        <a:srgbClr val="009374"/>
      </a:accent1>
      <a:accent2>
        <a:srgbClr val="80B0A6"/>
      </a:accent2>
      <a:accent3>
        <a:srgbClr val="EDA55D"/>
      </a:accent3>
      <a:accent4>
        <a:srgbClr val="006747"/>
      </a:accent4>
      <a:accent5>
        <a:srgbClr val="CFC493"/>
      </a:accent5>
      <a:accent6>
        <a:srgbClr val="70AD47"/>
      </a:accent6>
      <a:hlink>
        <a:srgbClr val="006484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29BB971D588D4B8CE0BDDEEF889F46" ma:contentTypeVersion="12" ma:contentTypeDescription="Create a new document." ma:contentTypeScope="" ma:versionID="c01af5b69ef534118429187cefe5766b">
  <xsd:schema xmlns:xsd="http://www.w3.org/2001/XMLSchema" xmlns:xs="http://www.w3.org/2001/XMLSchema" xmlns:p="http://schemas.microsoft.com/office/2006/metadata/properties" xmlns:ns3="737a845d-9ace-467f-a80c-b3da6727da4f" xmlns:ns4="03c97596-774e-4acd-a1aa-fc049a87f444" targetNamespace="http://schemas.microsoft.com/office/2006/metadata/properties" ma:root="true" ma:fieldsID="836429b812f86b378454602ccfa3dc17" ns3:_="" ns4:_="">
    <xsd:import namespace="737a845d-9ace-467f-a80c-b3da6727da4f"/>
    <xsd:import namespace="03c97596-774e-4acd-a1aa-fc049a87f44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7a845d-9ace-467f-a80c-b3da6727da4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c97596-774e-4acd-a1aa-fc049a87f4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406042-5532-4221-8477-D6095E2A20A3}">
  <ds:schemaRefs>
    <ds:schemaRef ds:uri="http://purl.org/dc/dcmitype/"/>
    <ds:schemaRef ds:uri="http://purl.org/dc/terms/"/>
    <ds:schemaRef ds:uri="03c97596-774e-4acd-a1aa-fc049a87f444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737a845d-9ace-467f-a80c-b3da6727da4f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824EF05-9987-4364-9BEE-C1DCB245DFD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E5D2538-9598-46F0-B605-0D1F358549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7a845d-9ace-467f-a80c-b3da6727da4f"/>
    <ds:schemaRef ds:uri="03c97596-774e-4acd-a1aa-fc049a87f4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FPQC Theme</Template>
  <TotalTime>5605</TotalTime>
  <Words>2634</Words>
  <Application>Microsoft Office PowerPoint</Application>
  <PresentationFormat>Widescreen</PresentationFormat>
  <Paragraphs>442</Paragraphs>
  <Slides>51</Slides>
  <Notes>17</Notes>
  <HiddenSlides>0</HiddenSlides>
  <MMClips>8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Office Theme</vt:lpstr>
      <vt:lpstr>1_Office Theme</vt:lpstr>
      <vt:lpstr>2_Office Theme</vt:lpstr>
      <vt:lpstr>3_Office Theme</vt:lpstr>
      <vt:lpstr>PROVIDE 2.0 Celebration Webinar Promoting Primary Vaginal Deliveries  </vt:lpstr>
      <vt:lpstr>Agenda &amp; Important Information</vt:lpstr>
      <vt:lpstr>PROVIDE Data Summary: Positive Trends</vt:lpstr>
      <vt:lpstr>NTSV Cesarean Rates, U.S. States, 2020</vt:lpstr>
      <vt:lpstr>NTSV Cesarean Rates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Special Thanks from  Florida Department of Health  Kelly Rogers Section Administrator Maternal and Child Health Bureau of Family Health Services </vt:lpstr>
      <vt:lpstr>Sustaining your improvement</vt:lpstr>
      <vt:lpstr>Sustainability QI Snippet </vt:lpstr>
      <vt:lpstr>Sustaining your improvement</vt:lpstr>
      <vt:lpstr>Standardization Processes exist to help define &amp; disseminate standard work (what to do, how to do it)</vt:lpstr>
      <vt:lpstr>Accountability How do you know staff are continuing to practice “the new way”?place to review execution of standard work</vt:lpstr>
      <vt:lpstr>Visual Management Process performance information is continuously available to synchronize staff attention &amp; guide current activities</vt:lpstr>
      <vt:lpstr>Problem solving Methods for surfacing &amp; addressing problems solvable at the front line, &amp; for developing improvement capability</vt:lpstr>
      <vt:lpstr>Escalation Frontline staff scope issues &amp; escalate those that require management action to resolve (e.g., cross-department coordination)</vt:lpstr>
      <vt:lpstr>Your sustainability journey</vt:lpstr>
      <vt:lpstr>  Karen Bruder, MD &amp; Julie DeCesare, MD </vt:lpstr>
      <vt:lpstr>Strategies for continued moving the needle…</vt:lpstr>
      <vt:lpstr>Strategies for continued moving the needle…</vt:lpstr>
      <vt:lpstr>Hospital Perinatal QI  Indicators</vt:lpstr>
      <vt:lpstr>PowerPoint Presentation</vt:lpstr>
      <vt:lpstr>PowerPoint Presentation</vt:lpstr>
      <vt:lpstr>PowerPoint Presentation</vt:lpstr>
      <vt:lpstr>PowerPoint Presentation</vt:lpstr>
      <vt:lpstr>PROVIDE Team  Successes and Sustainability Strategies</vt:lpstr>
      <vt:lpstr>Thanks to our Nurse &amp; Physician Coach Mentors!</vt:lpstr>
      <vt:lpstr> Successes: HCA Florida, Tenet, Mt. Sinai Hospitals Jane James, RN &amp; Karen Harris, MD</vt:lpstr>
      <vt:lpstr>Plans for Sustainability: Hospital Team Strategies 32</vt:lpstr>
      <vt:lpstr> Successes: TGH, LRH, SMH, Jacksons, TMH, Lee &amp; UF Health Karen Bruder, MD &amp; Leah Williams-Jones, RN</vt:lpstr>
      <vt:lpstr>Plans for Sustainability: Hospital Team Strategies</vt:lpstr>
      <vt:lpstr> Successes: Ascension Health, Broward Health, Memorial Hospitals,  NCH, Orlando Health Hospitals Cole Greves, MD &amp; Kim Huber, RN </vt:lpstr>
      <vt:lpstr>Plans for Sustainability: Hospital Team Strategies</vt:lpstr>
      <vt:lpstr> Successes: Baptist Medical Centers, Cleveland Clinic Florida,  Jupiter, Parrish, Santa Rosa Medical Centers  Carol Lawrence, RN &amp; Julie DeCesare, MD</vt:lpstr>
      <vt:lpstr>Plans for Sustainability: Hospital team strategies</vt:lpstr>
      <vt:lpstr> Successes: Advent Health &amp; BayCare Hospital Systems Nancy Travis, RN &amp; Chadwick Leo, DO</vt:lpstr>
      <vt:lpstr>Plans for Sustainability: Hospital Team Strategies </vt:lpstr>
      <vt:lpstr>PROVIDE Star Awards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all you have done and continue to do to lower NTSV cesareans!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Coughlin, Emily</dc:creator>
  <cp:lastModifiedBy>Kristina Svatos</cp:lastModifiedBy>
  <cp:revision>219</cp:revision>
  <cp:lastPrinted>2021-08-27T13:38:27Z</cp:lastPrinted>
  <dcterms:created xsi:type="dcterms:W3CDTF">2020-02-20T14:59:58Z</dcterms:created>
  <dcterms:modified xsi:type="dcterms:W3CDTF">2022-05-04T15:42:43Z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0x0101000529BB971D588D4B8CE0BDDEEF889F46</vt:lpwstr>
  </property>
</Properties>
</file>