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-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F0C2F-9A45-1B7A-8CB4-31D61F06C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5C9BCB-A346-F2D6-C6CF-57912C146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CD91F-0963-C0CB-98B7-A92390388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39A29-26D2-6DE9-C952-A4B2425A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06189-7E83-7913-1A17-3E421A2A4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5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A4598-5AFE-F1C5-12E7-C21E01C6D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3079C-65E1-B7C3-F965-B13EC43F4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CAC5B-CC27-E084-3FFC-F1EE02866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904CD-C02C-67C4-7998-7D2E02D9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6FE21-7729-2717-F8C5-0E7F4AD32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5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476337-5847-1CC3-8FE6-22BC224AC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FDB73-B48C-030A-CB8E-2A570B361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F2D8B-EBEF-4943-9FCE-E34A52AA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F1254-EC47-CAA2-285D-9FF97B7C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D7658-23BD-5A66-8EA0-9DE1BBE3E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8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346F-529C-CCE3-E5D7-A95200645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40E39-F0D8-C142-F7BC-2ECC707B9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E18BF-A84D-219F-47B4-314E11A9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DC114-919D-620C-D0DF-45C119B5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53CCD-A8D5-7878-6412-7DBC71697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5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DE9F-222A-334D-C948-1EA6DD046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3B466-C09B-9584-0E46-6854E8F56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C9867-BCEE-B9DB-322F-F68D67C8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4E4E-3F64-F94D-1681-A0E550EB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70880-4FD1-7888-4729-7FE913F64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2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1E447-DD50-2E37-2954-E2391C68C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4CE6A-8C9B-1978-D8E6-D65FF760C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02481-1951-1396-0B48-154FE1DE5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BEFE1C-1659-B1B1-9DF4-4A3DE2C54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B37F6-C0A3-5BD1-B0E8-E402FDEF1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4B72F-68BC-4C1B-EFD6-9E7FDCA22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5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97C23-FD33-D7C4-D7B5-BA3759032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FE87A-EF9E-6601-C1AB-0372DB55C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56578-D13E-8BDF-7B26-D24645344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EF4CF7-4074-48B1-66E8-55D3C13912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4B7865-9E21-A60E-E43A-20E2D9621C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C9A1B8-6EE5-666E-EB88-748200B0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FA13D6-B256-4424-91B3-4F9E00D9A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AF5DA-C559-B1EB-7AC0-F631342F0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3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85E29-F047-361A-E4FF-1E2AFEBF2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6C28EF-2883-3E20-9E48-E99210DC2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04ADC-0D8A-26BB-5C6C-794690FBB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71F456-4368-05DB-7879-F75D476BA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6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5CB7C7-401E-E913-9798-971F8D017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EC0198-C9B1-9489-F98E-065EA7F22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AF05D-AD8B-AB2B-5F50-D8F9A1FCB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E8FD3-9E43-B304-CA56-3D2DB6DC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D2DE5-41BA-BB9A-B47C-1B6D13B36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070D8C-5CC2-6676-3B04-06A18A543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BFD89-FEB9-19F6-5E42-2DDA685F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82EC9-83BE-A847-2575-042C8D31E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8FEC0-50FF-B022-72D4-EE9159D8E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28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08825-53EA-88F5-3B80-3454E65E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887310-F84F-EBF6-E661-18E6B9593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0C8AF3-4CEA-7E9B-A4C7-631F268D3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04000-529F-C1C4-BAF1-A1A35E617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F6D96-DEDC-98AB-39B0-45D8E6ECD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7D3313-D6A2-15A2-63B4-204E5DC3F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9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6A2F2D-2DE6-CF00-F0E8-36BA6742F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C746B-6B2E-2C0D-B8F2-FFA63C9F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32572-ACE6-9C14-830B-4CCDA77D6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72561-090F-4BDA-BD6B-90D4F5C74A5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C4022-EC35-C06D-F724-66ACB61C0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05ED3-FA45-A5F1-34DF-CA81158B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363604-F7A4-4352-B9D9-2A52F3C1E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80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23457-1914-47EF-1BAF-BBBA9A019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FDD2-40EF-DD1E-2165-21849F892F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Summary</a:t>
            </a:r>
            <a:r>
              <a:rPr lang="en-US" sz="3200" dirty="0"/>
              <a:t> of the </a:t>
            </a:r>
            <a:r>
              <a:rPr lang="en-US" sz="3200" b="1" dirty="0"/>
              <a:t>key</a:t>
            </a:r>
            <a:r>
              <a:rPr lang="en-US" sz="3200" dirty="0"/>
              <a:t> </a:t>
            </a:r>
            <a:r>
              <a:rPr lang="en-US" sz="3200" b="1" dirty="0"/>
              <a:t>points, best practices, and evidence-based recommendations</a:t>
            </a:r>
            <a:r>
              <a:rPr lang="en-US" sz="3200" dirty="0"/>
              <a:t> from </a:t>
            </a:r>
            <a:r>
              <a:rPr lang="en-US" sz="3200" i="1" dirty="0"/>
              <a:t>AWHONN Neonatal Skin Care: Evidence-Based Practice Guideline for Practice, 4th edition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15CD9E-2F53-8239-EE10-25F3760B32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SOOTHE Noxious Stimuli Workgroup</a:t>
            </a:r>
          </a:p>
          <a:p>
            <a:r>
              <a:rPr lang="en-US" dirty="0"/>
              <a:t>July 1,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014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31791-C31D-61AF-06E7-A32A0AC0D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Diaper Dermatitis &amp; Wipes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9C72A-DAF8-F6BD-9D20-0963A424B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Prevention + frequent skin assessments are the most effective strategy</a:t>
            </a:r>
          </a:p>
          <a:p>
            <a:endParaRPr lang="en-US" dirty="0"/>
          </a:p>
          <a:p>
            <a:r>
              <a:rPr lang="en-US" dirty="0"/>
              <a:t>Recommended wipes should be:</a:t>
            </a:r>
          </a:p>
          <a:p>
            <a:pPr lvl="1"/>
            <a:r>
              <a:rPr lang="en-US" dirty="0"/>
              <a:t>Free of alcohol (except mild benzyl alcohol), perfumes, and harmful preservatives like methylisothiazolinone</a:t>
            </a:r>
          </a:p>
          <a:p>
            <a:endParaRPr lang="en-US" dirty="0"/>
          </a:p>
          <a:p>
            <a:r>
              <a:rPr lang="en-US" dirty="0"/>
              <a:t>A diaper dermatitis assessment tool is provided (Appendix G).</a:t>
            </a:r>
          </a:p>
        </p:txBody>
      </p:sp>
    </p:spTree>
    <p:extLst>
      <p:ext uri="{BB962C8B-B14F-4D97-AF65-F5344CB8AC3E}">
        <p14:creationId xmlns:p14="http://schemas.microsoft.com/office/powerpoint/2010/main" val="3122104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8B1F3-F1A5-8784-200B-5525ABBEE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Emollient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689EF-6B17-6179-43A0-7545D5C36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Emollients:</a:t>
            </a:r>
          </a:p>
          <a:p>
            <a:pPr lvl="1"/>
            <a:r>
              <a:rPr lang="en-US" dirty="0"/>
              <a:t>Improve </a:t>
            </a:r>
            <a:r>
              <a:rPr lang="en-US" b="1" dirty="0"/>
              <a:t>skin-barrier function</a:t>
            </a:r>
            <a:endParaRPr lang="en-US" dirty="0"/>
          </a:p>
          <a:p>
            <a:pPr lvl="1"/>
            <a:r>
              <a:rPr lang="en-US" dirty="0"/>
              <a:t>Treat dry, cracked skin</a:t>
            </a:r>
          </a:p>
          <a:p>
            <a:pPr lvl="1"/>
            <a:r>
              <a:rPr lang="en-US" dirty="0"/>
              <a:t>May </a:t>
            </a:r>
            <a:r>
              <a:rPr lang="en-US" b="1" dirty="0"/>
              <a:t>prevent atopic dermatitis</a:t>
            </a:r>
          </a:p>
          <a:p>
            <a:pPr lvl="1"/>
            <a:endParaRPr lang="en-US" dirty="0"/>
          </a:p>
          <a:p>
            <a:r>
              <a:rPr lang="en-US" dirty="0"/>
              <a:t>Risk factors for eczema/dermatitis include:</a:t>
            </a:r>
          </a:p>
          <a:p>
            <a:pPr lvl="1"/>
            <a:r>
              <a:rPr lang="en-US" dirty="0"/>
              <a:t>Barrier dysfunction, genetics (e.g., </a:t>
            </a:r>
            <a:r>
              <a:rPr lang="en-US" b="1" dirty="0"/>
              <a:t>filaggrin defect</a:t>
            </a:r>
            <a:r>
              <a:rPr lang="en-US" dirty="0"/>
              <a:t>), allergens, irritants, and environmental exposures</a:t>
            </a:r>
          </a:p>
        </p:txBody>
      </p:sp>
    </p:spTree>
    <p:extLst>
      <p:ext uri="{BB962C8B-B14F-4D97-AF65-F5344CB8AC3E}">
        <p14:creationId xmlns:p14="http://schemas.microsoft.com/office/powerpoint/2010/main" val="389155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5F225-D4C0-CAD4-6565-A053D33DD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Parent / Caregiver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68F24-050C-E8F1-FB99-9829599DE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dirty="0"/>
              <a:t>Updated guidance helps providers educate families on:</a:t>
            </a:r>
          </a:p>
          <a:p>
            <a:pPr lvl="1"/>
            <a:r>
              <a:rPr lang="en-US" dirty="0"/>
              <a:t>Skin assessment and vernix</a:t>
            </a:r>
          </a:p>
          <a:p>
            <a:pPr lvl="1"/>
            <a:r>
              <a:rPr lang="en-US" dirty="0"/>
              <a:t>Bathing and genital care</a:t>
            </a:r>
          </a:p>
          <a:p>
            <a:pPr lvl="1"/>
            <a:r>
              <a:rPr lang="en-US" dirty="0"/>
              <a:t>Umbilical care and dermatitis</a:t>
            </a:r>
          </a:p>
          <a:p>
            <a:pPr lvl="1"/>
            <a:r>
              <a:rPr lang="en-US" dirty="0"/>
              <a:t>Emollient use, cradle cap, atopic dermatitis</a:t>
            </a:r>
          </a:p>
          <a:p>
            <a:pPr lvl="1"/>
            <a:r>
              <a:rPr lang="en-US" dirty="0"/>
              <a:t>Safe product selection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5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93003-1B75-2EE5-99B1-946224BB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 of Neonatal Skin and Skin Care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0651D-0423-7C8A-1F1C-10FF08786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skin is a vital organ at birth, responsible for:</a:t>
            </a:r>
          </a:p>
          <a:p>
            <a:pPr lvl="1"/>
            <a:r>
              <a:rPr lang="en-US" dirty="0"/>
              <a:t>Barrier protection (water loss, light, and substance absorption)</a:t>
            </a:r>
          </a:p>
          <a:p>
            <a:pPr lvl="1"/>
            <a:r>
              <a:rPr lang="en-US" dirty="0"/>
              <a:t>Temperature regulation</a:t>
            </a:r>
          </a:p>
          <a:p>
            <a:pPr lvl="1"/>
            <a:r>
              <a:rPr lang="en-US" dirty="0"/>
              <a:t>Acid-mantle formation and infection control</a:t>
            </a:r>
          </a:p>
          <a:p>
            <a:pPr lvl="1"/>
            <a:r>
              <a:rPr lang="en-US" dirty="0"/>
              <a:t>Water and electrolyte balance</a:t>
            </a:r>
          </a:p>
          <a:p>
            <a:pPr lvl="1"/>
            <a:r>
              <a:rPr lang="en-US" dirty="0"/>
              <a:t>Tactile sensory function</a:t>
            </a:r>
          </a:p>
          <a:p>
            <a:pPr lvl="1"/>
            <a:endParaRPr lang="en-US" dirty="0"/>
          </a:p>
          <a:p>
            <a:r>
              <a:rPr lang="en-US" dirty="0"/>
              <a:t>Neonatal skin care is essential in both healthy and ill newborns, especially in the first days and weeks of life.</a:t>
            </a:r>
          </a:p>
        </p:txBody>
      </p:sp>
    </p:spTree>
    <p:extLst>
      <p:ext uri="{BB962C8B-B14F-4D97-AF65-F5344CB8AC3E}">
        <p14:creationId xmlns:p14="http://schemas.microsoft.com/office/powerpoint/2010/main" val="1815695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A3A4A-AA43-C2D3-6BD7-1A33F1534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8CA82-50BC-CA70-C882-F2175C70F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 of Neonatal Skin and Skin Care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7DD0-947E-DAF6-45CC-60AD72B85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primary goal is to maintain skin integrity and prevent injuries, which can lead to complications like dehydration and infection</a:t>
            </a:r>
          </a:p>
          <a:p>
            <a:endParaRPr lang="en-US" dirty="0"/>
          </a:p>
          <a:p>
            <a:r>
              <a:rPr lang="en-US" dirty="0"/>
              <a:t>Early exposure to irritants or toxins may contribute to atopic skin disorders and impact neurodevelopment later in life</a:t>
            </a:r>
          </a:p>
          <a:p>
            <a:endParaRPr lang="en-US" dirty="0"/>
          </a:p>
          <a:p>
            <a:r>
              <a:rPr lang="en-US" dirty="0"/>
              <a:t>Using evidence-based skin care practices promotes optimal short- and long-term health outcomes in infants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19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C44E3-0537-FC43-B0AF-0DBF3F352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Skin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EF2E9-9DB6-B4B8-5440-E98C9C49D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Routine assessment of the skin remains essential to prevention and treatment of the disruption to the structure and function of the skin</a:t>
            </a:r>
          </a:p>
          <a:p>
            <a:endParaRPr lang="en-US" dirty="0"/>
          </a:p>
          <a:p>
            <a:r>
              <a:rPr lang="en-US" dirty="0"/>
              <a:t>Dedicated interdisciplinary skin care teams can improve the early identification of skin injury in hospitalized neonates </a:t>
            </a:r>
          </a:p>
        </p:txBody>
      </p:sp>
    </p:spTree>
    <p:extLst>
      <p:ext uri="{BB962C8B-B14F-4D97-AF65-F5344CB8AC3E}">
        <p14:creationId xmlns:p14="http://schemas.microsoft.com/office/powerpoint/2010/main" val="52547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592E2-6461-64AE-106A-708713785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7D5A-E1DB-A9D9-88A6-C810B3DC0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Skin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0B2DB-FB80-CFB8-F9BD-FE181B8FE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Neonatal Skin Condition Score (NSCS; Lund et al., 2001) is a valid and reliable tool that has demonstrated effectiveness as an outcome-measure evaluation of interventions </a:t>
            </a:r>
          </a:p>
          <a:p>
            <a:endParaRPr lang="en-US" dirty="0"/>
          </a:p>
          <a:p>
            <a:r>
              <a:rPr lang="en-US" dirty="0"/>
              <a:t>A newly modified version of the Braden Q Risk Assessment Scale, called the Braden QD (Curley et al., 2018), shows promise at predicting pressure injury and indicating the need for prevention measures </a:t>
            </a:r>
          </a:p>
        </p:txBody>
      </p:sp>
    </p:spTree>
    <p:extLst>
      <p:ext uri="{BB962C8B-B14F-4D97-AF65-F5344CB8AC3E}">
        <p14:creationId xmlns:p14="http://schemas.microsoft.com/office/powerpoint/2010/main" val="480529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65ACFE-3FEE-5115-0769-E8656C688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4377" y="0"/>
            <a:ext cx="64832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388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46A6-0F23-94B0-08E4-79972DF6D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Skin Injury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CED19-C8F1-E23A-F4B9-3037E14EF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4"/>
            <a:ext cx="10515600" cy="50226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Medical devices</a:t>
            </a:r>
            <a:r>
              <a:rPr lang="en-US" dirty="0"/>
              <a:t> are the leading cause of skin injury in neonates, especially in infants &lt;27 weeks gestation</a:t>
            </a:r>
          </a:p>
          <a:p>
            <a:pPr lvl="1"/>
            <a:endParaRPr lang="en-US" dirty="0"/>
          </a:p>
          <a:p>
            <a:r>
              <a:rPr lang="en-US" b="1" dirty="0"/>
              <a:t>Silver-impregnated dressings </a:t>
            </a:r>
            <a:r>
              <a:rPr lang="en-US" dirty="0"/>
              <a:t>and </a:t>
            </a:r>
            <a:r>
              <a:rPr lang="en-US" b="1" dirty="0"/>
              <a:t>medical-grade honey </a:t>
            </a:r>
            <a:r>
              <a:rPr lang="en-US" dirty="0"/>
              <a:t>are safe and effective for treating various neonatal wounds and skin injuries (e.g., burns, pressure injuries, epidermal stripping)</a:t>
            </a:r>
          </a:p>
          <a:p>
            <a:pPr lvl="1"/>
            <a:endParaRPr lang="en-US" dirty="0"/>
          </a:p>
          <a:p>
            <a:r>
              <a:rPr lang="en-US" b="1" dirty="0"/>
              <a:t>Medical-grade honey </a:t>
            </a:r>
            <a:r>
              <a:rPr lang="en-US" dirty="0"/>
              <a:t>is particularly useful for </a:t>
            </a:r>
            <a:r>
              <a:rPr lang="en-US" b="1" dirty="0"/>
              <a:t>debridement</a:t>
            </a:r>
            <a:r>
              <a:rPr lang="en-US" dirty="0"/>
              <a:t> and has been used for complex wounds</a:t>
            </a:r>
          </a:p>
          <a:p>
            <a:endParaRPr lang="en-US" dirty="0"/>
          </a:p>
          <a:p>
            <a:r>
              <a:rPr lang="en-US" dirty="0"/>
              <a:t>New appendices include:</a:t>
            </a:r>
          </a:p>
          <a:p>
            <a:pPr lvl="1"/>
            <a:r>
              <a:rPr lang="en-US" dirty="0"/>
              <a:t>Pressure Injury Staging (Appendix C)</a:t>
            </a:r>
          </a:p>
          <a:p>
            <a:pPr lvl="1"/>
            <a:r>
              <a:rPr lang="en-US" dirty="0"/>
              <a:t>Wound Healing Stages (Appendix D)</a:t>
            </a:r>
          </a:p>
          <a:p>
            <a:pPr lvl="1"/>
            <a:r>
              <a:rPr lang="en-US" dirty="0"/>
              <a:t>Dressing Selection Guide (Appendix E)</a:t>
            </a:r>
          </a:p>
        </p:txBody>
      </p:sp>
    </p:spTree>
    <p:extLst>
      <p:ext uri="{BB962C8B-B14F-4D97-AF65-F5344CB8AC3E}">
        <p14:creationId xmlns:p14="http://schemas.microsoft.com/office/powerpoint/2010/main" val="349693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0812A-F4A6-803C-BB49-A703E68DF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Bathing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06D34-9E28-128D-B97E-B2D96B669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Previous research favored immersion bathing over sponge bathing for term and late preterm infants</a:t>
            </a:r>
          </a:p>
          <a:p>
            <a:endParaRPr lang="en-US" dirty="0"/>
          </a:p>
          <a:p>
            <a:r>
              <a:rPr lang="en-US" dirty="0"/>
              <a:t>Recent studies show swaddled immersion bathing benefits both term and preterm infants</a:t>
            </a:r>
          </a:p>
          <a:p>
            <a:pPr lvl="1"/>
            <a:r>
              <a:rPr lang="en-US" dirty="0"/>
              <a:t>Swaddled immersion bathing promotes a contained position, which may reduce body movements and infant stress</a:t>
            </a:r>
          </a:p>
          <a:p>
            <a:endParaRPr lang="en-US" dirty="0"/>
          </a:p>
          <a:p>
            <a:r>
              <a:rPr lang="en-US" dirty="0"/>
              <a:t>Infants bathed with swaddling:</a:t>
            </a:r>
          </a:p>
          <a:p>
            <a:pPr lvl="1"/>
            <a:r>
              <a:rPr lang="en-US" dirty="0"/>
              <a:t>Stay warmer</a:t>
            </a:r>
          </a:p>
          <a:p>
            <a:pPr lvl="1"/>
            <a:r>
              <a:rPr lang="en-US" dirty="0"/>
              <a:t>Cry less compared to traditional immersion baths</a:t>
            </a:r>
          </a:p>
        </p:txBody>
      </p:sp>
    </p:spTree>
    <p:extLst>
      <p:ext uri="{BB962C8B-B14F-4D97-AF65-F5344CB8AC3E}">
        <p14:creationId xmlns:p14="http://schemas.microsoft.com/office/powerpoint/2010/main" val="2797043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7EB68-6435-1B13-541C-F084FD804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Cord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05B7C-A196-9EE0-EED7-94E3D629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healthy newborns in healthcare settings, dry cord care is the preferred method</a:t>
            </a:r>
          </a:p>
          <a:p>
            <a:endParaRPr lang="en-US" dirty="0"/>
          </a:p>
          <a:p>
            <a:r>
              <a:rPr lang="en-US" dirty="0"/>
              <a:t>Recent evidence shows it is not inferior to antiseptic methods in preventing omphalitis</a:t>
            </a:r>
          </a:p>
        </p:txBody>
      </p:sp>
    </p:spTree>
    <p:extLst>
      <p:ext uri="{BB962C8B-B14F-4D97-AF65-F5344CB8AC3E}">
        <p14:creationId xmlns:p14="http://schemas.microsoft.com/office/powerpoint/2010/main" val="3047930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570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Summary of the key points, best practices, and evidence-based recommendations from AWHONN Neonatal Skin Care: Evidence-Based Practice Guideline for Practice, 4th edition</vt:lpstr>
      <vt:lpstr>Overview of Neonatal Skin and Skin Care Practices</vt:lpstr>
      <vt:lpstr>Overview of Neonatal Skin and Skin Care Practices</vt:lpstr>
      <vt:lpstr>Skin Assessment</vt:lpstr>
      <vt:lpstr>Skin Assessment</vt:lpstr>
      <vt:lpstr>PowerPoint Presentation</vt:lpstr>
      <vt:lpstr>Skin Injury</vt:lpstr>
      <vt:lpstr>Bathing </vt:lpstr>
      <vt:lpstr>Cord Care</vt:lpstr>
      <vt:lpstr>Diaper Dermatitis &amp; Wipes</vt:lpstr>
      <vt:lpstr>Emollient Use</vt:lpstr>
      <vt:lpstr>Parent / Caregiver Education</vt:lpstr>
    </vt:vector>
  </TitlesOfParts>
  <Company>University of Florida Academic Health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Cortez, Josef</dc:creator>
  <cp:lastModifiedBy>Sara Stubben</cp:lastModifiedBy>
  <cp:revision>6</cp:revision>
  <dcterms:created xsi:type="dcterms:W3CDTF">2025-07-01T18:50:23Z</dcterms:created>
  <dcterms:modified xsi:type="dcterms:W3CDTF">2025-07-01T21:02:00Z</dcterms:modified>
</cp:coreProperties>
</file>