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4"/>
  </p:sldMasterIdLst>
  <p:notesMasterIdLst>
    <p:notesMasterId r:id="rId19"/>
  </p:notesMasterIdLst>
  <p:sldIdLst>
    <p:sldId id="282" r:id="rId5"/>
    <p:sldId id="743" r:id="rId6"/>
    <p:sldId id="744" r:id="rId7"/>
    <p:sldId id="746" r:id="rId8"/>
    <p:sldId id="749" r:id="rId9"/>
    <p:sldId id="750" r:id="rId10"/>
    <p:sldId id="748" r:id="rId11"/>
    <p:sldId id="751" r:id="rId12"/>
    <p:sldId id="752" r:id="rId13"/>
    <p:sldId id="753" r:id="rId14"/>
    <p:sldId id="747" r:id="rId15"/>
    <p:sldId id="755" r:id="rId16"/>
    <p:sldId id="754" r:id="rId17"/>
    <p:sldId id="756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374"/>
    <a:srgbClr val="80B0A6"/>
    <a:srgbClr val="EDA65D"/>
    <a:srgbClr val="006747"/>
    <a:srgbClr val="E17D19"/>
    <a:srgbClr val="CEC493"/>
    <a:srgbClr val="4660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81" autoAdjust="0"/>
    <p:restoredTop sz="58488" autoAdjust="0"/>
  </p:normalViewPr>
  <p:slideViewPr>
    <p:cSldViewPr snapToGrid="0">
      <p:cViewPr varScale="1">
        <p:scale>
          <a:sx n="45" d="100"/>
          <a:sy n="45" d="100"/>
        </p:scale>
        <p:origin x="2076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8B7EA4-2E17-42C3-91BA-B9E0976F6E79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EED1A0-66BD-4F1F-A0A9-A5A89052D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711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EED1A0-66BD-4F1F-A0A9-A5A89052D3E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7610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EED1A0-66BD-4F1F-A0A9-A5A89052D3E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6168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EED1A0-66BD-4F1F-A0A9-A5A89052D3E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9336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EED1A0-66BD-4F1F-A0A9-A5A89052D3E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6182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EED1A0-66BD-4F1F-A0A9-A5A89052D3E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2699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EED1A0-66BD-4F1F-A0A9-A5A89052D3E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205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EED1A0-66BD-4F1F-A0A9-A5A89052D3E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530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EED1A0-66BD-4F1F-A0A9-A5A89052D3E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848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EED1A0-66BD-4F1F-A0A9-A5A89052D3E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257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EED1A0-66BD-4F1F-A0A9-A5A89052D3E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0765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EED1A0-66BD-4F1F-A0A9-A5A89052D3E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4880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EED1A0-66BD-4F1F-A0A9-A5A89052D3E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850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EED1A0-66BD-4F1F-A0A9-A5A89052D3E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5013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EED1A0-66BD-4F1F-A0A9-A5A89052D3E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7415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40154" y="1122363"/>
            <a:ext cx="7585389" cy="2387600"/>
          </a:xfrm>
        </p:spPr>
        <p:txBody>
          <a:bodyPr anchor="b"/>
          <a:lstStyle>
            <a:lvl1pPr algn="l">
              <a:defRPr sz="45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40154" y="3748686"/>
            <a:ext cx="7585389" cy="1655762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bg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subtitle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54930D1-E2DC-47A5-A9FA-77714AF5F5C3}"/>
              </a:ext>
            </a:extLst>
          </p:cNvPr>
          <p:cNvSpPr/>
          <p:nvPr userDrawn="1"/>
        </p:nvSpPr>
        <p:spPr>
          <a:xfrm>
            <a:off x="8953081" y="5735638"/>
            <a:ext cx="190919" cy="11223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5C2D7699-85F7-4DED-9E0E-49CBD7644A2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2" y="6111382"/>
            <a:ext cx="7314818" cy="559005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0F246682-EDB2-4388-A838-0F8E801BF88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l="93318" t="-86863" b="-1"/>
          <a:stretch/>
        </p:blipFill>
        <p:spPr>
          <a:xfrm rot="10800000">
            <a:off x="8620274" y="6111381"/>
            <a:ext cx="526283" cy="1049392"/>
          </a:xfrm>
          <a:prstGeom prst="rect">
            <a:avLst/>
          </a:prstGeom>
        </p:spPr>
      </p:pic>
      <p:pic>
        <p:nvPicPr>
          <p:cNvPr id="5" name="Picture 4" descr="A close up of a sign&#10;&#10;Description automatically generated">
            <a:extLst>
              <a:ext uri="{FF2B5EF4-FFF2-40B4-BE49-F238E27FC236}">
                <a16:creationId xmlns:a16="http://schemas.microsoft.com/office/drawing/2014/main" id="{8B981269-9F5D-4EC8-A441-59F0BC2DCF8D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4423" y="5978104"/>
            <a:ext cx="1288547" cy="888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883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 no log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CC22F-9971-47BF-9B90-31CCD98916D0}" type="datetime4">
              <a:rPr lang="en-US" smtClean="0"/>
              <a:t>February 10, 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5988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337" y="365127"/>
            <a:ext cx="7410204" cy="10151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6336" y="1526882"/>
            <a:ext cx="3602045" cy="63835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6336" y="2311892"/>
            <a:ext cx="3602045" cy="38777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07427" y="1526882"/>
            <a:ext cx="3619784" cy="63835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07427" y="2311892"/>
            <a:ext cx="3619784" cy="38777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DADBB-3577-4367-A43A-8897C293404D}" type="datetime4">
              <a:rPr lang="en-US" smtClean="0"/>
              <a:t>February 10, 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8107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Conten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336" y="457200"/>
            <a:ext cx="2937296" cy="1600200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847" y="813917"/>
            <a:ext cx="4304694" cy="504713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106336" y="2057400"/>
            <a:ext cx="2937296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262C3-DEFD-4340-A68E-89359929B5C5}" type="datetime4">
              <a:rPr lang="en-US" smtClean="0"/>
              <a:t>February 10,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71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336" y="457200"/>
            <a:ext cx="2872598" cy="1600200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53618" y="864158"/>
            <a:ext cx="4362923" cy="499689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6336" y="2057400"/>
            <a:ext cx="287259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FD36-5690-410E-ADDE-4B4352DD2A4E}" type="datetime4">
              <a:rPr lang="en-US" smtClean="0"/>
              <a:t>February 10,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564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9610530-C120-42F5-BC5C-50D8C27DBA1D}"/>
              </a:ext>
            </a:extLst>
          </p:cNvPr>
          <p:cNvSpPr/>
          <p:nvPr userDrawn="1"/>
        </p:nvSpPr>
        <p:spPr>
          <a:xfrm>
            <a:off x="0" y="813447"/>
            <a:ext cx="9144000" cy="38301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054954B-B384-49AA-A711-7F3F9C2A029D}"/>
              </a:ext>
            </a:extLst>
          </p:cNvPr>
          <p:cNvSpPr/>
          <p:nvPr userDrawn="1"/>
        </p:nvSpPr>
        <p:spPr>
          <a:xfrm>
            <a:off x="0" y="989441"/>
            <a:ext cx="9144000" cy="348959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69875" y="309893"/>
            <a:ext cx="7417190" cy="2744597"/>
          </a:xfrm>
        </p:spPr>
        <p:txBody>
          <a:bodyPr anchor="b">
            <a:normAutofit/>
          </a:bodyPr>
          <a:lstStyle>
            <a:lvl1pPr algn="ct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2C7634-0492-40B1-8525-F74FD5E500FD}"/>
              </a:ext>
            </a:extLst>
          </p:cNvPr>
          <p:cNvCxnSpPr>
            <a:cxnSpLocks/>
          </p:cNvCxnSpPr>
          <p:nvPr userDrawn="1"/>
        </p:nvCxnSpPr>
        <p:spPr>
          <a:xfrm>
            <a:off x="873423" y="3072668"/>
            <a:ext cx="741719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B8A0DA13-57CC-4C3B-9D44-56EACA00AE2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6550" y="5267389"/>
            <a:ext cx="1640746" cy="1392207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FBB7243D-01C7-40E4-B0AC-AD1B89923EC5}"/>
              </a:ext>
            </a:extLst>
          </p:cNvPr>
          <p:cNvSpPr txBox="1">
            <a:spLocks/>
          </p:cNvSpPr>
          <p:nvPr userDrawn="1"/>
        </p:nvSpPr>
        <p:spPr>
          <a:xfrm>
            <a:off x="4180114" y="5155897"/>
            <a:ext cx="4206176" cy="1392207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dirty="0">
                <a:solidFill>
                  <a:schemeClr val="tx1"/>
                </a:solidFill>
                <a:latin typeface="+mj-lt"/>
              </a:rPr>
              <a:t>Florida Perinatal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  <a:latin typeface="+mj-lt"/>
              </a:rPr>
              <a:t>Quality Collaborative</a:t>
            </a:r>
          </a:p>
        </p:txBody>
      </p:sp>
    </p:spTree>
    <p:extLst>
      <p:ext uri="{BB962C8B-B14F-4D97-AF65-F5344CB8AC3E}">
        <p14:creationId xmlns:p14="http://schemas.microsoft.com/office/powerpoint/2010/main" val="21620997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22CAF-905C-4097-A82D-B104C1747AAC}" type="datetime4">
              <a:rPr lang="en-US" smtClean="0"/>
              <a:t>February 10,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2787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6D6AD7-E03F-46E4-919E-DEB05584A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EBDCF-F60F-4265-9AB8-FB1284D14E76}" type="datetime4">
              <a:rPr lang="en-US" smtClean="0"/>
              <a:t>February 10, 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DF1D96-9B48-4DDE-A7D2-9AFAFA02C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9331C5-FE2F-4E6A-B2E9-D698BF234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091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sic Slide (Title &amp; Conten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EBD6980D-02E2-410F-8C4F-1250C5CD90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header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CCFA91-B5AF-4D41-87D6-E5484BE7F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B5CDA-AB8D-4A41-B727-076C783E4FCD}" type="datetime4">
              <a:rPr lang="en-US" smtClean="0"/>
              <a:t>February 10, 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9E1626-AABC-4FFD-9B5E-40C878F1F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ECDD6B-9730-417B-AAD3-9D6F37FF8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59623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op Stripe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4592" y="1256045"/>
            <a:ext cx="7950758" cy="47985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CCFA91-B5AF-4D41-87D6-E5484BE7F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5B2BC04-5614-464E-B723-14687945F270}" type="datetime4">
              <a:rPr lang="en-US" smtClean="0"/>
              <a:t>February 10, 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9E1626-AABC-4FFD-9B5E-40C878F1F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43484" y="6395117"/>
            <a:ext cx="4033824" cy="28616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ECDD6B-9730-417B-AAD3-9D6F37FF8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D1DF39C0-40C4-4330-9542-3C2512BFE7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t="-7373" r="2491" b="-1"/>
          <a:stretch/>
        </p:blipFill>
        <p:spPr>
          <a:xfrm rot="10800000">
            <a:off x="-1" y="301770"/>
            <a:ext cx="9144000" cy="642777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EBD6980D-02E2-410F-8C4F-1250C5CD90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4592" y="291721"/>
            <a:ext cx="7950758" cy="64277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header</a:t>
            </a:r>
          </a:p>
        </p:txBody>
      </p:sp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C06351D5-E002-442A-BB97-A2456CD2974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7609" y="6166966"/>
            <a:ext cx="666390" cy="721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44154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/Transi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lowchart: Off-page Connector 20">
            <a:extLst>
              <a:ext uri="{FF2B5EF4-FFF2-40B4-BE49-F238E27FC236}">
                <a16:creationId xmlns:a16="http://schemas.microsoft.com/office/drawing/2014/main" id="{CDFA2D1E-8CC3-4A8A-ACBC-ADE3D7507028}"/>
              </a:ext>
            </a:extLst>
          </p:cNvPr>
          <p:cNvSpPr/>
          <p:nvPr userDrawn="1"/>
        </p:nvSpPr>
        <p:spPr>
          <a:xfrm rot="16200000">
            <a:off x="770179" y="1707181"/>
            <a:ext cx="6868045" cy="3453684"/>
          </a:xfrm>
          <a:prstGeom prst="flowChartOffpageConnector">
            <a:avLst/>
          </a:prstGeom>
          <a:solidFill>
            <a:schemeClr val="accent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0BD5DFED-EA4A-43F0-BE94-B26B6F6DA67A}"/>
              </a:ext>
            </a:extLst>
          </p:cNvPr>
          <p:cNvSpPr/>
          <p:nvPr userDrawn="1"/>
        </p:nvSpPr>
        <p:spPr>
          <a:xfrm rot="5400000">
            <a:off x="1995871" y="3082227"/>
            <a:ext cx="6858001" cy="693550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B75A8E6-AAC3-415E-B4F3-FCAFA5B6AA93}"/>
              </a:ext>
            </a:extLst>
          </p:cNvPr>
          <p:cNvSpPr/>
          <p:nvPr userDrawn="1"/>
        </p:nvSpPr>
        <p:spPr>
          <a:xfrm>
            <a:off x="1" y="0"/>
            <a:ext cx="50780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89C0C49A-E3F4-4827-AA73-8A61B482693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78202" y="3968370"/>
            <a:ext cx="4347712" cy="150018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57A4762-8EAA-4F57-A866-DB6CAB1366E5}"/>
              </a:ext>
            </a:extLst>
          </p:cNvPr>
          <p:cNvCxnSpPr/>
          <p:nvPr userDrawn="1"/>
        </p:nvCxnSpPr>
        <p:spPr>
          <a:xfrm>
            <a:off x="278203" y="3777471"/>
            <a:ext cx="3191462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 descr="A picture containing drawing&#10;&#10;Description automatically generated">
            <a:extLst>
              <a:ext uri="{FF2B5EF4-FFF2-40B4-BE49-F238E27FC236}">
                <a16:creationId xmlns:a16="http://schemas.microsoft.com/office/drawing/2014/main" id="{CAB69222-5E7F-4221-8B25-FAA565CE82D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450" y="6008621"/>
            <a:ext cx="728872" cy="788797"/>
          </a:xfrm>
          <a:prstGeom prst="rect">
            <a:avLst/>
          </a:prstGeom>
        </p:spPr>
      </p:pic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9CCC78DE-9A3A-4138-83A8-1AF56BC2E79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229621" y="-10048"/>
            <a:ext cx="3914825" cy="6868048"/>
          </a:xfrm>
          <a:custGeom>
            <a:avLst/>
            <a:gdLst>
              <a:gd name="connsiteX0" fmla="*/ 0 w 5229225"/>
              <a:gd name="connsiteY0" fmla="*/ 0 h 6858000"/>
              <a:gd name="connsiteX1" fmla="*/ 4282631 w 5229225"/>
              <a:gd name="connsiteY1" fmla="*/ 0 h 6858000"/>
              <a:gd name="connsiteX2" fmla="*/ 5229225 w 5229225"/>
              <a:gd name="connsiteY2" fmla="*/ 3429000 h 6858000"/>
              <a:gd name="connsiteX3" fmla="*/ 4282631 w 5229225"/>
              <a:gd name="connsiteY3" fmla="*/ 6858000 h 6858000"/>
              <a:gd name="connsiteX4" fmla="*/ 0 w 5229225"/>
              <a:gd name="connsiteY4" fmla="*/ 6858000 h 6858000"/>
              <a:gd name="connsiteX5" fmla="*/ 946594 w 5229225"/>
              <a:gd name="connsiteY5" fmla="*/ 3429000 h 6858000"/>
              <a:gd name="connsiteX6" fmla="*/ 0 w 5229225"/>
              <a:gd name="connsiteY6" fmla="*/ 0 h 6858000"/>
              <a:gd name="connsiteX0" fmla="*/ 0 w 5237225"/>
              <a:gd name="connsiteY0" fmla="*/ 0 h 6858000"/>
              <a:gd name="connsiteX1" fmla="*/ 5237225 w 5237225"/>
              <a:gd name="connsiteY1" fmla="*/ 0 h 6858000"/>
              <a:gd name="connsiteX2" fmla="*/ 5229225 w 5237225"/>
              <a:gd name="connsiteY2" fmla="*/ 3429000 h 6858000"/>
              <a:gd name="connsiteX3" fmla="*/ 4282631 w 5237225"/>
              <a:gd name="connsiteY3" fmla="*/ 6858000 h 6858000"/>
              <a:gd name="connsiteX4" fmla="*/ 0 w 5237225"/>
              <a:gd name="connsiteY4" fmla="*/ 6858000 h 6858000"/>
              <a:gd name="connsiteX5" fmla="*/ 946594 w 5237225"/>
              <a:gd name="connsiteY5" fmla="*/ 3429000 h 6858000"/>
              <a:gd name="connsiteX6" fmla="*/ 0 w 5237225"/>
              <a:gd name="connsiteY6" fmla="*/ 0 h 6858000"/>
              <a:gd name="connsiteX0" fmla="*/ 0 w 5237225"/>
              <a:gd name="connsiteY0" fmla="*/ 0 h 6868048"/>
              <a:gd name="connsiteX1" fmla="*/ 5237225 w 5237225"/>
              <a:gd name="connsiteY1" fmla="*/ 0 h 6868048"/>
              <a:gd name="connsiteX2" fmla="*/ 5229225 w 5237225"/>
              <a:gd name="connsiteY2" fmla="*/ 3429000 h 6868048"/>
              <a:gd name="connsiteX3" fmla="*/ 5237225 w 5237225"/>
              <a:gd name="connsiteY3" fmla="*/ 6868048 h 6868048"/>
              <a:gd name="connsiteX4" fmla="*/ 0 w 5237225"/>
              <a:gd name="connsiteY4" fmla="*/ 6858000 h 6868048"/>
              <a:gd name="connsiteX5" fmla="*/ 946594 w 5237225"/>
              <a:gd name="connsiteY5" fmla="*/ 3429000 h 6868048"/>
              <a:gd name="connsiteX6" fmla="*/ 0 w 5237225"/>
              <a:gd name="connsiteY6" fmla="*/ 0 h 6868048"/>
              <a:gd name="connsiteX0" fmla="*/ 30145 w 5237225"/>
              <a:gd name="connsiteY0" fmla="*/ 10049 h 6868048"/>
              <a:gd name="connsiteX1" fmla="*/ 5237225 w 5237225"/>
              <a:gd name="connsiteY1" fmla="*/ 0 h 6868048"/>
              <a:gd name="connsiteX2" fmla="*/ 5229225 w 5237225"/>
              <a:gd name="connsiteY2" fmla="*/ 3429000 h 6868048"/>
              <a:gd name="connsiteX3" fmla="*/ 5237225 w 5237225"/>
              <a:gd name="connsiteY3" fmla="*/ 6868048 h 6868048"/>
              <a:gd name="connsiteX4" fmla="*/ 0 w 5237225"/>
              <a:gd name="connsiteY4" fmla="*/ 6858000 h 6868048"/>
              <a:gd name="connsiteX5" fmla="*/ 946594 w 5237225"/>
              <a:gd name="connsiteY5" fmla="*/ 3429000 h 6868048"/>
              <a:gd name="connsiteX6" fmla="*/ 30145 w 5237225"/>
              <a:gd name="connsiteY6" fmla="*/ 10049 h 6868048"/>
              <a:gd name="connsiteX0" fmla="*/ 20096 w 5227176"/>
              <a:gd name="connsiteY0" fmla="*/ 10049 h 6868048"/>
              <a:gd name="connsiteX1" fmla="*/ 5227176 w 5227176"/>
              <a:gd name="connsiteY1" fmla="*/ 0 h 6868048"/>
              <a:gd name="connsiteX2" fmla="*/ 5219176 w 5227176"/>
              <a:gd name="connsiteY2" fmla="*/ 3429000 h 6868048"/>
              <a:gd name="connsiteX3" fmla="*/ 5227176 w 5227176"/>
              <a:gd name="connsiteY3" fmla="*/ 6868048 h 6868048"/>
              <a:gd name="connsiteX4" fmla="*/ 0 w 5227176"/>
              <a:gd name="connsiteY4" fmla="*/ 6858000 h 6868048"/>
              <a:gd name="connsiteX5" fmla="*/ 936545 w 5227176"/>
              <a:gd name="connsiteY5" fmla="*/ 3429000 h 6868048"/>
              <a:gd name="connsiteX6" fmla="*/ 20096 w 5227176"/>
              <a:gd name="connsiteY6" fmla="*/ 10049 h 6868048"/>
              <a:gd name="connsiteX0" fmla="*/ 10047 w 5217127"/>
              <a:gd name="connsiteY0" fmla="*/ 10049 h 6868048"/>
              <a:gd name="connsiteX1" fmla="*/ 5217127 w 5217127"/>
              <a:gd name="connsiteY1" fmla="*/ 0 h 6868048"/>
              <a:gd name="connsiteX2" fmla="*/ 5209127 w 5217127"/>
              <a:gd name="connsiteY2" fmla="*/ 3429000 h 6868048"/>
              <a:gd name="connsiteX3" fmla="*/ 5217127 w 5217127"/>
              <a:gd name="connsiteY3" fmla="*/ 6868048 h 6868048"/>
              <a:gd name="connsiteX4" fmla="*/ 0 w 5217127"/>
              <a:gd name="connsiteY4" fmla="*/ 6868048 h 6868048"/>
              <a:gd name="connsiteX5" fmla="*/ 926496 w 5217127"/>
              <a:gd name="connsiteY5" fmla="*/ 3429000 h 6868048"/>
              <a:gd name="connsiteX6" fmla="*/ 10047 w 5217127"/>
              <a:gd name="connsiteY6" fmla="*/ 10049 h 6868048"/>
              <a:gd name="connsiteX0" fmla="*/ 10047 w 5219766"/>
              <a:gd name="connsiteY0" fmla="*/ 10049 h 6868048"/>
              <a:gd name="connsiteX1" fmla="*/ 5217127 w 5219766"/>
              <a:gd name="connsiteY1" fmla="*/ 0 h 6868048"/>
              <a:gd name="connsiteX2" fmla="*/ 5219176 w 5219766"/>
              <a:gd name="connsiteY2" fmla="*/ 3449097 h 6868048"/>
              <a:gd name="connsiteX3" fmla="*/ 5217127 w 5219766"/>
              <a:gd name="connsiteY3" fmla="*/ 6868048 h 6868048"/>
              <a:gd name="connsiteX4" fmla="*/ 0 w 5219766"/>
              <a:gd name="connsiteY4" fmla="*/ 6868048 h 6868048"/>
              <a:gd name="connsiteX5" fmla="*/ 926496 w 5219766"/>
              <a:gd name="connsiteY5" fmla="*/ 3429000 h 6868048"/>
              <a:gd name="connsiteX6" fmla="*/ 10047 w 5219766"/>
              <a:gd name="connsiteY6" fmla="*/ 10049 h 6868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19766" h="6868048">
                <a:moveTo>
                  <a:pt x="10047" y="10049"/>
                </a:moveTo>
                <a:lnTo>
                  <a:pt x="5217127" y="0"/>
                </a:lnTo>
                <a:cubicBezTo>
                  <a:pt x="5214460" y="1143000"/>
                  <a:pt x="5221843" y="2306097"/>
                  <a:pt x="5219176" y="3449097"/>
                </a:cubicBezTo>
                <a:cubicBezTo>
                  <a:pt x="5221843" y="4595446"/>
                  <a:pt x="5214460" y="5721699"/>
                  <a:pt x="5217127" y="6868048"/>
                </a:cubicBezTo>
                <a:lnTo>
                  <a:pt x="0" y="6868048"/>
                </a:lnTo>
                <a:lnTo>
                  <a:pt x="926496" y="3429000"/>
                </a:lnTo>
                <a:lnTo>
                  <a:pt x="10047" y="10049"/>
                </a:lnTo>
                <a:close/>
              </a:path>
            </a:pathLst>
          </a:custGeom>
        </p:spPr>
        <p:txBody>
          <a:bodyPr anchor="ctr"/>
          <a:lstStyle>
            <a:lvl1pPr marL="0" indent="0" algn="r">
              <a:buNone/>
              <a:defRPr/>
            </a:lvl1pPr>
          </a:lstStyle>
          <a:p>
            <a:r>
              <a:rPr lang="en-US" dirty="0"/>
              <a:t>Insert picture or delete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F0D4F941-B98D-49EE-8437-FF61927CB2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8202" y="841982"/>
            <a:ext cx="4347712" cy="2744597"/>
          </a:xfrm>
        </p:spPr>
        <p:txBody>
          <a:bodyPr anchor="b">
            <a:norm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230065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/Transi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lowchart: Off-page Connector 20">
            <a:extLst>
              <a:ext uri="{FF2B5EF4-FFF2-40B4-BE49-F238E27FC236}">
                <a16:creationId xmlns:a16="http://schemas.microsoft.com/office/drawing/2014/main" id="{CDFA2D1E-8CC3-4A8A-ACBC-ADE3D7507028}"/>
              </a:ext>
            </a:extLst>
          </p:cNvPr>
          <p:cNvSpPr/>
          <p:nvPr userDrawn="1"/>
        </p:nvSpPr>
        <p:spPr>
          <a:xfrm rot="16200000">
            <a:off x="770178" y="1707181"/>
            <a:ext cx="6868045" cy="3453684"/>
          </a:xfrm>
          <a:prstGeom prst="flowChartOffpageConnector">
            <a:avLst/>
          </a:prstGeom>
          <a:solidFill>
            <a:schemeClr val="accent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0BD5DFED-EA4A-43F0-BE94-B26B6F6DA67A}"/>
              </a:ext>
            </a:extLst>
          </p:cNvPr>
          <p:cNvSpPr/>
          <p:nvPr userDrawn="1"/>
        </p:nvSpPr>
        <p:spPr>
          <a:xfrm rot="5400000">
            <a:off x="1995870" y="3082226"/>
            <a:ext cx="6858001" cy="693550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B75A8E6-AAC3-415E-B4F3-FCAFA5B6AA93}"/>
              </a:ext>
            </a:extLst>
          </p:cNvPr>
          <p:cNvSpPr/>
          <p:nvPr userDrawn="1"/>
        </p:nvSpPr>
        <p:spPr>
          <a:xfrm>
            <a:off x="0" y="0"/>
            <a:ext cx="50780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89C0C49A-E3F4-4827-AA73-8A61B482693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78202" y="3968368"/>
            <a:ext cx="4347712" cy="150018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57A4762-8EAA-4F57-A866-DB6CAB1366E5}"/>
              </a:ext>
            </a:extLst>
          </p:cNvPr>
          <p:cNvCxnSpPr/>
          <p:nvPr userDrawn="1"/>
        </p:nvCxnSpPr>
        <p:spPr>
          <a:xfrm>
            <a:off x="278202" y="3777471"/>
            <a:ext cx="3191462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 descr="A picture containing drawing&#10;&#10;Description automatically generated">
            <a:extLst>
              <a:ext uri="{FF2B5EF4-FFF2-40B4-BE49-F238E27FC236}">
                <a16:creationId xmlns:a16="http://schemas.microsoft.com/office/drawing/2014/main" id="{CAB69222-5E7F-4221-8B25-FAA565CE82D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189" y="6102464"/>
            <a:ext cx="844221" cy="694953"/>
          </a:xfrm>
          <a:prstGeom prst="rect">
            <a:avLst/>
          </a:prstGeom>
        </p:spPr>
      </p:pic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9CCC78DE-9A3A-4138-83A8-1AF56BC2E79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229620" y="-10048"/>
            <a:ext cx="3914825" cy="6868048"/>
          </a:xfrm>
          <a:custGeom>
            <a:avLst/>
            <a:gdLst>
              <a:gd name="connsiteX0" fmla="*/ 0 w 5229225"/>
              <a:gd name="connsiteY0" fmla="*/ 0 h 6858000"/>
              <a:gd name="connsiteX1" fmla="*/ 4282631 w 5229225"/>
              <a:gd name="connsiteY1" fmla="*/ 0 h 6858000"/>
              <a:gd name="connsiteX2" fmla="*/ 5229225 w 5229225"/>
              <a:gd name="connsiteY2" fmla="*/ 3429000 h 6858000"/>
              <a:gd name="connsiteX3" fmla="*/ 4282631 w 5229225"/>
              <a:gd name="connsiteY3" fmla="*/ 6858000 h 6858000"/>
              <a:gd name="connsiteX4" fmla="*/ 0 w 5229225"/>
              <a:gd name="connsiteY4" fmla="*/ 6858000 h 6858000"/>
              <a:gd name="connsiteX5" fmla="*/ 946594 w 5229225"/>
              <a:gd name="connsiteY5" fmla="*/ 3429000 h 6858000"/>
              <a:gd name="connsiteX6" fmla="*/ 0 w 5229225"/>
              <a:gd name="connsiteY6" fmla="*/ 0 h 6858000"/>
              <a:gd name="connsiteX0" fmla="*/ 0 w 5237225"/>
              <a:gd name="connsiteY0" fmla="*/ 0 h 6858000"/>
              <a:gd name="connsiteX1" fmla="*/ 5237225 w 5237225"/>
              <a:gd name="connsiteY1" fmla="*/ 0 h 6858000"/>
              <a:gd name="connsiteX2" fmla="*/ 5229225 w 5237225"/>
              <a:gd name="connsiteY2" fmla="*/ 3429000 h 6858000"/>
              <a:gd name="connsiteX3" fmla="*/ 4282631 w 5237225"/>
              <a:gd name="connsiteY3" fmla="*/ 6858000 h 6858000"/>
              <a:gd name="connsiteX4" fmla="*/ 0 w 5237225"/>
              <a:gd name="connsiteY4" fmla="*/ 6858000 h 6858000"/>
              <a:gd name="connsiteX5" fmla="*/ 946594 w 5237225"/>
              <a:gd name="connsiteY5" fmla="*/ 3429000 h 6858000"/>
              <a:gd name="connsiteX6" fmla="*/ 0 w 5237225"/>
              <a:gd name="connsiteY6" fmla="*/ 0 h 6858000"/>
              <a:gd name="connsiteX0" fmla="*/ 0 w 5237225"/>
              <a:gd name="connsiteY0" fmla="*/ 0 h 6868048"/>
              <a:gd name="connsiteX1" fmla="*/ 5237225 w 5237225"/>
              <a:gd name="connsiteY1" fmla="*/ 0 h 6868048"/>
              <a:gd name="connsiteX2" fmla="*/ 5229225 w 5237225"/>
              <a:gd name="connsiteY2" fmla="*/ 3429000 h 6868048"/>
              <a:gd name="connsiteX3" fmla="*/ 5237225 w 5237225"/>
              <a:gd name="connsiteY3" fmla="*/ 6868048 h 6868048"/>
              <a:gd name="connsiteX4" fmla="*/ 0 w 5237225"/>
              <a:gd name="connsiteY4" fmla="*/ 6858000 h 6868048"/>
              <a:gd name="connsiteX5" fmla="*/ 946594 w 5237225"/>
              <a:gd name="connsiteY5" fmla="*/ 3429000 h 6868048"/>
              <a:gd name="connsiteX6" fmla="*/ 0 w 5237225"/>
              <a:gd name="connsiteY6" fmla="*/ 0 h 6868048"/>
              <a:gd name="connsiteX0" fmla="*/ 30145 w 5237225"/>
              <a:gd name="connsiteY0" fmla="*/ 10049 h 6868048"/>
              <a:gd name="connsiteX1" fmla="*/ 5237225 w 5237225"/>
              <a:gd name="connsiteY1" fmla="*/ 0 h 6868048"/>
              <a:gd name="connsiteX2" fmla="*/ 5229225 w 5237225"/>
              <a:gd name="connsiteY2" fmla="*/ 3429000 h 6868048"/>
              <a:gd name="connsiteX3" fmla="*/ 5237225 w 5237225"/>
              <a:gd name="connsiteY3" fmla="*/ 6868048 h 6868048"/>
              <a:gd name="connsiteX4" fmla="*/ 0 w 5237225"/>
              <a:gd name="connsiteY4" fmla="*/ 6858000 h 6868048"/>
              <a:gd name="connsiteX5" fmla="*/ 946594 w 5237225"/>
              <a:gd name="connsiteY5" fmla="*/ 3429000 h 6868048"/>
              <a:gd name="connsiteX6" fmla="*/ 30145 w 5237225"/>
              <a:gd name="connsiteY6" fmla="*/ 10049 h 6868048"/>
              <a:gd name="connsiteX0" fmla="*/ 20096 w 5227176"/>
              <a:gd name="connsiteY0" fmla="*/ 10049 h 6868048"/>
              <a:gd name="connsiteX1" fmla="*/ 5227176 w 5227176"/>
              <a:gd name="connsiteY1" fmla="*/ 0 h 6868048"/>
              <a:gd name="connsiteX2" fmla="*/ 5219176 w 5227176"/>
              <a:gd name="connsiteY2" fmla="*/ 3429000 h 6868048"/>
              <a:gd name="connsiteX3" fmla="*/ 5227176 w 5227176"/>
              <a:gd name="connsiteY3" fmla="*/ 6868048 h 6868048"/>
              <a:gd name="connsiteX4" fmla="*/ 0 w 5227176"/>
              <a:gd name="connsiteY4" fmla="*/ 6858000 h 6868048"/>
              <a:gd name="connsiteX5" fmla="*/ 936545 w 5227176"/>
              <a:gd name="connsiteY5" fmla="*/ 3429000 h 6868048"/>
              <a:gd name="connsiteX6" fmla="*/ 20096 w 5227176"/>
              <a:gd name="connsiteY6" fmla="*/ 10049 h 6868048"/>
              <a:gd name="connsiteX0" fmla="*/ 10047 w 5217127"/>
              <a:gd name="connsiteY0" fmla="*/ 10049 h 6868048"/>
              <a:gd name="connsiteX1" fmla="*/ 5217127 w 5217127"/>
              <a:gd name="connsiteY1" fmla="*/ 0 h 6868048"/>
              <a:gd name="connsiteX2" fmla="*/ 5209127 w 5217127"/>
              <a:gd name="connsiteY2" fmla="*/ 3429000 h 6868048"/>
              <a:gd name="connsiteX3" fmla="*/ 5217127 w 5217127"/>
              <a:gd name="connsiteY3" fmla="*/ 6868048 h 6868048"/>
              <a:gd name="connsiteX4" fmla="*/ 0 w 5217127"/>
              <a:gd name="connsiteY4" fmla="*/ 6868048 h 6868048"/>
              <a:gd name="connsiteX5" fmla="*/ 926496 w 5217127"/>
              <a:gd name="connsiteY5" fmla="*/ 3429000 h 6868048"/>
              <a:gd name="connsiteX6" fmla="*/ 10047 w 5217127"/>
              <a:gd name="connsiteY6" fmla="*/ 10049 h 6868048"/>
              <a:gd name="connsiteX0" fmla="*/ 10047 w 5219766"/>
              <a:gd name="connsiteY0" fmla="*/ 10049 h 6868048"/>
              <a:gd name="connsiteX1" fmla="*/ 5217127 w 5219766"/>
              <a:gd name="connsiteY1" fmla="*/ 0 h 6868048"/>
              <a:gd name="connsiteX2" fmla="*/ 5219176 w 5219766"/>
              <a:gd name="connsiteY2" fmla="*/ 3449097 h 6868048"/>
              <a:gd name="connsiteX3" fmla="*/ 5217127 w 5219766"/>
              <a:gd name="connsiteY3" fmla="*/ 6868048 h 6868048"/>
              <a:gd name="connsiteX4" fmla="*/ 0 w 5219766"/>
              <a:gd name="connsiteY4" fmla="*/ 6868048 h 6868048"/>
              <a:gd name="connsiteX5" fmla="*/ 926496 w 5219766"/>
              <a:gd name="connsiteY5" fmla="*/ 3429000 h 6868048"/>
              <a:gd name="connsiteX6" fmla="*/ 10047 w 5219766"/>
              <a:gd name="connsiteY6" fmla="*/ 10049 h 6868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19766" h="6868048">
                <a:moveTo>
                  <a:pt x="10047" y="10049"/>
                </a:moveTo>
                <a:lnTo>
                  <a:pt x="5217127" y="0"/>
                </a:lnTo>
                <a:cubicBezTo>
                  <a:pt x="5214460" y="1143000"/>
                  <a:pt x="5221843" y="2306097"/>
                  <a:pt x="5219176" y="3449097"/>
                </a:cubicBezTo>
                <a:cubicBezTo>
                  <a:pt x="5221843" y="4595446"/>
                  <a:pt x="5214460" y="5721699"/>
                  <a:pt x="5217127" y="6868048"/>
                </a:cubicBezTo>
                <a:lnTo>
                  <a:pt x="0" y="6868048"/>
                </a:lnTo>
                <a:lnTo>
                  <a:pt x="926496" y="3429000"/>
                </a:lnTo>
                <a:lnTo>
                  <a:pt x="10047" y="10049"/>
                </a:lnTo>
                <a:close/>
              </a:path>
            </a:pathLst>
          </a:custGeom>
        </p:spPr>
        <p:txBody>
          <a:bodyPr anchor="ctr"/>
          <a:lstStyle>
            <a:lvl1pPr marL="0" indent="0" algn="r">
              <a:buNone/>
              <a:defRPr/>
            </a:lvl1pPr>
          </a:lstStyle>
          <a:p>
            <a:r>
              <a:rPr lang="en-US" dirty="0"/>
              <a:t>Insert picture or delete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F0D4F941-B98D-49EE-8437-FF61927CB2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8202" y="841980"/>
            <a:ext cx="4347712" cy="2744597"/>
          </a:xfrm>
        </p:spPr>
        <p:txBody>
          <a:bodyPr anchor="b">
            <a:norm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1876517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9610530-C120-42F5-BC5C-50D8C27DBA1D}"/>
              </a:ext>
            </a:extLst>
          </p:cNvPr>
          <p:cNvSpPr/>
          <p:nvPr userDrawn="1"/>
        </p:nvSpPr>
        <p:spPr>
          <a:xfrm>
            <a:off x="0" y="1526876"/>
            <a:ext cx="9144000" cy="38301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054954B-B384-49AA-A711-7F3F9C2A029D}"/>
              </a:ext>
            </a:extLst>
          </p:cNvPr>
          <p:cNvSpPr/>
          <p:nvPr userDrawn="1"/>
        </p:nvSpPr>
        <p:spPr>
          <a:xfrm>
            <a:off x="0" y="1692828"/>
            <a:ext cx="9144000" cy="348959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69875" y="973085"/>
            <a:ext cx="7417190" cy="2744597"/>
          </a:xfrm>
        </p:spPr>
        <p:txBody>
          <a:bodyPr anchor="b">
            <a:normAutofit/>
          </a:bodyPr>
          <a:lstStyle>
            <a:lvl1pPr algn="ct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Transition slide title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FA8781A-4EC7-4D14-BBE0-80F3D6F925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20603" y="6405165"/>
            <a:ext cx="1455644" cy="286169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E714EC04-E39B-4093-8FBA-99428B3FF69A}" type="datetime4">
              <a:rPr lang="en-US" smtClean="0"/>
              <a:t>February 10, 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42DB4B-4017-4FC8-8755-DBE13FC80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22327" y="6405165"/>
            <a:ext cx="3694694" cy="286169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9129F5-5BAB-4E6D-A7AA-0F614AAFE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51531" y="6405165"/>
            <a:ext cx="666390" cy="286169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2C7634-0492-40B1-8525-F74FD5E500FD}"/>
              </a:ext>
            </a:extLst>
          </p:cNvPr>
          <p:cNvCxnSpPr>
            <a:cxnSpLocks/>
          </p:cNvCxnSpPr>
          <p:nvPr userDrawn="1"/>
        </p:nvCxnSpPr>
        <p:spPr>
          <a:xfrm>
            <a:off x="873424" y="3786097"/>
            <a:ext cx="741719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B8A0DA13-57CC-4C3B-9D44-56EACA00AE2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7664" y="6261834"/>
            <a:ext cx="641953" cy="694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72296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wo Column Top Stri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D1DF39C0-40C4-4330-9542-3C2512BFE7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t="-7373" r="2491" b="-1"/>
          <a:stretch/>
        </p:blipFill>
        <p:spPr>
          <a:xfrm rot="10800000">
            <a:off x="-1" y="301770"/>
            <a:ext cx="9144000" cy="642777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EBD6980D-02E2-410F-8C4F-1250C5CD90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4592" y="291721"/>
            <a:ext cx="7950758" cy="64277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header</a:t>
            </a:r>
          </a:p>
        </p:txBody>
      </p:sp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C06351D5-E002-442A-BB97-A2456CD2974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7609" y="6166966"/>
            <a:ext cx="666390" cy="721178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DC823AF-08FC-4B75-A0B7-AE5286A96F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64593" y="1346479"/>
            <a:ext cx="3652211" cy="473324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F774BC80-8D75-46FF-A25A-C7BE7071B9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63140" y="1346479"/>
            <a:ext cx="3652211" cy="473324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3688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Blank with log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CFCA1-D4F3-477E-B945-80FEF29F5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9009C9-D22A-4588-88D9-C3B5602AC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FD9EE-50EB-4FDD-81A6-5A53D936A069}" type="datetime4">
              <a:rPr lang="en-US" smtClean="0"/>
              <a:t>February 10, 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E0FB6E-239B-4065-AE65-29EF4D395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5D9D93-9CED-4551-8524-E66DFEEF3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7DF294E-C019-4C8F-A7F6-FA4F57D1B4E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4417" y="6079256"/>
            <a:ext cx="719585" cy="778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97359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9610530-C120-42F5-BC5C-50D8C27DBA1D}"/>
              </a:ext>
            </a:extLst>
          </p:cNvPr>
          <p:cNvSpPr/>
          <p:nvPr userDrawn="1"/>
        </p:nvSpPr>
        <p:spPr>
          <a:xfrm>
            <a:off x="0" y="813447"/>
            <a:ext cx="9144000" cy="38301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054954B-B384-49AA-A711-7F3F9C2A029D}"/>
              </a:ext>
            </a:extLst>
          </p:cNvPr>
          <p:cNvSpPr/>
          <p:nvPr userDrawn="1"/>
        </p:nvSpPr>
        <p:spPr>
          <a:xfrm>
            <a:off x="0" y="989441"/>
            <a:ext cx="9144000" cy="348959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69875" y="309895"/>
            <a:ext cx="7417190" cy="2744597"/>
          </a:xfrm>
        </p:spPr>
        <p:txBody>
          <a:bodyPr anchor="b">
            <a:normAutofit/>
          </a:bodyPr>
          <a:lstStyle>
            <a:lvl1pPr algn="ct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2C7634-0492-40B1-8525-F74FD5E500FD}"/>
              </a:ext>
            </a:extLst>
          </p:cNvPr>
          <p:cNvCxnSpPr>
            <a:cxnSpLocks/>
          </p:cNvCxnSpPr>
          <p:nvPr userDrawn="1"/>
        </p:nvCxnSpPr>
        <p:spPr>
          <a:xfrm>
            <a:off x="873424" y="3072668"/>
            <a:ext cx="741719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B8A0DA13-57CC-4C3B-9D44-56EACA00AE2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6550" y="5082358"/>
            <a:ext cx="1640746" cy="1775642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FBB7243D-01C7-40E4-B0AC-AD1B89923EC5}"/>
              </a:ext>
            </a:extLst>
          </p:cNvPr>
          <p:cNvSpPr txBox="1">
            <a:spLocks/>
          </p:cNvSpPr>
          <p:nvPr userDrawn="1"/>
        </p:nvSpPr>
        <p:spPr>
          <a:xfrm>
            <a:off x="4180114" y="5155899"/>
            <a:ext cx="4206176" cy="1392207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dirty="0">
                <a:solidFill>
                  <a:schemeClr val="tx1"/>
                </a:solidFill>
                <a:latin typeface="+mj-lt"/>
              </a:rPr>
              <a:t>Florida Perinatal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  <a:latin typeface="+mj-lt"/>
              </a:rPr>
              <a:t>Quality Collaborative</a:t>
            </a:r>
          </a:p>
        </p:txBody>
      </p:sp>
    </p:spTree>
    <p:extLst>
      <p:ext uri="{BB962C8B-B14F-4D97-AF65-F5344CB8AC3E}">
        <p14:creationId xmlns:p14="http://schemas.microsoft.com/office/powerpoint/2010/main" val="4962089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0D8E5-C802-4CC0-80D1-82247D1B31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A9A48E-8A82-49A6-983C-B434A47370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59CFE9-4BEF-488D-852C-D7BC2C72F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60089-8CEB-4A6D-9747-AC05474469F9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CF3814-13E4-4B1E-A3CE-1A7658AD6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970F75-6F9E-45BD-8404-B0380A81F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343F5-64AF-4F0F-A569-767890B21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396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9610530-C120-42F5-BC5C-50D8C27DBA1D}"/>
              </a:ext>
            </a:extLst>
          </p:cNvPr>
          <p:cNvSpPr/>
          <p:nvPr userDrawn="1"/>
        </p:nvSpPr>
        <p:spPr>
          <a:xfrm>
            <a:off x="0" y="1526876"/>
            <a:ext cx="9144000" cy="38301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054954B-B384-49AA-A711-7F3F9C2A029D}"/>
              </a:ext>
            </a:extLst>
          </p:cNvPr>
          <p:cNvSpPr/>
          <p:nvPr userDrawn="1"/>
        </p:nvSpPr>
        <p:spPr>
          <a:xfrm>
            <a:off x="0" y="1692828"/>
            <a:ext cx="9144000" cy="348959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69875" y="973083"/>
            <a:ext cx="7417190" cy="2744597"/>
          </a:xfrm>
        </p:spPr>
        <p:txBody>
          <a:bodyPr anchor="b">
            <a:normAutofit/>
          </a:bodyPr>
          <a:lstStyle>
            <a:lvl1pPr algn="ct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Transition slide title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FA8781A-4EC7-4D14-BBE0-80F3D6F925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20602" y="6405163"/>
            <a:ext cx="1455644" cy="286169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E714EC04-E39B-4093-8FBA-99428B3FF69A}" type="datetime4">
              <a:rPr lang="en-US" smtClean="0"/>
              <a:t>February 10, 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42DB4B-4017-4FC8-8755-DBE13FC80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22326" y="6405163"/>
            <a:ext cx="3694694" cy="286169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9129F5-5BAB-4E6D-A7AA-0F614AAFE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51531" y="6405163"/>
            <a:ext cx="666390" cy="286169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2C7634-0492-40B1-8525-F74FD5E500FD}"/>
              </a:ext>
            </a:extLst>
          </p:cNvPr>
          <p:cNvCxnSpPr>
            <a:cxnSpLocks/>
          </p:cNvCxnSpPr>
          <p:nvPr userDrawn="1"/>
        </p:nvCxnSpPr>
        <p:spPr>
          <a:xfrm>
            <a:off x="873423" y="3786097"/>
            <a:ext cx="741719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B8A0DA13-57CC-4C3B-9D44-56EACA00AE2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7662" y="6185140"/>
            <a:ext cx="777597" cy="667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88967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Slide (Title &amp; Conten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EBD6980D-02E2-410F-8C4F-1250C5CD90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header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CCFA91-B5AF-4D41-87D6-E5484BE7F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B5CDA-AB8D-4A41-B727-076C783E4FCD}" type="datetime4">
              <a:rPr lang="en-US" smtClean="0"/>
              <a:t>February 10, 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9E1626-AABC-4FFD-9B5E-40C878F1F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ECDD6B-9730-417B-AAD3-9D6F37FF8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124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p Stripe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4592" y="1256045"/>
            <a:ext cx="7950758" cy="47985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CCFA91-B5AF-4D41-87D6-E5484BE7F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5B2BC04-5614-464E-B723-14687945F270}" type="datetime4">
              <a:rPr lang="en-US" smtClean="0"/>
              <a:t>February 10, 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9E1626-AABC-4FFD-9B5E-40C878F1F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43484" y="6395115"/>
            <a:ext cx="4033824" cy="28616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ECDD6B-9730-417B-AAD3-9D6F37FF8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D1DF39C0-40C4-4330-9542-3C2512BFE7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t="-7373" r="2491" b="-1"/>
          <a:stretch/>
        </p:blipFill>
        <p:spPr>
          <a:xfrm rot="10800000">
            <a:off x="-1" y="301768"/>
            <a:ext cx="9144000" cy="642777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EBD6980D-02E2-410F-8C4F-1250C5CD90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4591" y="291720"/>
            <a:ext cx="7950758" cy="62384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header</a:t>
            </a:r>
          </a:p>
        </p:txBody>
      </p:sp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C06351D5-E002-442A-BB97-A2456CD2974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0974" y="6166966"/>
            <a:ext cx="923025" cy="721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3570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4592" y="1637117"/>
            <a:ext cx="3652211" cy="44426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3139" y="1637117"/>
            <a:ext cx="3652211" cy="44426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7235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lumn Top Stri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D1DF39C0-40C4-4330-9542-3C2512BFE7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t="-7373" r="2491" b="-1"/>
          <a:stretch/>
        </p:blipFill>
        <p:spPr>
          <a:xfrm rot="10800000">
            <a:off x="-1" y="310394"/>
            <a:ext cx="9144000" cy="632730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EBD6980D-02E2-410F-8C4F-1250C5CD90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4591" y="274467"/>
            <a:ext cx="7950758" cy="64277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header</a:t>
            </a:r>
          </a:p>
        </p:txBody>
      </p:sp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C06351D5-E002-442A-BB97-A2456CD2974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9453" y="6245365"/>
            <a:ext cx="794546" cy="642779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DC823AF-08FC-4B75-A0B7-AE5286A96F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64592" y="1164566"/>
            <a:ext cx="3652211" cy="491515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F774BC80-8D75-46FF-A25A-C7BE7071B9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63139" y="1164566"/>
            <a:ext cx="3652211" cy="491515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212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Heade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418F4-F298-4152-9C8E-5FF9ACADD8FE}" type="datetime4">
              <a:rPr lang="en-US" smtClean="0"/>
              <a:t>February 10, 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527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with log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CFCA1-D4F3-477E-B945-80FEF29F5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9009C9-D22A-4588-88D9-C3B5602AC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FD9EE-50EB-4FDD-81A6-5A53D936A069}" type="datetime4">
              <a:rPr lang="en-US" smtClean="0"/>
              <a:t>February 10, 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E0FB6E-239B-4065-AE65-29EF4D395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5D9D93-9CED-4551-8524-E66DFEEF3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7DF294E-C019-4C8F-A7F6-FA4F57D1B4E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4491" y="6219419"/>
            <a:ext cx="819510" cy="638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15129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raphic 13">
            <a:extLst>
              <a:ext uri="{FF2B5EF4-FFF2-40B4-BE49-F238E27FC236}">
                <a16:creationId xmlns:a16="http://schemas.microsoft.com/office/drawing/2014/main" id="{8761A9F4-B2A8-4ED2-A983-A7319F3EF663}"/>
              </a:ext>
            </a:extLst>
          </p:cNvPr>
          <p:cNvPicPr>
            <a:picLocks noChangeAspect="1"/>
          </p:cNvPicPr>
          <p:nvPr userDrawn="1"/>
        </p:nvPicPr>
        <p:blipFill>
          <a:blip r:embed="rId26">
            <a:extLst>
              <a:ext uri="{96DAC541-7B7A-43D3-8B79-37D633B846F1}">
                <asvg:svgBlip xmlns:asvg="http://schemas.microsoft.com/office/drawing/2016/SVG/main" xmlns="" r:embed="rId27"/>
              </a:ext>
            </a:extLst>
          </a:blip>
          <a:stretch>
            <a:fillRect/>
          </a:stretch>
        </p:blipFill>
        <p:spPr>
          <a:xfrm>
            <a:off x="-1" y="6341779"/>
            <a:ext cx="7950759" cy="40173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4592" y="216133"/>
            <a:ext cx="7950758" cy="9484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4592" y="1337094"/>
            <a:ext cx="7950758" cy="47175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52594" y="6395115"/>
            <a:ext cx="1483940" cy="286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D3F87BFC-E1F7-4743-9CD0-6DABBD1D5C09}" type="datetime4">
              <a:rPr lang="en-US" smtClean="0"/>
              <a:t>February 10,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717" y="6395115"/>
            <a:ext cx="3777591" cy="286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11819" y="6395115"/>
            <a:ext cx="666390" cy="286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F8D47C25-7D0C-4018-B087-FEF0BA3304A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6">
            <a:extLst>
              <a:ext uri="{96DAC541-7B7A-43D3-8B79-37D633B846F1}">
                <asvg:svgBlip xmlns:asvg="http://schemas.microsoft.com/office/drawing/2016/SVG/main" xmlns="" r:embed="rId27"/>
              </a:ext>
            </a:extLst>
          </a:blip>
          <a:srcRect l="93318" t="-86863" b="-1"/>
          <a:stretch/>
        </p:blipFill>
        <p:spPr>
          <a:xfrm rot="10800000">
            <a:off x="8615617" y="6351828"/>
            <a:ext cx="526283" cy="750683"/>
          </a:xfrm>
          <a:prstGeom prst="rect">
            <a:avLst/>
          </a:prstGeom>
        </p:spPr>
      </p:pic>
      <p:pic>
        <p:nvPicPr>
          <p:cNvPr id="17" name="Picture 16" descr="A close up of a logo&#10;&#10;Description automatically generated">
            <a:extLst>
              <a:ext uri="{FF2B5EF4-FFF2-40B4-BE49-F238E27FC236}">
                <a16:creationId xmlns:a16="http://schemas.microsoft.com/office/drawing/2014/main" id="{E0C5B0AC-0EE8-4EBB-9E4B-986892E3DB8A}"/>
              </a:ext>
            </a:extLst>
          </p:cNvPr>
          <p:cNvPicPr>
            <a:picLocks noChangeAspect="1"/>
          </p:cNvPicPr>
          <p:nvPr userDrawn="1"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5263" y="6287712"/>
            <a:ext cx="728858" cy="596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9146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  <p:sldLayoutId id="2147483737" r:id="rId17"/>
    <p:sldLayoutId id="2147483738" r:id="rId18"/>
    <p:sldLayoutId id="2147483739" r:id="rId19"/>
    <p:sldLayoutId id="2147483740" r:id="rId20"/>
    <p:sldLayoutId id="2147483741" r:id="rId21"/>
    <p:sldLayoutId id="2147483742" r:id="rId22"/>
    <p:sldLayoutId id="2147483743" r:id="rId23"/>
    <p:sldLayoutId id="2147483761" r:id="rId24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65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70335" indent="-126206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73944" indent="-13216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129779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C0EA275-F98F-4601-8077-0F0F9A71B4E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60F0EA8-E233-4E8C-B453-93EF424F0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Family-Centered Care in the SCN and NICU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2A894AB-2091-4214-9C43-976CC599F9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Mark Hudak</a:t>
            </a:r>
            <a:endParaRPr lang="en-US" sz="2800" b="1" dirty="0">
              <a:solidFill>
                <a:schemeClr val="bg1"/>
              </a:solidFill>
            </a:endParaRPr>
          </a:p>
          <a:p>
            <a:r>
              <a:rPr lang="en-US" sz="2800" b="1" dirty="0" smtClean="0">
                <a:solidFill>
                  <a:schemeClr val="bg1"/>
                </a:solidFill>
              </a:rPr>
              <a:t>Samarth Shukla</a:t>
            </a:r>
            <a:endParaRPr lang="en-US" sz="2800" b="1" dirty="0">
              <a:solidFill>
                <a:schemeClr val="bg1"/>
              </a:solidFill>
            </a:endParaRPr>
          </a:p>
        </p:txBody>
      </p:sp>
      <p:pic>
        <p:nvPicPr>
          <p:cNvPr id="7" name="Picture 2" descr="image00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332"/>
          <a:stretch/>
        </p:blipFill>
        <p:spPr bwMode="auto">
          <a:xfrm>
            <a:off x="6223819" y="2076627"/>
            <a:ext cx="2601674" cy="2832934"/>
          </a:xfrm>
          <a:prstGeom prst="rect">
            <a:avLst/>
          </a:prstGeom>
          <a:noFill/>
          <a:ln w="76200">
            <a:solidFill>
              <a:srgbClr val="80B0A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06152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C7515973-AA88-4765-9422-DFC98F2DA5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7185" y="1671484"/>
            <a:ext cx="7950758" cy="430448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kern="0" dirty="0" smtClean="0">
                <a:solidFill>
                  <a:schemeClr val="accent3">
                    <a:lumMod val="75000"/>
                  </a:schemeClr>
                </a:solidFill>
                <a:cs typeface="Helvetica"/>
                <a:sym typeface="Helvetica"/>
              </a:rPr>
              <a:t>Consciousness develops as connections are made between the thalamus and the cerebral cortex which transmit auditory and visual input to the cortex (24-32 weeks)</a:t>
            </a:r>
          </a:p>
          <a:p>
            <a:pPr marL="0" indent="0">
              <a:buNone/>
            </a:pPr>
            <a:r>
              <a:rPr lang="en-US" sz="2400" kern="0" dirty="0" smtClean="0">
                <a:solidFill>
                  <a:schemeClr val="accent3">
                    <a:lumMod val="75000"/>
                  </a:schemeClr>
                </a:solidFill>
                <a:cs typeface="Helvetica"/>
                <a:sym typeface="Helvetica"/>
              </a:rPr>
              <a:t>Receptive and adaptive to nuances in language at least as early as 32 weeks: vocalizations and “conversation turns”; most infant language input comes from parents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4847E8-2C5D-4D02-B216-CB1C8EFE6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2240" y="223506"/>
            <a:ext cx="7950758" cy="948434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Developing Brain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9864E32-89CA-40C0-B6BF-29AE6654EB3E}"/>
              </a:ext>
            </a:extLst>
          </p:cNvPr>
          <p:cNvSpPr/>
          <p:nvPr/>
        </p:nvSpPr>
        <p:spPr>
          <a:xfrm rot="5400000">
            <a:off x="1772355" y="303624"/>
            <a:ext cx="77638" cy="2147978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42504561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C7515973-AA88-4765-9422-DFC98F2DA5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0896" y="1629992"/>
            <a:ext cx="7842606" cy="442463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kern="0" dirty="0" smtClean="0">
                <a:solidFill>
                  <a:schemeClr val="accent3">
                    <a:lumMod val="75000"/>
                  </a:schemeClr>
                </a:solidFill>
                <a:cs typeface="Helvetica"/>
                <a:sym typeface="Helvetica"/>
              </a:rPr>
              <a:t>Provides appropriate physical space to encourage family caregiver involvement</a:t>
            </a:r>
          </a:p>
          <a:p>
            <a:pPr marL="0" indent="0">
              <a:buNone/>
            </a:pPr>
            <a:r>
              <a:rPr lang="en-US" sz="2400" b="1" kern="0" dirty="0" smtClean="0">
                <a:solidFill>
                  <a:srgbClr val="009374"/>
                </a:solidFill>
                <a:cs typeface="Helvetica"/>
                <a:sym typeface="Helvetica"/>
              </a:rPr>
              <a:t>	Advantages/disadvantages of single family rooms</a:t>
            </a:r>
          </a:p>
          <a:p>
            <a:pPr marL="0" indent="0">
              <a:buNone/>
            </a:pPr>
            <a:r>
              <a:rPr lang="en-US" sz="2400" kern="0" dirty="0" smtClean="0">
                <a:solidFill>
                  <a:schemeClr val="accent3">
                    <a:lumMod val="75000"/>
                  </a:schemeClr>
                </a:solidFill>
                <a:cs typeface="Helvetica"/>
                <a:sym typeface="Helvetica"/>
              </a:rPr>
              <a:t>Facilitates optimal breast feeding</a:t>
            </a:r>
          </a:p>
          <a:p>
            <a:pPr marL="0" indent="0">
              <a:buNone/>
            </a:pPr>
            <a:r>
              <a:rPr lang="en-US" sz="2400" kern="0" dirty="0" smtClean="0">
                <a:solidFill>
                  <a:schemeClr val="accent3">
                    <a:lumMod val="75000"/>
                  </a:schemeClr>
                </a:solidFill>
                <a:cs typeface="Helvetica"/>
                <a:sym typeface="Helvetica"/>
              </a:rPr>
              <a:t>Encourages skin-to-skin care </a:t>
            </a:r>
          </a:p>
          <a:p>
            <a:pPr marL="0" indent="0">
              <a:buNone/>
            </a:pPr>
            <a:r>
              <a:rPr lang="en-US" sz="2400" kern="0" dirty="0" smtClean="0">
                <a:solidFill>
                  <a:schemeClr val="accent3">
                    <a:lumMod val="75000"/>
                  </a:schemeClr>
                </a:solidFill>
                <a:cs typeface="Helvetica"/>
                <a:sym typeface="Helvetica"/>
              </a:rPr>
              <a:t>Allows infant to discriminate touch (stroking, massage, vibration) and voices (talking, reading, singing) of caregivers</a:t>
            </a:r>
          </a:p>
          <a:p>
            <a:pPr marL="0" indent="0">
              <a:buNone/>
            </a:pPr>
            <a:r>
              <a:rPr lang="en-US" sz="2400" kern="0" dirty="0" smtClean="0">
                <a:solidFill>
                  <a:schemeClr val="accent3">
                    <a:lumMod val="75000"/>
                  </a:schemeClr>
                </a:solidFill>
                <a:cs typeface="Helvetica"/>
                <a:sym typeface="Helvetica"/>
              </a:rPr>
              <a:t>Promotes meaningful interactions between the clinician caregivers and the family caregivers (participation, reflective listening, education)</a:t>
            </a:r>
            <a:endParaRPr lang="en-US" sz="2400" i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4847E8-2C5D-4D02-B216-CB1C8EFE6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2408" y="216133"/>
            <a:ext cx="7950758" cy="948434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Environment for FCC 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9864E32-89CA-40C0-B6BF-29AE6654EB3E}"/>
              </a:ext>
            </a:extLst>
          </p:cNvPr>
          <p:cNvSpPr/>
          <p:nvPr/>
        </p:nvSpPr>
        <p:spPr>
          <a:xfrm rot="5400000">
            <a:off x="1811684" y="323290"/>
            <a:ext cx="77638" cy="2147978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4446574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150" y="1411815"/>
            <a:ext cx="7950200" cy="4567769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02168"/>
            <a:ext cx="9144000" cy="5253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66642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C7515973-AA88-4765-9422-DFC98F2DA5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7184" y="1512006"/>
            <a:ext cx="7778165" cy="454262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kern="0" dirty="0" smtClean="0">
                <a:solidFill>
                  <a:srgbClr val="009374"/>
                </a:solidFill>
                <a:cs typeface="Helvetica"/>
                <a:sym typeface="Helvetica"/>
              </a:rPr>
              <a:t>Assess and address maternal adverse mental health and stress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kern="0" dirty="0" smtClean="0">
                <a:solidFill>
                  <a:schemeClr val="accent3">
                    <a:lumMod val="75000"/>
                  </a:schemeClr>
                </a:solidFill>
                <a:cs typeface="Helvetica"/>
                <a:sym typeface="Helvetica"/>
              </a:rPr>
              <a:t>Decrease both maternal and infant stress</a:t>
            </a:r>
          </a:p>
          <a:p>
            <a:pPr marL="0" indent="0">
              <a:buNone/>
            </a:pPr>
            <a:r>
              <a:rPr lang="en-US" sz="2400" b="1" kern="0" dirty="0" smtClean="0">
                <a:solidFill>
                  <a:srgbClr val="009374"/>
                </a:solidFill>
                <a:cs typeface="Helvetica"/>
                <a:sym typeface="Helvetica"/>
              </a:rPr>
              <a:t>Identify and address needs of family and infant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kern="0" dirty="0" smtClean="0">
                <a:solidFill>
                  <a:schemeClr val="accent3">
                    <a:lumMod val="75000"/>
                  </a:schemeClr>
                </a:solidFill>
                <a:cs typeface="Helvetica"/>
                <a:sym typeface="Helvetica"/>
              </a:rPr>
              <a:t>Facilitate visitation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kern="0" dirty="0" smtClean="0">
                <a:solidFill>
                  <a:schemeClr val="accent3">
                    <a:lumMod val="75000"/>
                  </a:schemeClr>
                </a:solidFill>
                <a:cs typeface="Helvetica"/>
                <a:sym typeface="Helvetica"/>
              </a:rPr>
              <a:t>Improve communication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kern="0" dirty="0" smtClean="0">
                <a:solidFill>
                  <a:schemeClr val="accent3">
                    <a:lumMod val="75000"/>
                  </a:schemeClr>
                </a:solidFill>
                <a:cs typeface="Helvetica"/>
                <a:sym typeface="Helvetica"/>
              </a:rPr>
              <a:t>Integrate family into care discussions and decisions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kern="0" dirty="0" smtClean="0">
                <a:solidFill>
                  <a:schemeClr val="accent3">
                    <a:lumMod val="75000"/>
                  </a:schemeClr>
                </a:solidFill>
                <a:cs typeface="Helvetica"/>
                <a:sym typeface="Helvetica"/>
              </a:rPr>
              <a:t>Provide culturally sensitive environment</a:t>
            </a:r>
          </a:p>
          <a:p>
            <a:pPr marL="0" indent="0">
              <a:buNone/>
            </a:pPr>
            <a:r>
              <a:rPr lang="en-US" sz="2400" b="1" kern="0" dirty="0" smtClean="0">
                <a:solidFill>
                  <a:srgbClr val="009374"/>
                </a:solidFill>
                <a:cs typeface="Helvetica"/>
                <a:sym typeface="Helvetica"/>
              </a:rPr>
              <a:t>Encourage active maternal involvement in infant care</a:t>
            </a:r>
          </a:p>
          <a:p>
            <a:pPr marL="0" indent="0">
              <a:buNone/>
            </a:pPr>
            <a:r>
              <a:rPr lang="en-US" sz="2400" b="1" kern="0" dirty="0" smtClean="0">
                <a:solidFill>
                  <a:srgbClr val="009374"/>
                </a:solidFill>
                <a:cs typeface="Helvetica"/>
                <a:sym typeface="Helvetica"/>
              </a:rPr>
              <a:t>Improve transition to home processes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4847E8-2C5D-4D02-B216-CB1C8EFE6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3080" y="216133"/>
            <a:ext cx="7950758" cy="948434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Opportunities for Practice Evolution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9864E32-89CA-40C0-B6BF-29AE6654EB3E}"/>
              </a:ext>
            </a:extLst>
          </p:cNvPr>
          <p:cNvSpPr/>
          <p:nvPr/>
        </p:nvSpPr>
        <p:spPr>
          <a:xfrm rot="5400000">
            <a:off x="1772355" y="264297"/>
            <a:ext cx="77638" cy="2147978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5704178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C7515973-AA88-4765-9422-DFC98F2DA5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8192" y="1435510"/>
            <a:ext cx="7837158" cy="461911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kern="0" dirty="0" smtClean="0">
                <a:solidFill>
                  <a:schemeClr val="accent3">
                    <a:lumMod val="75000"/>
                  </a:schemeClr>
                </a:solidFill>
                <a:cs typeface="Helvetica"/>
                <a:sym typeface="Helvetica"/>
              </a:rPr>
              <a:t>Multidimensional opportunity to improve FCC</a:t>
            </a:r>
          </a:p>
          <a:p>
            <a:pPr marL="0" indent="0">
              <a:buNone/>
            </a:pPr>
            <a:r>
              <a:rPr lang="en-US" sz="2400" kern="0" dirty="0" smtClean="0">
                <a:solidFill>
                  <a:schemeClr val="accent3">
                    <a:lumMod val="75000"/>
                  </a:schemeClr>
                </a:solidFill>
                <a:cs typeface="Helvetica"/>
                <a:sym typeface="Helvetica"/>
              </a:rPr>
              <a:t>Centerpiece QI initiative: Skin-to-skin care</a:t>
            </a:r>
          </a:p>
          <a:p>
            <a:pPr marL="0" indent="0">
              <a:buNone/>
            </a:pPr>
            <a:r>
              <a:rPr lang="en-US" sz="2400" kern="0" dirty="0" smtClean="0">
                <a:solidFill>
                  <a:schemeClr val="accent3">
                    <a:lumMod val="75000"/>
                  </a:schemeClr>
                </a:solidFill>
                <a:cs typeface="Helvetica"/>
                <a:sym typeface="Helvetica"/>
              </a:rPr>
              <a:t>Identify areas of strength and weakness in your ability to encourage FCC in your unit</a:t>
            </a:r>
          </a:p>
          <a:p>
            <a:pPr marL="0" indent="0">
              <a:buNone/>
            </a:pPr>
            <a:r>
              <a:rPr lang="en-US" sz="2400" kern="0" dirty="0" smtClean="0">
                <a:solidFill>
                  <a:schemeClr val="accent3">
                    <a:lumMod val="75000"/>
                  </a:schemeClr>
                </a:solidFill>
                <a:cs typeface="Helvetica"/>
                <a:sym typeface="Helvetica"/>
              </a:rPr>
              <a:t>Target one or two interventions among the 4 domains that are high opportunity (realistic and feasible in your environment): browse the toolbox!</a:t>
            </a:r>
          </a:p>
          <a:p>
            <a:pPr marL="0" indent="0">
              <a:buNone/>
            </a:pPr>
            <a:r>
              <a:rPr lang="en-US" sz="2400" kern="0" dirty="0" smtClean="0">
                <a:solidFill>
                  <a:schemeClr val="accent3">
                    <a:lumMod val="75000"/>
                  </a:schemeClr>
                </a:solidFill>
                <a:cs typeface="Helvetica"/>
                <a:sym typeface="Helvetica"/>
              </a:rPr>
              <a:t>Coaching calls</a:t>
            </a:r>
          </a:p>
          <a:p>
            <a:pPr marL="0" indent="0">
              <a:buNone/>
            </a:pPr>
            <a:r>
              <a:rPr lang="en-US" sz="2400" kern="0" dirty="0" smtClean="0">
                <a:solidFill>
                  <a:schemeClr val="accent3">
                    <a:lumMod val="75000"/>
                  </a:schemeClr>
                </a:solidFill>
                <a:cs typeface="Helvetica"/>
                <a:sym typeface="Helvetica"/>
              </a:rPr>
              <a:t>We need your feedback to refine everyone’s efforts!</a:t>
            </a:r>
          </a:p>
          <a:p>
            <a:pPr marL="0" indent="0">
              <a:buNone/>
            </a:pPr>
            <a:endParaRPr lang="en-US" sz="2400" kern="0" dirty="0" smtClean="0">
              <a:solidFill>
                <a:schemeClr val="accent3">
                  <a:lumMod val="75000"/>
                </a:schemeClr>
              </a:solidFill>
              <a:cs typeface="Helvetica"/>
              <a:sym typeface="Helvetica"/>
            </a:endParaRPr>
          </a:p>
          <a:p>
            <a:pPr marL="0" indent="0">
              <a:buNone/>
            </a:pPr>
            <a:endParaRPr lang="en-US" sz="2400" kern="0" dirty="0" smtClean="0">
              <a:solidFill>
                <a:schemeClr val="accent3">
                  <a:lumMod val="75000"/>
                </a:schemeClr>
              </a:solidFill>
              <a:cs typeface="Helvetica"/>
              <a:sym typeface="Helvetica"/>
            </a:endParaRPr>
          </a:p>
          <a:p>
            <a:pPr marL="0" indent="0">
              <a:buNone/>
            </a:pPr>
            <a:endParaRPr lang="en-US" sz="2400" kern="0" dirty="0" smtClean="0">
              <a:solidFill>
                <a:schemeClr val="accent3">
                  <a:lumMod val="75000"/>
                </a:schemeClr>
              </a:solidFill>
              <a:cs typeface="Helvetica"/>
              <a:sym typeface="Helvetica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4847E8-2C5D-4D02-B216-CB1C8EFE6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8192" y="216133"/>
            <a:ext cx="7837158" cy="948434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PAIRED PLUS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9864E32-89CA-40C0-B6BF-29AE6654EB3E}"/>
              </a:ext>
            </a:extLst>
          </p:cNvPr>
          <p:cNvSpPr/>
          <p:nvPr/>
        </p:nvSpPr>
        <p:spPr>
          <a:xfrm rot="5400000">
            <a:off x="1713362" y="176841"/>
            <a:ext cx="77638" cy="2147978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756970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847E8-2C5D-4D02-B216-CB1C8EFE6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256" y="914225"/>
            <a:ext cx="7950758" cy="948434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Proposed Neonatal Initiatives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515973-AA88-4765-9422-DFC98F2DA5E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682749" y="2493708"/>
            <a:ext cx="8067675" cy="285591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b="1" dirty="0" smtClean="0">
                <a:solidFill>
                  <a:srgbClr val="E17D19"/>
                </a:solidFill>
              </a:rPr>
              <a:t>Neonatal Abstinence Syndrome 2.0 </a:t>
            </a:r>
          </a:p>
          <a:p>
            <a:pPr marL="0" indent="0">
              <a:buNone/>
            </a:pPr>
            <a:r>
              <a:rPr lang="en-US" sz="3200" b="1" dirty="0" smtClean="0">
                <a:solidFill>
                  <a:srgbClr val="E17D19"/>
                </a:solidFill>
              </a:rPr>
              <a:t>	</a:t>
            </a:r>
            <a:r>
              <a:rPr lang="en-US" sz="3200" b="1" dirty="0">
                <a:solidFill>
                  <a:srgbClr val="E17D19"/>
                </a:solidFill>
              </a:rPr>
              <a:t>Antimicrobial Stewardship in </a:t>
            </a:r>
            <a:r>
              <a:rPr lang="en-US" sz="3200" b="1" dirty="0" smtClean="0">
                <a:solidFill>
                  <a:srgbClr val="E17D19"/>
                </a:solidFill>
              </a:rPr>
              <a:t>EOS/LOS</a:t>
            </a:r>
            <a:endParaRPr lang="en-US" sz="3200" b="1" dirty="0">
              <a:solidFill>
                <a:srgbClr val="E17D19"/>
              </a:solidFill>
            </a:endParaRPr>
          </a:p>
          <a:p>
            <a:pPr marL="0" indent="0">
              <a:buNone/>
            </a:pPr>
            <a:r>
              <a:rPr lang="en-US" sz="3200" b="1" dirty="0" smtClean="0">
                <a:solidFill>
                  <a:srgbClr val="E17D19"/>
                </a:solidFill>
              </a:rPr>
              <a:t>		Managing Tiny Babies</a:t>
            </a:r>
          </a:p>
          <a:p>
            <a:pPr marL="0" indent="0">
              <a:buNone/>
            </a:pPr>
            <a:r>
              <a:rPr lang="en-US" sz="3200" b="1" dirty="0" smtClean="0">
                <a:solidFill>
                  <a:srgbClr val="E17D19"/>
                </a:solidFill>
              </a:rPr>
              <a:t>			Family-Centered Care</a:t>
            </a:r>
            <a:endParaRPr lang="en-US" sz="32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9864E32-89CA-40C0-B6BF-29AE6654EB3E}"/>
              </a:ext>
            </a:extLst>
          </p:cNvPr>
          <p:cNvSpPr/>
          <p:nvPr/>
        </p:nvSpPr>
        <p:spPr>
          <a:xfrm rot="5400000">
            <a:off x="1717919" y="1043907"/>
            <a:ext cx="77638" cy="2147978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977328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C7515973-AA88-4765-9422-DFC98F2DA5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2576" y="1228942"/>
            <a:ext cx="7950758" cy="47175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smtClean="0">
                <a:solidFill>
                  <a:schemeClr val="accent3">
                    <a:lumMod val="75000"/>
                  </a:schemeClr>
                </a:solidFill>
              </a:rPr>
              <a:t>Involving the family in their infant’s care can improve infant outcome at and beyond discharge and improve family experience and clinician/caregiver satisfaction. Yet, many families face barriers and SCNs/NICUs experience challenges in achieving quality FCC.  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accent3">
                    <a:lumMod val="75000"/>
                  </a:schemeClr>
                </a:solidFill>
              </a:rPr>
              <a:t>We </a:t>
            </a:r>
            <a:r>
              <a:rPr lang="en-US" sz="2000" dirty="0">
                <a:solidFill>
                  <a:schemeClr val="accent3">
                    <a:lumMod val="75000"/>
                  </a:schemeClr>
                </a:solidFill>
              </a:rPr>
              <a:t>propose three processes for continuous quality improvement: </a:t>
            </a:r>
            <a:endParaRPr lang="en-US" sz="20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342900" indent="-342900">
              <a:buAutoNum type="arabicParenR"/>
            </a:pPr>
            <a:r>
              <a:rPr lang="en-US" sz="2000" dirty="0" smtClean="0">
                <a:solidFill>
                  <a:schemeClr val="accent3">
                    <a:lumMod val="75000"/>
                  </a:schemeClr>
                </a:solidFill>
              </a:rPr>
              <a:t>welcome </a:t>
            </a:r>
            <a:r>
              <a:rPr lang="en-US" sz="2000" dirty="0">
                <a:solidFill>
                  <a:schemeClr val="accent3">
                    <a:lumMod val="75000"/>
                  </a:schemeClr>
                </a:solidFill>
              </a:rPr>
              <a:t>families into the care </a:t>
            </a:r>
            <a:r>
              <a:rPr lang="en-US" sz="2000" dirty="0" smtClean="0">
                <a:solidFill>
                  <a:schemeClr val="accent3">
                    <a:lumMod val="75000"/>
                  </a:schemeClr>
                </a:solidFill>
              </a:rPr>
              <a:t>team - </a:t>
            </a:r>
            <a:r>
              <a:rPr lang="en-US" sz="2000" dirty="0">
                <a:solidFill>
                  <a:schemeClr val="accent3">
                    <a:lumMod val="75000"/>
                  </a:schemeClr>
                </a:solidFill>
              </a:rPr>
              <a:t>ensuring </a:t>
            </a:r>
            <a:r>
              <a:rPr lang="en-US" sz="2000" dirty="0" smtClean="0">
                <a:solidFill>
                  <a:schemeClr val="accent3">
                    <a:lumMod val="75000"/>
                  </a:schemeClr>
                </a:solidFill>
              </a:rPr>
              <a:t>that families </a:t>
            </a:r>
            <a:r>
              <a:rPr lang="en-US" sz="2000" dirty="0">
                <a:solidFill>
                  <a:schemeClr val="accent3">
                    <a:lumMod val="75000"/>
                  </a:schemeClr>
                </a:solidFill>
              </a:rPr>
              <a:t>are </a:t>
            </a:r>
            <a:r>
              <a:rPr lang="en-US" sz="2000" dirty="0" smtClean="0">
                <a:solidFill>
                  <a:schemeClr val="accent3">
                    <a:lumMod val="75000"/>
                  </a:schemeClr>
                </a:solidFill>
              </a:rPr>
              <a:t>respected as team members; incrementally participatory in their </a:t>
            </a:r>
            <a:r>
              <a:rPr lang="en-US" sz="2000" dirty="0">
                <a:solidFill>
                  <a:schemeClr val="accent3">
                    <a:lumMod val="75000"/>
                  </a:schemeClr>
                </a:solidFill>
              </a:rPr>
              <a:t>infant’s </a:t>
            </a:r>
            <a:r>
              <a:rPr lang="en-US" sz="2000" dirty="0" smtClean="0">
                <a:solidFill>
                  <a:schemeClr val="accent3">
                    <a:lumMod val="75000"/>
                  </a:schemeClr>
                </a:solidFill>
              </a:rPr>
              <a:t>care; confident about care after discharge; and fully attuned to their </a:t>
            </a:r>
            <a:r>
              <a:rPr lang="en-US" sz="2000" dirty="0">
                <a:solidFill>
                  <a:schemeClr val="accent3">
                    <a:lumMod val="75000"/>
                  </a:schemeClr>
                </a:solidFill>
              </a:rPr>
              <a:t>infant’s personality; </a:t>
            </a:r>
            <a:endParaRPr lang="en-US" sz="20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342900" indent="-342900">
              <a:buAutoNum type="arabicParenR"/>
            </a:pPr>
            <a:r>
              <a:rPr lang="en-US" sz="2000" dirty="0" smtClean="0">
                <a:solidFill>
                  <a:schemeClr val="accent3">
                    <a:lumMod val="75000"/>
                  </a:schemeClr>
                </a:solidFill>
              </a:rPr>
              <a:t>develop </a:t>
            </a:r>
            <a:r>
              <a:rPr lang="en-US" sz="2000" dirty="0">
                <a:solidFill>
                  <a:schemeClr val="accent3">
                    <a:lumMod val="75000"/>
                  </a:schemeClr>
                </a:solidFill>
              </a:rPr>
              <a:t>tools to assess the domains of respect; communication; access; family integration into care; family confidence in and competency of care; and global family readiness for discharge; and </a:t>
            </a:r>
            <a:endParaRPr lang="en-US" sz="20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342900" indent="-342900">
              <a:buAutoNum type="arabicParenR"/>
            </a:pPr>
            <a:r>
              <a:rPr lang="en-US" sz="2000" dirty="0" smtClean="0">
                <a:solidFill>
                  <a:schemeClr val="accent3">
                    <a:lumMod val="75000"/>
                  </a:schemeClr>
                </a:solidFill>
              </a:rPr>
              <a:t>develop </a:t>
            </a:r>
            <a:r>
              <a:rPr lang="en-US" sz="2000" dirty="0">
                <a:solidFill>
                  <a:schemeClr val="accent3">
                    <a:lumMod val="75000"/>
                  </a:schemeClr>
                </a:solidFill>
              </a:rPr>
              <a:t>strategies to use the these tools to improve these processes with each family.  </a:t>
            </a:r>
            <a:endParaRPr lang="en-US" sz="2000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n-US" sz="2000" dirty="0" smtClean="0">
                <a:solidFill>
                  <a:schemeClr val="accent3">
                    <a:lumMod val="75000"/>
                  </a:schemeClr>
                </a:solidFill>
              </a:rPr>
              <a:t>Each </a:t>
            </a:r>
            <a:r>
              <a:rPr lang="en-US" sz="2000" dirty="0">
                <a:solidFill>
                  <a:schemeClr val="accent3">
                    <a:lumMod val="75000"/>
                  </a:schemeClr>
                </a:solidFill>
              </a:rPr>
              <a:t>unit will be able to benchmark and improve the quality of their family-centered care and </a:t>
            </a:r>
            <a:r>
              <a:rPr lang="en-US" sz="2000" dirty="0" smtClean="0">
                <a:solidFill>
                  <a:schemeClr val="accent3">
                    <a:lumMod val="75000"/>
                  </a:schemeClr>
                </a:solidFill>
              </a:rPr>
              <a:t>track </a:t>
            </a:r>
            <a:r>
              <a:rPr lang="en-US" sz="2000" dirty="0">
                <a:solidFill>
                  <a:schemeClr val="accent3">
                    <a:lumMod val="75000"/>
                  </a:schemeClr>
                </a:solidFill>
              </a:rPr>
              <a:t>infant outcomes.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4847E8-2C5D-4D02-B216-CB1C8EFE6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4592" y="107981"/>
            <a:ext cx="7950758" cy="948434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Family-Centered Care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9864E32-89CA-40C0-B6BF-29AE6654EB3E}"/>
              </a:ext>
            </a:extLst>
          </p:cNvPr>
          <p:cNvSpPr/>
          <p:nvPr/>
        </p:nvSpPr>
        <p:spPr>
          <a:xfrm rot="5400000">
            <a:off x="1703530" y="40909"/>
            <a:ext cx="77638" cy="2147978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333417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C7515973-AA88-4765-9422-DFC98F2DA5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741" y="1307594"/>
            <a:ext cx="7950758" cy="47175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kern="0" dirty="0">
                <a:solidFill>
                  <a:srgbClr val="009374"/>
                </a:solidFill>
                <a:cs typeface="Helvetica"/>
                <a:sym typeface="Helvetica"/>
              </a:rPr>
              <a:t>Family-centered care is defined as</a:t>
            </a:r>
            <a:r>
              <a:rPr lang="en-US" sz="2000" kern="0" dirty="0">
                <a:solidFill>
                  <a:srgbClr val="009374"/>
                </a:solidFill>
                <a:cs typeface="Helvetica"/>
                <a:sym typeface="Helvetica"/>
              </a:rPr>
              <a:t> </a:t>
            </a:r>
            <a:r>
              <a:rPr lang="en-US" sz="2000" b="1" kern="0" dirty="0">
                <a:solidFill>
                  <a:srgbClr val="009374"/>
                </a:solidFill>
                <a:cs typeface="Helvetica"/>
                <a:sym typeface="Helvetica"/>
              </a:rPr>
              <a:t>a </a:t>
            </a:r>
            <a:r>
              <a:rPr lang="en-US" sz="2000" b="1" u="sng" kern="0" dirty="0">
                <a:solidFill>
                  <a:srgbClr val="009374"/>
                </a:solidFill>
                <a:cs typeface="Helvetica"/>
                <a:sym typeface="Helvetica"/>
              </a:rPr>
              <a:t>shared approach</a:t>
            </a:r>
            <a:r>
              <a:rPr lang="en-US" sz="2000" b="1" kern="0" dirty="0">
                <a:solidFill>
                  <a:srgbClr val="009374"/>
                </a:solidFill>
                <a:cs typeface="Helvetica"/>
                <a:sym typeface="Helvetica"/>
              </a:rPr>
              <a:t> </a:t>
            </a:r>
            <a:r>
              <a:rPr lang="en-US" sz="2000" kern="0" dirty="0">
                <a:solidFill>
                  <a:schemeClr val="accent3">
                    <a:lumMod val="75000"/>
                  </a:schemeClr>
                </a:solidFill>
                <a:cs typeface="Helvetica"/>
                <a:sym typeface="Helvetica"/>
              </a:rPr>
              <a:t>to the planning, delivery, and evaluation of healthcare that is based upon a partnership between healthcare professionals and family caregiver(s). </a:t>
            </a:r>
          </a:p>
          <a:p>
            <a:endParaRPr lang="en-US" sz="2000" kern="0" dirty="0" smtClean="0">
              <a:solidFill>
                <a:schemeClr val="bg2">
                  <a:lumMod val="75000"/>
                </a:schemeClr>
              </a:solidFill>
              <a:cs typeface="Helvetica"/>
              <a:sym typeface="Helvetica"/>
            </a:endParaRPr>
          </a:p>
          <a:p>
            <a:pPr marL="0" indent="0">
              <a:buNone/>
            </a:pPr>
            <a:r>
              <a:rPr lang="en-US" sz="2000" b="1" kern="0" dirty="0" smtClean="0">
                <a:solidFill>
                  <a:schemeClr val="bg2">
                    <a:lumMod val="75000"/>
                  </a:schemeClr>
                </a:solidFill>
                <a:cs typeface="Helvetica"/>
                <a:sym typeface="Helvetica"/>
              </a:rPr>
              <a:t>There </a:t>
            </a:r>
            <a:r>
              <a:rPr lang="en-US" sz="2000" b="1" kern="0" dirty="0">
                <a:solidFill>
                  <a:schemeClr val="bg2">
                    <a:lumMod val="75000"/>
                  </a:schemeClr>
                </a:solidFill>
                <a:cs typeface="Helvetica"/>
                <a:sym typeface="Helvetica"/>
              </a:rPr>
              <a:t>are four essential domains of FCC: </a:t>
            </a:r>
          </a:p>
          <a:p>
            <a:pPr marL="342900" indent="-342900">
              <a:buAutoNum type="arabicParenR"/>
            </a:pPr>
            <a:r>
              <a:rPr lang="en-US" sz="2000" kern="0" dirty="0">
                <a:solidFill>
                  <a:schemeClr val="accent3">
                    <a:lumMod val="75000"/>
                  </a:schemeClr>
                </a:solidFill>
                <a:cs typeface="Helvetica"/>
                <a:sym typeface="Helvetica"/>
              </a:rPr>
              <a:t>Dignity and respect  </a:t>
            </a:r>
          </a:p>
          <a:p>
            <a:pPr marL="342900" indent="-342900">
              <a:buAutoNum type="arabicParenR"/>
            </a:pPr>
            <a:r>
              <a:rPr lang="en-US" sz="2000" kern="0" dirty="0">
                <a:solidFill>
                  <a:schemeClr val="accent3">
                    <a:lumMod val="75000"/>
                  </a:schemeClr>
                </a:solidFill>
                <a:cs typeface="Helvetica"/>
                <a:sym typeface="Helvetica"/>
              </a:rPr>
              <a:t>Information sharing </a:t>
            </a:r>
          </a:p>
          <a:p>
            <a:pPr marL="342900" indent="-342900">
              <a:buAutoNum type="arabicParenR"/>
            </a:pPr>
            <a:r>
              <a:rPr lang="en-US" sz="2000" kern="0" dirty="0">
                <a:solidFill>
                  <a:schemeClr val="accent3">
                    <a:lumMod val="75000"/>
                  </a:schemeClr>
                </a:solidFill>
                <a:cs typeface="Helvetica"/>
                <a:sym typeface="Helvetica"/>
              </a:rPr>
              <a:t>Participation </a:t>
            </a:r>
          </a:p>
          <a:p>
            <a:pPr marL="342900" indent="-342900">
              <a:buAutoNum type="arabicParenR"/>
            </a:pPr>
            <a:r>
              <a:rPr lang="en-US" sz="2000" kern="0" dirty="0" smtClean="0">
                <a:solidFill>
                  <a:schemeClr val="accent3">
                    <a:lumMod val="75000"/>
                  </a:schemeClr>
                </a:solidFill>
                <a:cs typeface="Helvetica"/>
                <a:sym typeface="Helvetica"/>
              </a:rPr>
              <a:t>Collaboration</a:t>
            </a:r>
          </a:p>
          <a:p>
            <a:endParaRPr lang="en-US" sz="2000" kern="0" dirty="0" smtClean="0">
              <a:solidFill>
                <a:schemeClr val="accent3">
                  <a:lumMod val="75000"/>
                </a:schemeClr>
              </a:solidFill>
              <a:cs typeface="Helvetica"/>
              <a:sym typeface="Helvetica"/>
            </a:endParaRPr>
          </a:p>
          <a:p>
            <a:pPr marL="0" indent="0">
              <a:buNone/>
            </a:pPr>
            <a:r>
              <a:rPr lang="en-US" sz="2000" b="1" i="1" kern="0" dirty="0" smtClean="0">
                <a:solidFill>
                  <a:schemeClr val="bg2">
                    <a:lumMod val="75000"/>
                  </a:schemeClr>
                </a:solidFill>
                <a:cs typeface="Helvetica"/>
                <a:sym typeface="Helvetica"/>
              </a:rPr>
              <a:t>Institute for Patient- and Family-Centered Care</a:t>
            </a:r>
          </a:p>
          <a:p>
            <a:pPr marL="0" indent="0">
              <a:buNone/>
            </a:pPr>
            <a:r>
              <a:rPr lang="en-US" sz="1600" kern="0" dirty="0" smtClean="0">
                <a:solidFill>
                  <a:schemeClr val="tx2"/>
                </a:solidFill>
                <a:cs typeface="Helvetica"/>
                <a:sym typeface="Helvetica"/>
              </a:rPr>
              <a:t>Johnson BH &amp; Abraham MR (2012).  Partnering with Patients, Residents, and Families: A Resource for Leaders of Hospitals, Ambulatory Care Settings, and Long-Term Care Communities.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44847E8-2C5D-4D02-B216-CB1C8EFE6510}"/>
              </a:ext>
            </a:extLst>
          </p:cNvPr>
          <p:cNvSpPr txBox="1">
            <a:spLocks/>
          </p:cNvSpPr>
          <p:nvPr/>
        </p:nvSpPr>
        <p:spPr>
          <a:xfrm>
            <a:off x="567085" y="195268"/>
            <a:ext cx="7585389" cy="78956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Family-Centered Care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9864E32-89CA-40C0-B6BF-29AE6654EB3E}"/>
              </a:ext>
            </a:extLst>
          </p:cNvPr>
          <p:cNvSpPr/>
          <p:nvPr/>
        </p:nvSpPr>
        <p:spPr>
          <a:xfrm rot="5400000">
            <a:off x="1693696" y="8654"/>
            <a:ext cx="77638" cy="2147978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17743737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C7515973-AA88-4765-9422-DFC98F2DA5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4256" y="1435416"/>
            <a:ext cx="7950758" cy="47175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kern="0" dirty="0" smtClean="0">
                <a:solidFill>
                  <a:schemeClr val="accent3">
                    <a:lumMod val="75000"/>
                  </a:schemeClr>
                </a:solidFill>
                <a:cs typeface="Helvetica"/>
                <a:sym typeface="Helvetica"/>
              </a:rPr>
              <a:t>Often burdened with increased psychosocial, mental health, environmental, and socioeconomic challenges during pregnancy and after delivery that correlate with increased adverse outcomes. (Hawes 2016, McGowan 2017, 2019)</a:t>
            </a:r>
          </a:p>
          <a:p>
            <a:pPr marL="0" indent="0">
              <a:buNone/>
            </a:pPr>
            <a:r>
              <a:rPr lang="en-US" sz="2000" b="1" kern="0" dirty="0" smtClean="0">
                <a:solidFill>
                  <a:srgbClr val="009374"/>
                </a:solidFill>
                <a:cs typeface="Helvetica"/>
                <a:sym typeface="Helvetica"/>
              </a:rPr>
              <a:t>Mothers with mental health challenges (McGowan 2016, 2018):</a:t>
            </a:r>
          </a:p>
          <a:p>
            <a:pPr marL="344488" indent="-344488">
              <a:buFont typeface="Arial" panose="020B0604020202020204" pitchFamily="34" charset="0"/>
              <a:buChar char="•"/>
            </a:pPr>
            <a:r>
              <a:rPr lang="en-US" sz="2000" kern="0" dirty="0" smtClean="0">
                <a:solidFill>
                  <a:schemeClr val="accent3">
                    <a:lumMod val="75000"/>
                  </a:schemeClr>
                </a:solidFill>
                <a:cs typeface="Helvetica"/>
                <a:sym typeface="Helvetica"/>
              </a:rPr>
              <a:t>Self-report poorer readiness for infant discharge, less family support, increased concern about themselves and infant.</a:t>
            </a:r>
          </a:p>
          <a:p>
            <a:pPr marL="344488" indent="-344488">
              <a:buFont typeface="Arial" panose="020B0604020202020204" pitchFamily="34" charset="0"/>
              <a:buChar char="•"/>
            </a:pPr>
            <a:r>
              <a:rPr lang="en-US" sz="2000" kern="0" dirty="0" smtClean="0">
                <a:solidFill>
                  <a:schemeClr val="accent3">
                    <a:lumMod val="75000"/>
                  </a:schemeClr>
                </a:solidFill>
                <a:cs typeface="Helvetica"/>
                <a:sym typeface="Helvetica"/>
              </a:rPr>
              <a:t>Infant visit to ED more likely within 90 days after discharge.</a:t>
            </a:r>
          </a:p>
          <a:p>
            <a:pPr marL="0" indent="0">
              <a:buNone/>
            </a:pPr>
            <a:r>
              <a:rPr lang="en-US" sz="2000" b="1" kern="0" dirty="0" smtClean="0">
                <a:solidFill>
                  <a:srgbClr val="009374"/>
                </a:solidFill>
                <a:cs typeface="Helvetica"/>
                <a:sym typeface="Helvetica"/>
              </a:rPr>
              <a:t>Mothers with social risk factors (Medicaid, non-English speaking): (</a:t>
            </a:r>
            <a:r>
              <a:rPr lang="en-US" sz="2000" b="1" kern="0" dirty="0" err="1" smtClean="0">
                <a:solidFill>
                  <a:srgbClr val="009374"/>
                </a:solidFill>
                <a:cs typeface="Helvetica"/>
                <a:sym typeface="Helvetica"/>
              </a:rPr>
              <a:t>Vohr</a:t>
            </a:r>
            <a:r>
              <a:rPr lang="en-US" sz="2000" b="1" kern="0" dirty="0" smtClean="0">
                <a:solidFill>
                  <a:srgbClr val="009374"/>
                </a:solidFill>
                <a:cs typeface="Helvetica"/>
                <a:sym typeface="Helvetica"/>
              </a:rPr>
              <a:t> 2017, 2018; Liu 2018)</a:t>
            </a:r>
          </a:p>
          <a:p>
            <a:pPr marL="344488" indent="-344488">
              <a:buFont typeface="Arial" panose="020B0604020202020204" pitchFamily="34" charset="0"/>
              <a:buChar char="•"/>
            </a:pPr>
            <a:r>
              <a:rPr lang="en-US" sz="2000" kern="0" dirty="0" smtClean="0">
                <a:solidFill>
                  <a:schemeClr val="accent3">
                    <a:lumMod val="75000"/>
                  </a:schemeClr>
                </a:solidFill>
                <a:cs typeface="Helvetica"/>
                <a:sym typeface="Helvetica"/>
              </a:rPr>
              <a:t>Increased infant visits to ED</a:t>
            </a:r>
          </a:p>
          <a:p>
            <a:pPr marL="344488" indent="-344488">
              <a:buFont typeface="Arial" panose="020B0604020202020204" pitchFamily="34" charset="0"/>
              <a:buChar char="•"/>
            </a:pPr>
            <a:r>
              <a:rPr lang="en-US" sz="2000" kern="0" dirty="0" smtClean="0">
                <a:solidFill>
                  <a:schemeClr val="accent3">
                    <a:lumMod val="75000"/>
                  </a:schemeClr>
                </a:solidFill>
                <a:cs typeface="Helvetica"/>
                <a:sym typeface="Helvetica"/>
              </a:rPr>
              <a:t>Higher rate of infant </a:t>
            </a:r>
            <a:r>
              <a:rPr lang="en-US" sz="2000" kern="0" dirty="0" err="1" smtClean="0">
                <a:solidFill>
                  <a:schemeClr val="accent3">
                    <a:lumMod val="75000"/>
                  </a:schemeClr>
                </a:solidFill>
                <a:cs typeface="Helvetica"/>
                <a:sym typeface="Helvetica"/>
              </a:rPr>
              <a:t>rehospitalization</a:t>
            </a:r>
            <a:endParaRPr lang="en-US" sz="2000" kern="0" dirty="0" smtClean="0">
              <a:solidFill>
                <a:schemeClr val="accent3">
                  <a:lumMod val="75000"/>
                </a:schemeClr>
              </a:solidFill>
              <a:cs typeface="Helvetica"/>
              <a:sym typeface="Helvetica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4847E8-2C5D-4D02-B216-CB1C8EFE6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096" y="314455"/>
            <a:ext cx="7950758" cy="827696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Challenges of the SCN/NICU Mother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9864E32-89CA-40C0-B6BF-29AE6654EB3E}"/>
              </a:ext>
            </a:extLst>
          </p:cNvPr>
          <p:cNvSpPr/>
          <p:nvPr/>
        </p:nvSpPr>
        <p:spPr>
          <a:xfrm rot="5400000">
            <a:off x="1619426" y="207840"/>
            <a:ext cx="77638" cy="2147978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466519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847E8-2C5D-4D02-B216-CB1C8EFE6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416" y="216133"/>
            <a:ext cx="7950758" cy="948434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Risks to the SCN/NICU Infant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515973-AA88-4765-9422-DFC98F2DA5E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717520" y="1562253"/>
            <a:ext cx="8262937" cy="4114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kern="0" dirty="0" smtClean="0">
                <a:solidFill>
                  <a:srgbClr val="009374"/>
                </a:solidFill>
                <a:cs typeface="Helvetica"/>
                <a:sym typeface="Helvetica"/>
              </a:rPr>
              <a:t>Biologic risk: </a:t>
            </a:r>
            <a:r>
              <a:rPr lang="en-US" sz="2400" kern="0" dirty="0" smtClean="0">
                <a:solidFill>
                  <a:schemeClr val="accent3">
                    <a:lumMod val="75000"/>
                  </a:schemeClr>
                </a:solidFill>
                <a:cs typeface="Helvetica"/>
                <a:sym typeface="Helvetica"/>
              </a:rPr>
              <a:t>Discrete medical morbidities that may cause brain injury or alter brain development</a:t>
            </a:r>
          </a:p>
          <a:p>
            <a:pPr marL="0" indent="0">
              <a:buNone/>
            </a:pPr>
            <a:endParaRPr lang="en-US" sz="2400" kern="0" dirty="0">
              <a:solidFill>
                <a:schemeClr val="accent3">
                  <a:lumMod val="75000"/>
                </a:schemeClr>
              </a:solidFill>
              <a:cs typeface="Helvetica"/>
              <a:sym typeface="Helvetica"/>
            </a:endParaRPr>
          </a:p>
          <a:p>
            <a:pPr marL="0" indent="0">
              <a:buNone/>
            </a:pPr>
            <a:r>
              <a:rPr lang="en-US" sz="2400" b="1" kern="0" dirty="0" smtClean="0">
                <a:solidFill>
                  <a:srgbClr val="009374"/>
                </a:solidFill>
                <a:cs typeface="Helvetica"/>
                <a:sym typeface="Helvetica"/>
              </a:rPr>
              <a:t>Proximal risk: </a:t>
            </a:r>
            <a:r>
              <a:rPr lang="en-US" sz="2400" kern="0" dirty="0" smtClean="0">
                <a:solidFill>
                  <a:schemeClr val="accent3">
                    <a:lumMod val="75000"/>
                  </a:schemeClr>
                </a:solidFill>
                <a:cs typeface="Helvetica"/>
                <a:sym typeface="Helvetica"/>
              </a:rPr>
              <a:t>Decreased parental involvement (deficit of touching, soothing, language and communication, interaction)</a:t>
            </a:r>
          </a:p>
          <a:p>
            <a:pPr marL="0" indent="0">
              <a:buNone/>
            </a:pPr>
            <a:endParaRPr lang="en-US" sz="2400" kern="0" dirty="0">
              <a:solidFill>
                <a:schemeClr val="accent3">
                  <a:lumMod val="75000"/>
                </a:schemeClr>
              </a:solidFill>
              <a:cs typeface="Helvetica"/>
              <a:sym typeface="Helvetica"/>
            </a:endParaRPr>
          </a:p>
          <a:p>
            <a:pPr marL="0" indent="0">
              <a:buNone/>
            </a:pPr>
            <a:r>
              <a:rPr lang="en-US" sz="2400" b="1" kern="0" dirty="0" smtClean="0">
                <a:solidFill>
                  <a:srgbClr val="009374"/>
                </a:solidFill>
                <a:cs typeface="Helvetica"/>
                <a:sym typeface="Helvetica"/>
              </a:rPr>
              <a:t>Distal risk: </a:t>
            </a:r>
            <a:r>
              <a:rPr lang="en-US" sz="2400" kern="0" dirty="0" smtClean="0">
                <a:solidFill>
                  <a:schemeClr val="accent3">
                    <a:lumMod val="75000"/>
                  </a:schemeClr>
                </a:solidFill>
                <a:cs typeface="Helvetica"/>
                <a:sym typeface="Helvetica"/>
              </a:rPr>
              <a:t>Socioeconomic, cultural, educational adversity; racism; impaired maternal mental health; poor extended family support.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9864E32-89CA-40C0-B6BF-29AE6654EB3E}"/>
              </a:ext>
            </a:extLst>
          </p:cNvPr>
          <p:cNvSpPr/>
          <p:nvPr/>
        </p:nvSpPr>
        <p:spPr>
          <a:xfrm rot="5400000">
            <a:off x="1742858" y="195471"/>
            <a:ext cx="77638" cy="2147978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6496510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C7515973-AA88-4765-9422-DFC98F2DA5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2744" y="1579468"/>
            <a:ext cx="7950758" cy="47175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kern="0" dirty="0" smtClean="0">
                <a:solidFill>
                  <a:schemeClr val="accent3">
                    <a:lumMod val="75000"/>
                  </a:schemeClr>
                </a:solidFill>
                <a:cs typeface="Helvetica"/>
                <a:sym typeface="Helvetica"/>
              </a:rPr>
              <a:t>Study of rat mothers and pups: high licking and grooming (L&amp;G) vs. low L&amp;G</a:t>
            </a:r>
          </a:p>
          <a:p>
            <a:pPr marL="0" indent="0">
              <a:buNone/>
            </a:pPr>
            <a:r>
              <a:rPr lang="en-US" sz="2000" kern="0" dirty="0" smtClean="0">
                <a:solidFill>
                  <a:schemeClr val="accent3">
                    <a:lumMod val="75000"/>
                  </a:schemeClr>
                </a:solidFill>
                <a:cs typeface="Helvetica"/>
                <a:sym typeface="Helvetica"/>
              </a:rPr>
              <a:t>Pups exposed to high L&amp;G compared to low L&amp;G mothers exhibited </a:t>
            </a:r>
          </a:p>
          <a:p>
            <a:pPr marL="344488" indent="-344488">
              <a:buFont typeface="Arial" panose="020B0604020202020204" pitchFamily="34" charset="0"/>
              <a:buChar char="•"/>
            </a:pPr>
            <a:r>
              <a:rPr lang="en-US" sz="2000" kern="0" dirty="0" smtClean="0">
                <a:solidFill>
                  <a:schemeClr val="accent3">
                    <a:lumMod val="75000"/>
                  </a:schemeClr>
                </a:solidFill>
                <a:cs typeface="Helvetica"/>
                <a:sym typeface="Helvetica"/>
              </a:rPr>
              <a:t>Less fear</a:t>
            </a:r>
          </a:p>
          <a:p>
            <a:pPr marL="344488" indent="-344488">
              <a:buFont typeface="Arial" panose="020B0604020202020204" pitchFamily="34" charset="0"/>
              <a:buChar char="•"/>
            </a:pPr>
            <a:r>
              <a:rPr lang="en-US" sz="2000" kern="0" dirty="0" smtClean="0">
                <a:solidFill>
                  <a:schemeClr val="accent3">
                    <a:lumMod val="75000"/>
                  </a:schemeClr>
                </a:solidFill>
                <a:cs typeface="Helvetica"/>
                <a:sym typeface="Helvetica"/>
              </a:rPr>
              <a:t>Reduced hypothalamic-pituitary response to stress, persisting into adulthood </a:t>
            </a:r>
          </a:p>
          <a:p>
            <a:pPr marL="0" indent="0">
              <a:buNone/>
            </a:pPr>
            <a:r>
              <a:rPr lang="en-US" sz="2000" kern="0" dirty="0" smtClean="0">
                <a:solidFill>
                  <a:schemeClr val="accent3">
                    <a:lumMod val="75000"/>
                  </a:schemeClr>
                </a:solidFill>
                <a:cs typeface="Helvetica"/>
                <a:sym typeface="Helvetica"/>
              </a:rPr>
              <a:t>Cross fostering resulted in reversal of effects</a:t>
            </a:r>
          </a:p>
          <a:p>
            <a:pPr marL="0" indent="0">
              <a:buNone/>
            </a:pPr>
            <a:r>
              <a:rPr lang="en-US" sz="2000" kern="0" dirty="0" smtClean="0">
                <a:solidFill>
                  <a:schemeClr val="accent3">
                    <a:lumMod val="75000"/>
                  </a:schemeClr>
                </a:solidFill>
                <a:cs typeface="Helvetica"/>
                <a:sym typeface="Helvetica"/>
              </a:rPr>
              <a:t>Possible effects on pup </a:t>
            </a:r>
            <a:r>
              <a:rPr lang="en-US" sz="2000" kern="0" dirty="0" err="1" smtClean="0">
                <a:solidFill>
                  <a:schemeClr val="accent3">
                    <a:lumMod val="75000"/>
                  </a:schemeClr>
                </a:solidFill>
                <a:cs typeface="Helvetica"/>
                <a:sym typeface="Helvetica"/>
              </a:rPr>
              <a:t>epigenome</a:t>
            </a:r>
            <a:r>
              <a:rPr lang="en-US" sz="2000" kern="0" dirty="0" smtClean="0">
                <a:solidFill>
                  <a:schemeClr val="accent3">
                    <a:lumMod val="75000"/>
                  </a:schemeClr>
                </a:solidFill>
                <a:cs typeface="Helvetica"/>
                <a:sym typeface="Helvetica"/>
              </a:rPr>
              <a:t> (increased glucocorticoid receptor gene promoter in hippocampus)</a:t>
            </a:r>
          </a:p>
          <a:p>
            <a:pPr marL="0" indent="0">
              <a:buNone/>
            </a:pPr>
            <a:r>
              <a:rPr lang="en-US" sz="2000" kern="0" dirty="0" smtClean="0">
                <a:solidFill>
                  <a:schemeClr val="accent3">
                    <a:lumMod val="75000"/>
                  </a:schemeClr>
                </a:solidFill>
                <a:cs typeface="Helvetica"/>
                <a:sym typeface="Helvetica"/>
              </a:rPr>
              <a:t>Maternal care may program offspring behavior over the lifetime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4847E8-2C5D-4D02-B216-CB1C8EFE6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256" y="216133"/>
            <a:ext cx="7950758" cy="948434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Maternal Care in Animals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9864E32-89CA-40C0-B6BF-29AE6654EB3E}"/>
              </a:ext>
            </a:extLst>
          </p:cNvPr>
          <p:cNvSpPr/>
          <p:nvPr/>
        </p:nvSpPr>
        <p:spPr>
          <a:xfrm rot="5400000">
            <a:off x="1693697" y="224286"/>
            <a:ext cx="77638" cy="2147978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40030551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C7515973-AA88-4765-9422-DFC98F2DA5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2576" y="1592826"/>
            <a:ext cx="7950758" cy="446180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kern="0" dirty="0" smtClean="0">
                <a:solidFill>
                  <a:schemeClr val="accent3">
                    <a:lumMod val="75000"/>
                  </a:schemeClr>
                </a:solidFill>
                <a:cs typeface="Helvetica"/>
                <a:sym typeface="Helvetica"/>
              </a:rPr>
              <a:t>Study of mothers with history of inter-partner psychological abuse and their infants </a:t>
            </a:r>
          </a:p>
          <a:p>
            <a:pPr marL="0" indent="0">
              <a:buNone/>
            </a:pPr>
            <a:r>
              <a:rPr lang="en-US" sz="2000" kern="0" dirty="0" smtClean="0">
                <a:solidFill>
                  <a:schemeClr val="accent3">
                    <a:lumMod val="75000"/>
                  </a:schemeClr>
                </a:solidFill>
                <a:cs typeface="Helvetica"/>
                <a:sym typeface="Helvetica"/>
              </a:rPr>
              <a:t>Maternal self-reports of frequency of stroking infants at 5 and 9 weeks</a:t>
            </a:r>
          </a:p>
          <a:p>
            <a:pPr marL="0" indent="0">
              <a:buNone/>
            </a:pPr>
            <a:r>
              <a:rPr lang="en-US" sz="2000" b="1" kern="0" dirty="0" smtClean="0">
                <a:solidFill>
                  <a:srgbClr val="009374"/>
                </a:solidFill>
                <a:cs typeface="Helvetica"/>
                <a:sym typeface="Helvetica"/>
              </a:rPr>
              <a:t>Results:</a:t>
            </a:r>
          </a:p>
          <a:p>
            <a:pPr marL="0" indent="0">
              <a:buNone/>
              <a:tabLst>
                <a:tab pos="344488" algn="l"/>
              </a:tabLst>
            </a:pPr>
            <a:r>
              <a:rPr lang="en-US" sz="2000" kern="0" dirty="0">
                <a:solidFill>
                  <a:schemeClr val="accent3">
                    <a:lumMod val="75000"/>
                  </a:schemeClr>
                </a:solidFill>
                <a:cs typeface="Helvetica"/>
                <a:sym typeface="Helvetica"/>
              </a:rPr>
              <a:t>	</a:t>
            </a:r>
            <a:r>
              <a:rPr lang="en-US" sz="2000" kern="0" dirty="0" smtClean="0">
                <a:solidFill>
                  <a:schemeClr val="accent3">
                    <a:lumMod val="75000"/>
                  </a:schemeClr>
                </a:solidFill>
                <a:cs typeface="Helvetica"/>
                <a:sym typeface="Helvetica"/>
              </a:rPr>
              <a:t>Prenatal maternal depression associated with decreased infant physiological adaptability and increased negative emotionality at 29 weeks if mother reported low stroking </a:t>
            </a:r>
            <a:r>
              <a:rPr lang="en-US" sz="2000" kern="0" dirty="0" smtClean="0">
                <a:solidFill>
                  <a:srgbClr val="009374"/>
                </a:solidFill>
                <a:cs typeface="Helvetica"/>
                <a:sym typeface="Helvetica"/>
              </a:rPr>
              <a:t>(Sharp H et al </a:t>
            </a:r>
            <a:r>
              <a:rPr lang="en-US" sz="2000" kern="0" dirty="0" err="1" smtClean="0">
                <a:solidFill>
                  <a:srgbClr val="009374"/>
                </a:solidFill>
                <a:cs typeface="Helvetica"/>
                <a:sym typeface="Helvetica"/>
              </a:rPr>
              <a:t>PLoS</a:t>
            </a:r>
            <a:r>
              <a:rPr lang="en-US" sz="2000" kern="0" dirty="0" smtClean="0">
                <a:solidFill>
                  <a:srgbClr val="009374"/>
                </a:solidFill>
                <a:cs typeface="Helvetica"/>
                <a:sym typeface="Helvetica"/>
              </a:rPr>
              <a:t> One 2012)</a:t>
            </a:r>
          </a:p>
          <a:p>
            <a:pPr marL="0" indent="0">
              <a:buNone/>
              <a:tabLst>
                <a:tab pos="344488" algn="l"/>
              </a:tabLst>
            </a:pPr>
            <a:r>
              <a:rPr lang="en-US" sz="2000" kern="0" dirty="0">
                <a:solidFill>
                  <a:schemeClr val="accent3">
                    <a:lumMod val="75000"/>
                  </a:schemeClr>
                </a:solidFill>
                <a:cs typeface="Helvetica"/>
                <a:sym typeface="Helvetica"/>
              </a:rPr>
              <a:t>	</a:t>
            </a:r>
            <a:r>
              <a:rPr lang="en-US" sz="2000" kern="0" dirty="0" smtClean="0">
                <a:solidFill>
                  <a:schemeClr val="accent3">
                    <a:lumMod val="75000"/>
                  </a:schemeClr>
                </a:solidFill>
                <a:cs typeface="Helvetica"/>
                <a:sym typeface="Helvetica"/>
              </a:rPr>
              <a:t>Prenatal anxiety associated with infant internalizing and anxiety/depression per Child Behavior Checklist High at 2.5 years if mother reported low stroking  </a:t>
            </a:r>
            <a:r>
              <a:rPr lang="en-US" sz="2000" kern="0" dirty="0" smtClean="0">
                <a:solidFill>
                  <a:srgbClr val="009374"/>
                </a:solidFill>
                <a:cs typeface="Helvetica"/>
                <a:sym typeface="Helvetica"/>
              </a:rPr>
              <a:t>(Sharp H et al </a:t>
            </a:r>
            <a:r>
              <a:rPr lang="en-US" sz="2000" kern="0" dirty="0" err="1" smtClean="0">
                <a:solidFill>
                  <a:srgbClr val="009374"/>
                </a:solidFill>
                <a:cs typeface="Helvetica"/>
                <a:sym typeface="Helvetica"/>
              </a:rPr>
              <a:t>Psychol</a:t>
            </a:r>
            <a:r>
              <a:rPr lang="en-US" sz="2000" kern="0" dirty="0" smtClean="0">
                <a:solidFill>
                  <a:srgbClr val="009374"/>
                </a:solidFill>
                <a:cs typeface="Helvetica"/>
                <a:sym typeface="Helvetica"/>
              </a:rPr>
              <a:t> Med 2014)</a:t>
            </a:r>
          </a:p>
          <a:p>
            <a:pPr marL="0" indent="0">
              <a:buNone/>
            </a:pPr>
            <a:r>
              <a:rPr lang="en-US" sz="2000" b="1" kern="0" dirty="0" smtClean="0">
                <a:solidFill>
                  <a:srgbClr val="009374"/>
                </a:solidFill>
                <a:cs typeface="Helvetica"/>
                <a:sym typeface="Helvetica"/>
              </a:rPr>
              <a:t>Results analogous to the animal study of L&amp;G in rat mothers and pups</a:t>
            </a:r>
          </a:p>
          <a:p>
            <a:endParaRPr lang="en-US" sz="2000" kern="0" dirty="0" smtClean="0">
              <a:solidFill>
                <a:schemeClr val="accent3">
                  <a:lumMod val="75000"/>
                </a:schemeClr>
              </a:solidFill>
              <a:cs typeface="Helvetica"/>
              <a:sym typeface="Helvetica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4847E8-2C5D-4D02-B216-CB1C8EFE6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256" y="216133"/>
            <a:ext cx="7950758" cy="948434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Stroking Care by Human Mothers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9864E32-89CA-40C0-B6BF-29AE6654EB3E}"/>
              </a:ext>
            </a:extLst>
          </p:cNvPr>
          <p:cNvSpPr/>
          <p:nvPr/>
        </p:nvSpPr>
        <p:spPr>
          <a:xfrm rot="5400000">
            <a:off x="1703529" y="244633"/>
            <a:ext cx="77638" cy="2147978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1895780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C7515973-AA88-4765-9422-DFC98F2DA5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584" y="1533832"/>
            <a:ext cx="7950758" cy="452079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kern="0" dirty="0" smtClean="0">
                <a:solidFill>
                  <a:schemeClr val="accent3">
                    <a:lumMod val="75000"/>
                  </a:schemeClr>
                </a:solidFill>
                <a:cs typeface="Helvetica"/>
                <a:sym typeface="Helvetica"/>
              </a:rPr>
              <a:t>From 10 weeks gestation to term, the fetal brain undergoes a very complex sequence of maturation.</a:t>
            </a:r>
          </a:p>
          <a:p>
            <a:pPr marL="344488" indent="-344488">
              <a:buFont typeface="Arial" panose="020B0604020202020204" pitchFamily="34" charset="0"/>
              <a:buChar char="•"/>
            </a:pPr>
            <a:r>
              <a:rPr lang="en-US" sz="2400" kern="0" dirty="0" smtClean="0">
                <a:solidFill>
                  <a:schemeClr val="accent3">
                    <a:lumMod val="75000"/>
                  </a:schemeClr>
                </a:solidFill>
                <a:cs typeface="Helvetica"/>
                <a:sym typeface="Helvetica"/>
              </a:rPr>
              <a:t>Neurogenesis and proliferation</a:t>
            </a:r>
          </a:p>
          <a:p>
            <a:pPr marL="344488" indent="-344488">
              <a:buFont typeface="Arial" panose="020B0604020202020204" pitchFamily="34" charset="0"/>
              <a:buChar char="•"/>
            </a:pPr>
            <a:r>
              <a:rPr lang="en-US" sz="2400" kern="0" dirty="0" smtClean="0">
                <a:solidFill>
                  <a:schemeClr val="accent3">
                    <a:lumMod val="75000"/>
                  </a:schemeClr>
                </a:solidFill>
                <a:cs typeface="Helvetica"/>
                <a:sym typeface="Helvetica"/>
              </a:rPr>
              <a:t>Migration</a:t>
            </a:r>
          </a:p>
          <a:p>
            <a:pPr marL="344488" indent="-344488">
              <a:buFont typeface="Arial" panose="020B0604020202020204" pitchFamily="34" charset="0"/>
              <a:buChar char="•"/>
            </a:pPr>
            <a:r>
              <a:rPr lang="en-US" sz="2400" kern="0" dirty="0" smtClean="0">
                <a:solidFill>
                  <a:schemeClr val="accent3">
                    <a:lumMod val="75000"/>
                  </a:schemeClr>
                </a:solidFill>
                <a:cs typeface="Helvetica"/>
                <a:sym typeface="Helvetica"/>
              </a:rPr>
              <a:t>Myelination</a:t>
            </a:r>
          </a:p>
          <a:p>
            <a:pPr marL="344488" indent="-344488">
              <a:buFont typeface="Arial" panose="020B0604020202020204" pitchFamily="34" charset="0"/>
              <a:buChar char="•"/>
            </a:pPr>
            <a:r>
              <a:rPr lang="en-US" sz="2400" kern="0" dirty="0" smtClean="0">
                <a:solidFill>
                  <a:schemeClr val="accent3">
                    <a:lumMod val="75000"/>
                  </a:schemeClr>
                </a:solidFill>
                <a:cs typeface="Helvetica"/>
                <a:sym typeface="Helvetica"/>
              </a:rPr>
              <a:t>Synaptogenesis and pruning</a:t>
            </a:r>
          </a:p>
          <a:p>
            <a:pPr marL="0" indent="0">
              <a:buNone/>
            </a:pPr>
            <a:r>
              <a:rPr lang="en-US" sz="2400" kern="0" dirty="0" smtClean="0">
                <a:solidFill>
                  <a:schemeClr val="accent3">
                    <a:lumMod val="75000"/>
                  </a:schemeClr>
                </a:solidFill>
                <a:cs typeface="Helvetica"/>
                <a:sym typeface="Helvetica"/>
              </a:rPr>
              <a:t>Number of neurons increases from 13 billion at 5 months to 100 billion at term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4847E8-2C5D-4D02-B216-CB1C8EFE6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Developing Brain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9864E32-89CA-40C0-B6BF-29AE6654EB3E}"/>
              </a:ext>
            </a:extLst>
          </p:cNvPr>
          <p:cNvSpPr/>
          <p:nvPr/>
        </p:nvSpPr>
        <p:spPr>
          <a:xfrm rot="5400000">
            <a:off x="1684669" y="227953"/>
            <a:ext cx="77638" cy="2147978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1506205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FPQC">
      <a:dk1>
        <a:srgbClr val="009374"/>
      </a:dk1>
      <a:lt1>
        <a:srgbClr val="FFFFFF"/>
      </a:lt1>
      <a:dk2>
        <a:srgbClr val="000000"/>
      </a:dk2>
      <a:lt2>
        <a:srgbClr val="80B0A6"/>
      </a:lt2>
      <a:accent1>
        <a:srgbClr val="009374"/>
      </a:accent1>
      <a:accent2>
        <a:srgbClr val="80B0A6"/>
      </a:accent2>
      <a:accent3>
        <a:srgbClr val="EDA55D"/>
      </a:accent3>
      <a:accent4>
        <a:srgbClr val="006747"/>
      </a:accent4>
      <a:accent5>
        <a:srgbClr val="CFC493"/>
      </a:accent5>
      <a:accent6>
        <a:srgbClr val="70AD47"/>
      </a:accent6>
      <a:hlink>
        <a:srgbClr val="006484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67819D5B0E3549B069ECAC96FA425B" ma:contentTypeVersion="17" ma:contentTypeDescription="Create a new document." ma:contentTypeScope="" ma:versionID="cd471262c4701d193a91ee3782950d39">
  <xsd:schema xmlns:xsd="http://www.w3.org/2001/XMLSchema" xmlns:xs="http://www.w3.org/2001/XMLSchema" xmlns:p="http://schemas.microsoft.com/office/2006/metadata/properties" xmlns:ns3="c003bd16-d82b-445e-9afc-50632b50592b" xmlns:ns4="a2959b2f-65c6-4ea6-8185-642c6607cd64" targetNamespace="http://schemas.microsoft.com/office/2006/metadata/properties" ma:root="true" ma:fieldsID="927f9003c80e5f23689b6e8f2189bd1d" ns3:_="" ns4:_="">
    <xsd:import namespace="c003bd16-d82b-445e-9afc-50632b50592b"/>
    <xsd:import namespace="a2959b2f-65c6-4ea6-8185-642c6607cd6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igrationWizId" minOccurs="0"/>
                <xsd:element ref="ns3:MigrationWizIdPermissions" minOccurs="0"/>
                <xsd:element ref="ns3:MigrationWizIdPermissionLevels" minOccurs="0"/>
                <xsd:element ref="ns3:MigrationWizIdDocumentLibraryPermissions" minOccurs="0"/>
                <xsd:element ref="ns3:MigrationWizIdSecurityGroup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03bd16-d82b-445e-9afc-50632b50592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igrationWizId" ma:index="12" nillable="true" ma:displayName="MigrationWizId" ma:internalName="MigrationWizId">
      <xsd:simpleType>
        <xsd:restriction base="dms:Text"/>
      </xsd:simpleType>
    </xsd:element>
    <xsd:element name="MigrationWizIdPermissions" ma:index="13" nillable="true" ma:displayName="MigrationWizIdPermissions" ma:internalName="MigrationWizIdPermissions">
      <xsd:simpleType>
        <xsd:restriction base="dms:Text"/>
      </xsd:simpleType>
    </xsd:element>
    <xsd:element name="MigrationWizIdPermissionLevels" ma:index="14" nillable="true" ma:displayName="MigrationWizIdPermissionLevels" ma:internalName="MigrationWizIdPermissionLevels">
      <xsd:simpleType>
        <xsd:restriction base="dms:Text"/>
      </xsd:simpleType>
    </xsd:element>
    <xsd:element name="MigrationWizIdDocumentLibraryPermissions" ma:index="15" nillable="true" ma:displayName="MigrationWizIdDocumentLibraryPermissions" ma:internalName="MigrationWizIdDocumentLibraryPermissions">
      <xsd:simpleType>
        <xsd:restriction base="dms:Text"/>
      </xsd:simpleType>
    </xsd:element>
    <xsd:element name="MigrationWizIdSecurityGroups" ma:index="16" nillable="true" ma:displayName="MigrationWizIdSecurityGroups" ma:internalName="MigrationWizIdSecurityGroups">
      <xsd:simpleType>
        <xsd:restriction base="dms:Text"/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4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959b2f-65c6-4ea6-8185-642c6607cd64" elementFormDefault="qualified">
    <xsd:import namespace="http://schemas.microsoft.com/office/2006/documentManagement/types"/>
    <xsd:import namespace="http://schemas.microsoft.com/office/infopath/2007/PartnerControls"/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3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igrationWizId xmlns="c003bd16-d82b-445e-9afc-50632b50592b" xsi:nil="true"/>
    <MigrationWizIdSecurityGroups xmlns="c003bd16-d82b-445e-9afc-50632b50592b" xsi:nil="true"/>
    <MigrationWizIdPermissions xmlns="c003bd16-d82b-445e-9afc-50632b50592b" xsi:nil="true"/>
    <MigrationWizIdDocumentLibraryPermissions xmlns="c003bd16-d82b-445e-9afc-50632b50592b" xsi:nil="true"/>
    <MigrationWizIdPermissionLevels xmlns="c003bd16-d82b-445e-9afc-50632b50592b" xsi:nil="true"/>
  </documentManagement>
</p:properties>
</file>

<file path=customXml/itemProps1.xml><?xml version="1.0" encoding="utf-8"?>
<ds:datastoreItem xmlns:ds="http://schemas.openxmlformats.org/officeDocument/2006/customXml" ds:itemID="{6824EF05-9987-4364-9BEE-C1DCB245DFD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3CBACA-0EA5-4528-9ECC-1D09961F6CF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003bd16-d82b-445e-9afc-50632b50592b"/>
    <ds:schemaRef ds:uri="a2959b2f-65c6-4ea6-8185-642c6607cd6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9406042-5532-4221-8477-D6095E2A20A3}">
  <ds:schemaRefs>
    <ds:schemaRef ds:uri="http://purl.org/dc/elements/1.1/"/>
    <ds:schemaRef ds:uri="http://schemas.microsoft.com/office/2006/documentManagement/types"/>
    <ds:schemaRef ds:uri="a2959b2f-65c6-4ea6-8185-642c6607cd64"/>
    <ds:schemaRef ds:uri="http://schemas.microsoft.com/office/infopath/2007/PartnerControls"/>
    <ds:schemaRef ds:uri="http://purl.org/dc/terms/"/>
    <ds:schemaRef ds:uri="c003bd16-d82b-445e-9afc-50632b50592b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3596</TotalTime>
  <Words>927</Words>
  <Application>Microsoft Office PowerPoint</Application>
  <PresentationFormat>On-screen Show (4:3)</PresentationFormat>
  <Paragraphs>104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Helvetica</vt:lpstr>
      <vt:lpstr>1_Office Theme</vt:lpstr>
      <vt:lpstr>Family-Centered Care in the SCN and NICU</vt:lpstr>
      <vt:lpstr>Proposed Neonatal Initiatives</vt:lpstr>
      <vt:lpstr>Family-Centered Care</vt:lpstr>
      <vt:lpstr>PowerPoint Presentation</vt:lpstr>
      <vt:lpstr>Challenges of the SCN/NICU Mother</vt:lpstr>
      <vt:lpstr>Risks to the SCN/NICU Infant</vt:lpstr>
      <vt:lpstr>Maternal Care in Animals</vt:lpstr>
      <vt:lpstr>Stroking Care by Human Mothers</vt:lpstr>
      <vt:lpstr>The Developing Brain</vt:lpstr>
      <vt:lpstr>The Developing Brain</vt:lpstr>
      <vt:lpstr>Environment for FCC </vt:lpstr>
      <vt:lpstr>PowerPoint Presentation</vt:lpstr>
      <vt:lpstr>Opportunities for Practice Evolution</vt:lpstr>
      <vt:lpstr>PAIRED PLUS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Coughlin, Emily</dc:creator>
  <cp:lastModifiedBy>Linda Detman</cp:lastModifiedBy>
  <cp:revision>114</cp:revision>
  <dcterms:created xsi:type="dcterms:W3CDTF">2020-02-20T14:59:58Z</dcterms:created>
  <dcterms:modified xsi:type="dcterms:W3CDTF">2022-02-10T16:43:26Z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0x0101008167819D5B0E3549B069ECAC96FA425B</vt:lpwstr>
  </property>
</Properties>
</file>