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8" r:id="rId1"/>
    <p:sldMasterId id="2147483729" r:id="rId2"/>
    <p:sldMasterId id="2147483822" r:id="rId3"/>
    <p:sldMasterId id="2147483855" r:id="rId4"/>
    <p:sldMasterId id="2147483948" r:id="rId5"/>
    <p:sldMasterId id="2147483974" r:id="rId6"/>
  </p:sldMasterIdLst>
  <p:notesMasterIdLst>
    <p:notesMasterId r:id="rId28"/>
  </p:notesMasterIdLst>
  <p:handoutMasterIdLst>
    <p:handoutMasterId r:id="rId29"/>
  </p:handoutMasterIdLst>
  <p:sldIdLst>
    <p:sldId id="925" r:id="rId7"/>
    <p:sldId id="946" r:id="rId8"/>
    <p:sldId id="954" r:id="rId9"/>
    <p:sldId id="657" r:id="rId10"/>
    <p:sldId id="944" r:id="rId11"/>
    <p:sldId id="947" r:id="rId12"/>
    <p:sldId id="951" r:id="rId13"/>
    <p:sldId id="839" r:id="rId14"/>
    <p:sldId id="916" r:id="rId15"/>
    <p:sldId id="948" r:id="rId16"/>
    <p:sldId id="866" r:id="rId17"/>
    <p:sldId id="952" r:id="rId18"/>
    <p:sldId id="953" r:id="rId19"/>
    <p:sldId id="894" r:id="rId20"/>
    <p:sldId id="949" r:id="rId21"/>
    <p:sldId id="950" r:id="rId22"/>
    <p:sldId id="853" r:id="rId23"/>
    <p:sldId id="955" r:id="rId24"/>
    <p:sldId id="956" r:id="rId25"/>
    <p:sldId id="957" r:id="rId26"/>
    <p:sldId id="92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Campbell, Sherri L." initials="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C96"/>
    <a:srgbClr val="FFCC66"/>
    <a:srgbClr val="FFFF99"/>
    <a:srgbClr val="007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2" autoAdjust="0"/>
    <p:restoredTop sz="81449" autoAdjust="0"/>
  </p:normalViewPr>
  <p:slideViewPr>
    <p:cSldViewPr snapToGrid="0" snapToObjects="1">
      <p:cViewPr varScale="1">
        <p:scale>
          <a:sx n="61" d="100"/>
          <a:sy n="61" d="100"/>
        </p:scale>
        <p:origin x="1013" y="4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657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520D5A94-4233-423F-BE77-B873AFF99C27}" type="datetimeFigureOut">
              <a:rPr lang="en-US" smtClean="0"/>
              <a:t>8/11/2023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99A12ACC-848F-4ECE-BBF2-034521F943DC}" type="slidenum">
              <a:rPr lang="en-US" smtClean="0"/>
              <a:t>‹#›</a:t>
            </a:fld>
            <a:endParaRPr lang="en-US" dirty="0"/>
          </a:p>
        </p:txBody>
      </p:sp>
    </p:spTree>
    <p:extLst>
      <p:ext uri="{BB962C8B-B14F-4D97-AF65-F5344CB8AC3E}">
        <p14:creationId xmlns:p14="http://schemas.microsoft.com/office/powerpoint/2010/main" val="50673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1440" tIns="45720" rIns="91440" bIns="45720" rtlCol="0"/>
          <a:lstStyle>
            <a:lvl1pPr algn="r">
              <a:defRPr sz="1200"/>
            </a:lvl1pPr>
          </a:lstStyle>
          <a:p>
            <a:fld id="{D2E91ACD-608C-5A48-9EF5-F900BF51D732}" type="datetimeFigureOut">
              <a:rPr lang="en-US" smtClean="0"/>
              <a:t>8/11/2023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CC822428-038E-664A-BC29-5734D60E3CE5}" type="slidenum">
              <a:rPr lang="en-US" smtClean="0"/>
              <a:t>‹#›</a:t>
            </a:fld>
            <a:endParaRPr lang="en-US" dirty="0"/>
          </a:p>
        </p:txBody>
      </p:sp>
    </p:spTree>
    <p:extLst>
      <p:ext uri="{BB962C8B-B14F-4D97-AF65-F5344CB8AC3E}">
        <p14:creationId xmlns:p14="http://schemas.microsoft.com/office/powerpoint/2010/main" val="25106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574675"/>
            <a:ext cx="6400800" cy="360045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C822428-038E-664A-BC29-5734D60E3CE5}" type="slidenum">
              <a:rPr lang="en-US" smtClean="0"/>
              <a:t>3</a:t>
            </a:fld>
            <a:endParaRPr lang="en-US" dirty="0"/>
          </a:p>
        </p:txBody>
      </p:sp>
    </p:spTree>
    <p:extLst>
      <p:ext uri="{BB962C8B-B14F-4D97-AF65-F5344CB8AC3E}">
        <p14:creationId xmlns:p14="http://schemas.microsoft.com/office/powerpoint/2010/main" val="139676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22428-038E-664A-BC29-5734D60E3CE5}" type="slidenum">
              <a:rPr lang="en-US" smtClean="0"/>
              <a:t>4</a:t>
            </a:fld>
            <a:endParaRPr lang="en-US" dirty="0"/>
          </a:p>
        </p:txBody>
      </p:sp>
    </p:spTree>
    <p:extLst>
      <p:ext uri="{BB962C8B-B14F-4D97-AF65-F5344CB8AC3E}">
        <p14:creationId xmlns:p14="http://schemas.microsoft.com/office/powerpoint/2010/main" val="50156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22428-038E-664A-BC29-5734D60E3CE5}" type="slidenum">
              <a:rPr lang="en-US" smtClean="0"/>
              <a:t>7</a:t>
            </a:fld>
            <a:endParaRPr lang="en-US" dirty="0"/>
          </a:p>
        </p:txBody>
      </p:sp>
    </p:spTree>
    <p:extLst>
      <p:ext uri="{BB962C8B-B14F-4D97-AF65-F5344CB8AC3E}">
        <p14:creationId xmlns:p14="http://schemas.microsoft.com/office/powerpoint/2010/main" val="117959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13</a:t>
            </a:fld>
            <a:endParaRPr lang="en-AU" sz="6000" dirty="0"/>
          </a:p>
        </p:txBody>
      </p:sp>
      <p:sp>
        <p:nvSpPr>
          <p:cNvPr id="4099" name="Rectangle 2"/>
          <p:cNvSpPr>
            <a:spLocks noGrp="1" noRot="1" noChangeAspect="1" noChangeArrowheads="1" noTextEdit="1"/>
          </p:cNvSpPr>
          <p:nvPr>
            <p:ph type="sldImg"/>
          </p:nvPr>
        </p:nvSpPr>
        <p:spPr>
          <a:xfrm>
            <a:off x="-4389438" y="3757613"/>
            <a:ext cx="33331151" cy="18748375"/>
          </a:xfrm>
        </p:spPr>
      </p:sp>
      <p:sp>
        <p:nvSpPr>
          <p:cNvPr id="4100" name="Rectangle 3"/>
          <p:cNvSpPr>
            <a:spLocks noGrp="1" noChangeArrowheads="1"/>
          </p:cNvSpPr>
          <p:nvPr>
            <p:ph type="body" idx="1"/>
          </p:nvPr>
        </p:nvSpPr>
        <p:spPr>
          <a:noFill/>
        </p:spPr>
        <p:txBody>
          <a:bodyPr/>
          <a:lstStyle>
            <a:defPPr>
              <a:defRPr kern="1200" smtId="4294967295"/>
            </a:defPPr>
          </a:lstStyle>
          <a:p>
            <a:endParaRPr lang="en-US" sz="8800" dirty="0"/>
          </a:p>
        </p:txBody>
      </p:sp>
    </p:spTree>
    <p:extLst>
      <p:ext uri="{BB962C8B-B14F-4D97-AF65-F5344CB8AC3E}">
        <p14:creationId xmlns:p14="http://schemas.microsoft.com/office/powerpoint/2010/main" val="32880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10.jpg"/><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1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xml"/><Relationship Id="rId5" Type="http://schemas.openxmlformats.org/officeDocument/2006/relationships/image" Target="../media/image10.jpg"/><Relationship Id="rId4"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17.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V1">
    <p:spTree>
      <p:nvGrpSpPr>
        <p:cNvPr id="1" name=""/>
        <p:cNvGrpSpPr/>
        <p:nvPr/>
      </p:nvGrpSpPr>
      <p:grpSpPr>
        <a:xfrm>
          <a:off x="0" y="0"/>
          <a:ext cx="0" cy="0"/>
          <a:chOff x="0" y="0"/>
          <a:chExt cx="0" cy="0"/>
        </a:xfrm>
      </p:grpSpPr>
      <p:sp>
        <p:nvSpPr>
          <p:cNvPr id="11" name="Rectangle 10"/>
          <p:cNvSpPr/>
          <p:nvPr userDrawn="1"/>
        </p:nvSpPr>
        <p:spPr>
          <a:xfrm>
            <a:off x="0" y="0"/>
            <a:ext cx="12192000" cy="4571662"/>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45543"/>
          <a:stretch/>
        </p:blipFill>
        <p:spPr>
          <a:xfrm>
            <a:off x="1" y="0"/>
            <a:ext cx="5032619" cy="4571662"/>
          </a:xfrm>
          <a:prstGeom prst="rect">
            <a:avLst/>
          </a:prstGeom>
        </p:spPr>
      </p:pic>
      <p:pic>
        <p:nvPicPr>
          <p:cNvPr id="14" name="Picture 13"/>
          <p:cNvPicPr>
            <a:picLocks noChangeAspect="1"/>
          </p:cNvPicPr>
          <p:nvPr userDrawn="1"/>
        </p:nvPicPr>
        <p:blipFill rotWithShape="1">
          <a:blip r:embed="rId3">
            <a:alphaModFix amt="11000"/>
            <a:extLst>
              <a:ext uri="{28A0092B-C50C-407E-A947-70E740481C1C}">
                <a14:useLocalDpi xmlns:a14="http://schemas.microsoft.com/office/drawing/2010/main" val="0"/>
              </a:ext>
            </a:extLst>
          </a:blip>
          <a:srcRect l="6143" t="54490" b="21772"/>
          <a:stretch/>
        </p:blipFill>
        <p:spPr>
          <a:xfrm>
            <a:off x="0" y="4571662"/>
            <a:ext cx="5029200" cy="2286338"/>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16" name="Title 9"/>
          <p:cNvSpPr>
            <a:spLocks noGrp="1"/>
          </p:cNvSpPr>
          <p:nvPr>
            <p:ph type="title" hasCustomPrompt="1"/>
          </p:nvPr>
        </p:nvSpPr>
        <p:spPr>
          <a:xfrm>
            <a:off x="4241800" y="1660526"/>
            <a:ext cx="7594600" cy="607204"/>
          </a:xfrm>
          <a:prstGeom prst="rect">
            <a:avLst/>
          </a:prstGeom>
        </p:spPr>
        <p:txBody>
          <a:bodyPr/>
          <a:lstStyle>
            <a:lvl1pPr>
              <a:defRPr sz="4000">
                <a:solidFill>
                  <a:schemeClr val="bg1"/>
                </a:solidFill>
                <a:latin typeface="Arial" charset="0"/>
                <a:ea typeface="Arial" charset="0"/>
                <a:cs typeface="Arial" charset="0"/>
              </a:defRPr>
            </a:lvl1pPr>
          </a:lstStyle>
          <a:p>
            <a:r>
              <a:rPr lang="en-US" dirty="0"/>
              <a:t>Title of Presentation</a:t>
            </a:r>
          </a:p>
        </p:txBody>
      </p:sp>
      <p:sp>
        <p:nvSpPr>
          <p:cNvPr id="17" name="Content Placeholder 12"/>
          <p:cNvSpPr>
            <a:spLocks noGrp="1"/>
          </p:cNvSpPr>
          <p:nvPr>
            <p:ph sz="quarter" idx="10" hasCustomPrompt="1"/>
          </p:nvPr>
        </p:nvSpPr>
        <p:spPr>
          <a:xfrm>
            <a:off x="4241881" y="2448443"/>
            <a:ext cx="4343399" cy="447158"/>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Name of Presenter</a:t>
            </a:r>
          </a:p>
        </p:txBody>
      </p:sp>
      <p:sp>
        <p:nvSpPr>
          <p:cNvPr id="18" name="Content Placeholder 12"/>
          <p:cNvSpPr>
            <a:spLocks noGrp="1"/>
          </p:cNvSpPr>
          <p:nvPr>
            <p:ph sz="quarter" idx="11" hasCustomPrompt="1"/>
          </p:nvPr>
        </p:nvSpPr>
        <p:spPr>
          <a:xfrm>
            <a:off x="4241881" y="3048001"/>
            <a:ext cx="4343399" cy="447158"/>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Date</a:t>
            </a:r>
          </a:p>
        </p:txBody>
      </p:sp>
    </p:spTree>
    <p:extLst>
      <p:ext uri="{BB962C8B-B14F-4D97-AF65-F5344CB8AC3E}">
        <p14:creationId xmlns:p14="http://schemas.microsoft.com/office/powerpoint/2010/main" val="258587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945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547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299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874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13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791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40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53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9402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27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V1">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solidFill>
                  <a:prstClr val="white">
                    <a:lumMod val="50000"/>
                  </a:prstClr>
                </a:solidFill>
              </a:rPr>
              <a:pPr/>
              <a:t>‹#›</a:t>
            </a:fld>
            <a:endParaRPr lang="en-US" dirty="0">
              <a:solidFill>
                <a:prstClr val="white">
                  <a:lumMod val="50000"/>
                </a:prstClr>
              </a:solidFill>
            </a:endParaRPr>
          </a:p>
        </p:txBody>
      </p:sp>
      <p:sp>
        <p:nvSpPr>
          <p:cNvPr id="5" name="Rectangle 4"/>
          <p:cNvSpPr/>
          <p:nvPr userDrawn="1"/>
        </p:nvSpPr>
        <p:spPr>
          <a:xfrm>
            <a:off x="1" y="0"/>
            <a:ext cx="1285875" cy="6858000"/>
          </a:xfrm>
          <a:prstGeom prst="rect">
            <a:avLst/>
          </a:prstGeom>
          <a:solidFill>
            <a:srgbClr val="4BA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1" y="0"/>
            <a:ext cx="1285875" cy="446722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10" name="Title 7"/>
          <p:cNvSpPr>
            <a:spLocks noGrp="1"/>
          </p:cNvSpPr>
          <p:nvPr>
            <p:ph type="title" hasCustomPrompt="1"/>
          </p:nvPr>
        </p:nvSpPr>
        <p:spPr>
          <a:xfrm>
            <a:off x="2006600" y="669926"/>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12"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Tree>
    <p:extLst>
      <p:ext uri="{BB962C8B-B14F-4D97-AF65-F5344CB8AC3E}">
        <p14:creationId xmlns:p14="http://schemas.microsoft.com/office/powerpoint/2010/main" val="2121110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Slide 2">
    <p:spTree>
      <p:nvGrpSpPr>
        <p:cNvPr id="1" name=""/>
        <p:cNvGrpSpPr/>
        <p:nvPr/>
      </p:nvGrpSpPr>
      <p:grpSpPr>
        <a:xfrm>
          <a:off x="0" y="0"/>
          <a:ext cx="0" cy="0"/>
          <a:chOff x="0" y="0"/>
          <a:chExt cx="0" cy="0"/>
        </a:xfrm>
      </p:grpSpPr>
      <p:sp>
        <p:nvSpPr>
          <p:cNvPr id="3" name="Rectangle 2"/>
          <p:cNvSpPr/>
          <p:nvPr userDrawn="1"/>
        </p:nvSpPr>
        <p:spPr>
          <a:xfrm>
            <a:off x="0" y="-12700"/>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0" y="2906496"/>
            <a:ext cx="12192000" cy="923330"/>
          </a:xfrm>
          <a:prstGeom prst="rect">
            <a:avLst/>
          </a:prstGeom>
          <a:noFill/>
        </p:spPr>
        <p:txBody>
          <a:bodyPr wrap="square" rtlCol="0">
            <a:spAutoFit/>
          </a:bodyPr>
          <a:lstStyle/>
          <a:p>
            <a:pPr algn="ctr"/>
            <a:r>
              <a:rPr lang="en-US" sz="5400" b="1" dirty="0">
                <a:solidFill>
                  <a:schemeClr val="bg1"/>
                </a:solidFill>
                <a:latin typeface="Arial" charset="0"/>
                <a:ea typeface="Arial" charset="0"/>
                <a:cs typeface="Arial" charset="0"/>
              </a:rPr>
              <a:t>Thank You</a:t>
            </a:r>
          </a:p>
        </p:txBody>
      </p:sp>
      <p:pic>
        <p:nvPicPr>
          <p:cNvPr id="5" name="Picture 4"/>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0" y="0"/>
            <a:ext cx="5032618"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67966" y="5644776"/>
            <a:ext cx="2898125" cy="925540"/>
          </a:xfrm>
          <a:prstGeom prst="rect">
            <a:avLst/>
          </a:prstGeom>
        </p:spPr>
      </p:pic>
    </p:spTree>
    <p:extLst>
      <p:ext uri="{BB962C8B-B14F-4D97-AF65-F5344CB8AC3E}">
        <p14:creationId xmlns:p14="http://schemas.microsoft.com/office/powerpoint/2010/main" val="1839955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res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833657855"/>
              </p:ext>
            </p:extLst>
          </p:nvPr>
        </p:nvGraphicFramePr>
        <p:xfrm>
          <a:off x="2119" y="1768"/>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9" y="1768"/>
                        <a:ext cx="2116" cy="1587"/>
                      </a:xfrm>
                      <a:prstGeom prst="rect">
                        <a:avLst/>
                      </a:prstGeom>
                    </p:spPr>
                  </p:pic>
                </p:oleObj>
              </mc:Fallback>
            </mc:AlternateContent>
          </a:graphicData>
        </a:graphic>
      </p:graphicFrame>
      <p:sp>
        <p:nvSpPr>
          <p:cNvPr id="8" name="Rectangle 7"/>
          <p:cNvSpPr/>
          <p:nvPr/>
        </p:nvSpPr>
        <p:spPr bwMode="gray">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base">
              <a:spcBef>
                <a:spcPct val="0"/>
              </a:spcBef>
              <a:spcAft>
                <a:spcPct val="0"/>
              </a:spcAft>
            </a:pPr>
            <a:endParaRPr lang="en-US" sz="1200" dirty="0">
              <a:solidFill>
                <a:srgbClr val="FFFFFF"/>
              </a:solidFil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6"/>
          <p:cNvSpPr>
            <a:spLocks noGrp="1"/>
          </p:cNvSpPr>
          <p:nvPr>
            <p:ph type="body" sz="quarter" idx="11" hasCustomPrompt="1"/>
          </p:nvPr>
        </p:nvSpPr>
        <p:spPr>
          <a:xfrm>
            <a:off x="914400" y="1862825"/>
            <a:ext cx="9144000" cy="1371600"/>
          </a:xfrm>
        </p:spPr>
        <p:txBody>
          <a:bodyPr anchor="b" anchorCtr="0"/>
          <a:lstStyle>
            <a:lvl1pPr marL="0" indent="0" algn="l">
              <a:lnSpc>
                <a:spcPts val="4200"/>
              </a:lnSpc>
              <a:buFontTx/>
              <a:buNone/>
              <a:defRPr sz="4000" b="1" cap="none" spc="0" baseline="0">
                <a:solidFill>
                  <a:schemeClr val="bg1"/>
                </a:solidFill>
              </a:defRPr>
            </a:lvl1pPr>
          </a:lstStyle>
          <a:p>
            <a:pPr lvl="0"/>
            <a:r>
              <a:rPr lang="en-US" dirty="0"/>
              <a:t>New PowerPoint Template</a:t>
            </a:r>
            <a:br>
              <a:rPr lang="en-US" dirty="0"/>
            </a:br>
            <a:r>
              <a:rPr lang="en-US" dirty="0"/>
              <a:t>for Best Care Collaborative</a:t>
            </a:r>
          </a:p>
        </p:txBody>
      </p:sp>
      <p:sp>
        <p:nvSpPr>
          <p:cNvPr id="9" name="Text Placeholder 8"/>
          <p:cNvSpPr>
            <a:spLocks noGrp="1"/>
          </p:cNvSpPr>
          <p:nvPr>
            <p:ph type="body" sz="quarter" idx="12" hasCustomPrompt="1"/>
          </p:nvPr>
        </p:nvSpPr>
        <p:spPr>
          <a:xfrm>
            <a:off x="914399" y="3508745"/>
            <a:ext cx="9144000" cy="685800"/>
          </a:xfrm>
        </p:spPr>
        <p:txBody>
          <a:bodyPr/>
          <a:lstStyle>
            <a:lvl1pPr marL="0" indent="0" algn="l">
              <a:lnSpc>
                <a:spcPts val="1600"/>
              </a:lnSpc>
              <a:buNone/>
              <a:defRPr sz="1600" i="0" baseline="0">
                <a:solidFill>
                  <a:schemeClr val="bg1">
                    <a:lumMod val="95000"/>
                  </a:schemeClr>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08494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66992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85335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945775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38058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3541636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41598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600" y="1219200"/>
            <a:ext cx="1097280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7" name="Title 6"/>
          <p:cNvSpPr>
            <a:spLocks noGrp="1"/>
          </p:cNvSpPr>
          <p:nvPr>
            <p:ph type="title" hasCustomPrompt="1"/>
          </p:nvPr>
        </p:nvSpPr>
        <p:spPr>
          <a:xfrm>
            <a:off x="609600" y="141331"/>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487090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600" y="1752600"/>
            <a:ext cx="10972800" cy="384048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9" name="Text Placeholder 8"/>
          <p:cNvSpPr>
            <a:spLocks noGrp="1"/>
          </p:cNvSpPr>
          <p:nvPr>
            <p:ph type="body" sz="quarter" idx="12" hasCustomPrompt="1"/>
          </p:nvPr>
        </p:nvSpPr>
        <p:spPr>
          <a:xfrm>
            <a:off x="609600" y="1066800"/>
            <a:ext cx="10972800" cy="636588"/>
          </a:xfrm>
        </p:spPr>
        <p:txBody>
          <a:bodyPr anchor="ctr" anchorCtr="0"/>
          <a:lstStyle>
            <a:lvl1pPr marL="0" indent="0">
              <a:buNone/>
              <a:defRPr sz="1600" b="0">
                <a:solidFill>
                  <a:schemeClr val="tx2"/>
                </a:solidFill>
              </a:defRPr>
            </a:lvl1pPr>
          </a:lstStyle>
          <a:p>
            <a:pPr lvl="0"/>
            <a:r>
              <a:rPr lang="en-US" dirty="0"/>
              <a:t>Subtitle</a:t>
            </a:r>
          </a:p>
        </p:txBody>
      </p:sp>
      <p:sp>
        <p:nvSpPr>
          <p:cNvPr id="7" name="Text Placeholder 5"/>
          <p:cNvSpPr>
            <a:spLocks noGrp="1"/>
          </p:cNvSpPr>
          <p:nvPr>
            <p:ph type="body" sz="quarter" idx="10"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2" name="Title 1"/>
          <p:cNvSpPr>
            <a:spLocks noGrp="1"/>
          </p:cNvSpPr>
          <p:nvPr>
            <p:ph type="title" hasCustomPrompt="1"/>
          </p:nvPr>
        </p:nvSpPr>
        <p:spPr>
          <a:xfrm>
            <a:off x="609600" y="141331"/>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377983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V2">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6"/>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5" name="Rectangle 4"/>
          <p:cNvSpPr/>
          <p:nvPr userDrawn="1"/>
        </p:nvSpPr>
        <p:spPr>
          <a:xfrm>
            <a:off x="1" y="0"/>
            <a:ext cx="1285875"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1" y="0"/>
            <a:ext cx="1285875" cy="446722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8"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192167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599" y="1219200"/>
            <a:ext cx="524256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6336152" y="1219200"/>
            <a:ext cx="5242560" cy="4572000"/>
          </a:xfrm>
          <a:prstGeom prst="rect">
            <a:avLst/>
          </a:prstGeom>
        </p:spPr>
        <p:txBody>
          <a:bodyPr vert="horz" wrap="square" lIns="45720" tIns="45720" rIns="4572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8" name="Title 7"/>
          <p:cNvSpPr>
            <a:spLocks noGrp="1"/>
          </p:cNvSpPr>
          <p:nvPr>
            <p:ph type="title" hasCustomPrompt="1"/>
          </p:nvPr>
        </p:nvSpPr>
        <p:spPr>
          <a:xfrm>
            <a:off x="609600" y="141331"/>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202565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btitle and 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80477857"/>
              </p:ext>
            </p:extLst>
          </p:nvPr>
        </p:nvGraphicFramePr>
        <p:xfrm>
          <a:off x="2119" y="1768"/>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9" y="1768"/>
                        <a:ext cx="2116" cy="1587"/>
                      </a:xfrm>
                      <a:prstGeom prst="rect">
                        <a:avLst/>
                      </a:prstGeom>
                    </p:spPr>
                  </p:pic>
                </p:oleObj>
              </mc:Fallback>
            </mc:AlternateContent>
          </a:graphicData>
        </a:graphic>
      </p:graphicFrame>
      <p:sp>
        <p:nvSpPr>
          <p:cNvPr id="4" name="Text Placeholder 9"/>
          <p:cNvSpPr>
            <a:spLocks noGrp="1"/>
          </p:cNvSpPr>
          <p:nvPr>
            <p:ph idx="1" hasCustomPrompt="1"/>
          </p:nvPr>
        </p:nvSpPr>
        <p:spPr bwMode="gray">
          <a:xfrm>
            <a:off x="613295" y="1787237"/>
            <a:ext cx="5242560" cy="39319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6336152" y="1783484"/>
            <a:ext cx="5242560" cy="39319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2" hasCustomPrompt="1"/>
          </p:nvPr>
        </p:nvSpPr>
        <p:spPr>
          <a:xfrm>
            <a:off x="609700" y="1066800"/>
            <a:ext cx="5246255" cy="636588"/>
          </a:xfrm>
        </p:spPr>
        <p:txBody>
          <a:bodyPr anchor="ctr" anchorCtr="0"/>
          <a:lstStyle>
            <a:lvl1pPr marL="0" indent="0">
              <a:buNone/>
              <a:defRPr sz="1600" b="0">
                <a:solidFill>
                  <a:schemeClr val="tx2"/>
                </a:solidFill>
              </a:defRPr>
            </a:lvl1pPr>
          </a:lstStyle>
          <a:p>
            <a:pPr lvl="0"/>
            <a:r>
              <a:rPr lang="en-US" dirty="0"/>
              <a:t>Subtitle</a:t>
            </a:r>
          </a:p>
        </p:txBody>
      </p:sp>
      <p:sp>
        <p:nvSpPr>
          <p:cNvPr id="13" name="Text Placeholder 8"/>
          <p:cNvSpPr>
            <a:spLocks noGrp="1"/>
          </p:cNvSpPr>
          <p:nvPr>
            <p:ph type="body" sz="quarter" idx="15" hasCustomPrompt="1"/>
          </p:nvPr>
        </p:nvSpPr>
        <p:spPr>
          <a:xfrm>
            <a:off x="6343237" y="1066800"/>
            <a:ext cx="5246255" cy="636588"/>
          </a:xfrm>
        </p:spPr>
        <p:txBody>
          <a:bodyPr anchor="ctr" anchorCtr="0"/>
          <a:lstStyle>
            <a:lvl1pPr marL="0" indent="0">
              <a:buNone/>
              <a:defRPr sz="1600" b="0">
                <a:solidFill>
                  <a:schemeClr val="tx2"/>
                </a:solidFill>
              </a:defRPr>
            </a:lvl1pPr>
          </a:lstStyle>
          <a:p>
            <a:pPr lvl="0"/>
            <a:r>
              <a:rPr lang="en-US" dirty="0"/>
              <a:t>Subtitle</a:t>
            </a:r>
          </a:p>
        </p:txBody>
      </p:sp>
      <p:sp>
        <p:nvSpPr>
          <p:cNvPr id="9" name="Text Placeholder 5"/>
          <p:cNvSpPr>
            <a:spLocks noGrp="1"/>
          </p:cNvSpPr>
          <p:nvPr>
            <p:ph type="body" sz="quarter" idx="16"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10" name="Title 9"/>
          <p:cNvSpPr>
            <a:spLocks noGrp="1"/>
          </p:cNvSpPr>
          <p:nvPr>
            <p:ph type="title" hasCustomPrompt="1"/>
          </p:nvPr>
        </p:nvSpPr>
        <p:spPr>
          <a:xfrm>
            <a:off x="609600" y="141331"/>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821296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a:xfrm>
            <a:off x="609600" y="141331"/>
            <a:ext cx="10972800" cy="800899"/>
          </a:xfrm>
          <a:prstGeom prst="rect">
            <a:avLst/>
          </a:prstGeom>
        </p:spPr>
        <p:txBody>
          <a:bodyPr/>
          <a:lstStyle>
            <a:lvl1pPr>
              <a:defRPr baseline="0"/>
            </a:lvl1pPr>
          </a:lstStyle>
          <a:p>
            <a:r>
              <a:rPr lang="en-US" dirty="0"/>
              <a:t>Slide Title</a:t>
            </a:r>
          </a:p>
        </p:txBody>
      </p:sp>
    </p:spTree>
    <p:extLst>
      <p:ext uri="{BB962C8B-B14F-4D97-AF65-F5344CB8AC3E}">
        <p14:creationId xmlns:p14="http://schemas.microsoft.com/office/powerpoint/2010/main" val="2248847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a:xfrm>
            <a:off x="609600" y="141331"/>
            <a:ext cx="10972800" cy="800899"/>
          </a:xfrm>
          <a:prstGeom prst="rect">
            <a:avLst/>
          </a:prstGeom>
        </p:spPr>
        <p:txBody>
          <a:bodyPr/>
          <a:lstStyle>
            <a:lvl1pPr>
              <a:defRPr baseline="0"/>
            </a:lvl1pPr>
          </a:lstStyle>
          <a:p>
            <a:r>
              <a:rPr lang="en-US" dirty="0"/>
              <a:t>Slide Title</a:t>
            </a:r>
          </a:p>
        </p:txBody>
      </p:sp>
      <p:graphicFrame>
        <p:nvGraphicFramePr>
          <p:cNvPr id="6" name="Content Placeholder 9">
            <a:extLst>
              <a:ext uri="{FF2B5EF4-FFF2-40B4-BE49-F238E27FC236}">
                <a16:creationId xmlns:a16="http://schemas.microsoft.com/office/drawing/2014/main" id="{4969EE17-0504-9140-9FD8-670B9F7C0CF8}"/>
              </a:ext>
            </a:extLst>
          </p:cNvPr>
          <p:cNvGraphicFramePr>
            <a:graphicFrameLocks/>
          </p:cNvGraphicFramePr>
          <p:nvPr userDrawn="1">
            <p:extLst>
              <p:ext uri="{D42A27DB-BD31-4B8C-83A1-F6EECF244321}">
                <p14:modId xmlns:p14="http://schemas.microsoft.com/office/powerpoint/2010/main" val="1343234305"/>
              </p:ext>
            </p:extLst>
          </p:nvPr>
        </p:nvGraphicFramePr>
        <p:xfrm>
          <a:off x="609601" y="1697419"/>
          <a:ext cx="10981634" cy="3354816"/>
        </p:xfrm>
        <a:graphic>
          <a:graphicData uri="http://schemas.openxmlformats.org/drawingml/2006/table">
            <a:tbl>
              <a:tblPr firstRow="1" bandRow="1">
                <a:tableStyleId>{5C22544A-7EE6-4342-B048-85BDC9FD1C3A}</a:tableStyleId>
              </a:tblPr>
              <a:tblGrid>
                <a:gridCol w="2079855">
                  <a:extLst>
                    <a:ext uri="{9D8B030D-6E8A-4147-A177-3AD203B41FA5}">
                      <a16:colId xmlns:a16="http://schemas.microsoft.com/office/drawing/2014/main" val="142624174"/>
                    </a:ext>
                  </a:extLst>
                </a:gridCol>
                <a:gridCol w="2069144">
                  <a:extLst>
                    <a:ext uri="{9D8B030D-6E8A-4147-A177-3AD203B41FA5}">
                      <a16:colId xmlns:a16="http://schemas.microsoft.com/office/drawing/2014/main" val="72323171"/>
                    </a:ext>
                  </a:extLst>
                </a:gridCol>
                <a:gridCol w="2277545">
                  <a:extLst>
                    <a:ext uri="{9D8B030D-6E8A-4147-A177-3AD203B41FA5}">
                      <a16:colId xmlns:a16="http://schemas.microsoft.com/office/drawing/2014/main" val="325695953"/>
                    </a:ext>
                  </a:extLst>
                </a:gridCol>
                <a:gridCol w="2277545">
                  <a:extLst>
                    <a:ext uri="{9D8B030D-6E8A-4147-A177-3AD203B41FA5}">
                      <a16:colId xmlns:a16="http://schemas.microsoft.com/office/drawing/2014/main" val="522701416"/>
                    </a:ext>
                  </a:extLst>
                </a:gridCol>
                <a:gridCol w="2277545">
                  <a:extLst>
                    <a:ext uri="{9D8B030D-6E8A-4147-A177-3AD203B41FA5}">
                      <a16:colId xmlns:a16="http://schemas.microsoft.com/office/drawing/2014/main" val="368726748"/>
                    </a:ext>
                  </a:extLst>
                </a:gridCol>
              </a:tblGrid>
              <a:tr h="473844">
                <a:tc>
                  <a:txBody>
                    <a:bodyPr/>
                    <a:lstStyle/>
                    <a:p>
                      <a:pPr algn="ctr">
                        <a:spcBef>
                          <a:spcPts val="300"/>
                        </a:spcBef>
                        <a:spcAft>
                          <a:spcPts val="300"/>
                        </a:spcAft>
                      </a:pPr>
                      <a:r>
                        <a:rPr lang="en-US" sz="1000" cap="all" baseline="0" dirty="0"/>
                        <a:t>Category</a:t>
                      </a:r>
                    </a:p>
                  </a:txBody>
                  <a:tcPr marL="99833" marR="99833" marT="37437" marB="37437"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1</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2</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3</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4</a:t>
                      </a:r>
                    </a:p>
                  </a:txBody>
                  <a:tcPr marL="99833" marR="99833" marT="37437" marB="37437" anchor="ctr"/>
                </a:tc>
                <a:extLst>
                  <a:ext uri="{0D108BD9-81ED-4DB2-BD59-A6C34878D82A}">
                    <a16:rowId xmlns:a16="http://schemas.microsoft.com/office/drawing/2014/main" val="1206641041"/>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1</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549846726"/>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2</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559418407"/>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3</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792936681"/>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4</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322464243"/>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5</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3128580398"/>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6</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3134697655"/>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7</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338023288"/>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8</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828091327"/>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9</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399232427"/>
                  </a:ext>
                </a:extLst>
              </a:tr>
            </a:tbl>
          </a:graphicData>
        </a:graphic>
      </p:graphicFrame>
    </p:spTree>
    <p:extLst>
      <p:ext uri="{BB962C8B-B14F-4D97-AF65-F5344CB8AC3E}">
        <p14:creationId xmlns:p14="http://schemas.microsoft.com/office/powerpoint/2010/main" val="2908563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10" name="Rectangle 9"/>
          <p:cNvSpPr/>
          <p:nvPr userDrawn="1"/>
        </p:nvSpPr>
        <p:spPr bwMode="gray">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base">
              <a:spcBef>
                <a:spcPct val="0"/>
              </a:spcBef>
              <a:spcAft>
                <a:spcPct val="0"/>
              </a:spcAft>
            </a:pPr>
            <a:endParaRPr lang="en-US" sz="1200" dirty="0">
              <a:solidFill>
                <a:srgbClr val="FFFFFF"/>
              </a:solidFill>
            </a:endParaRPr>
          </a:p>
        </p:txBody>
      </p:sp>
    </p:spTree>
    <p:extLst>
      <p:ext uri="{BB962C8B-B14F-4D97-AF65-F5344CB8AC3E}">
        <p14:creationId xmlns:p14="http://schemas.microsoft.com/office/powerpoint/2010/main" val="1614633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4667" y="3086100"/>
            <a:ext cx="4380992" cy="676656"/>
          </a:xfrm>
          <a:prstGeom prst="rect">
            <a:avLst/>
          </a:prstGeom>
        </p:spPr>
      </p:pic>
    </p:spTree>
    <p:extLst>
      <p:ext uri="{BB962C8B-B14F-4D97-AF65-F5344CB8AC3E}">
        <p14:creationId xmlns:p14="http://schemas.microsoft.com/office/powerpoint/2010/main" val="2218103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res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098061055"/>
              </p:ext>
            </p:extLst>
          </p:nvPr>
        </p:nvGraphicFramePr>
        <p:xfrm>
          <a:off x="2119" y="176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9" y="1761"/>
                        <a:ext cx="2116" cy="1587"/>
                      </a:xfrm>
                      <a:prstGeom prst="rect">
                        <a:avLst/>
                      </a:prstGeom>
                    </p:spPr>
                  </p:pic>
                </p:oleObj>
              </mc:Fallback>
            </mc:AlternateContent>
          </a:graphicData>
        </a:graphic>
      </p:graphicFrame>
      <p:sp>
        <p:nvSpPr>
          <p:cNvPr id="8" name="Rectangle 7"/>
          <p:cNvSpPr/>
          <p:nvPr/>
        </p:nvSpPr>
        <p:spPr bwMode="gray">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base">
              <a:spcBef>
                <a:spcPct val="0"/>
              </a:spcBef>
              <a:spcAft>
                <a:spcPct val="0"/>
              </a:spcAft>
            </a:pPr>
            <a:endParaRPr lang="en-US" sz="1200" dirty="0">
              <a:solidFill>
                <a:srgbClr val="FFFFFF"/>
              </a:solidFil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6"/>
          <p:cNvSpPr>
            <a:spLocks noGrp="1"/>
          </p:cNvSpPr>
          <p:nvPr>
            <p:ph type="body" sz="quarter" idx="11" hasCustomPrompt="1"/>
          </p:nvPr>
        </p:nvSpPr>
        <p:spPr>
          <a:xfrm>
            <a:off x="914400" y="1862825"/>
            <a:ext cx="9144000" cy="1371600"/>
          </a:xfrm>
        </p:spPr>
        <p:txBody>
          <a:bodyPr anchor="b" anchorCtr="0"/>
          <a:lstStyle>
            <a:lvl1pPr marL="0" indent="0" algn="l">
              <a:lnSpc>
                <a:spcPts val="4200"/>
              </a:lnSpc>
              <a:buFontTx/>
              <a:buNone/>
              <a:defRPr sz="4000" b="1" cap="none" spc="0" baseline="0">
                <a:solidFill>
                  <a:schemeClr val="bg1"/>
                </a:solidFill>
              </a:defRPr>
            </a:lvl1pPr>
          </a:lstStyle>
          <a:p>
            <a:pPr lvl="0"/>
            <a:r>
              <a:rPr lang="en-US" dirty="0"/>
              <a:t>New PowerPoint Template</a:t>
            </a:r>
            <a:br>
              <a:rPr lang="en-US" dirty="0"/>
            </a:br>
            <a:r>
              <a:rPr lang="en-US" dirty="0"/>
              <a:t>for Best Care Collaborative</a:t>
            </a:r>
          </a:p>
        </p:txBody>
      </p:sp>
      <p:sp>
        <p:nvSpPr>
          <p:cNvPr id="9" name="Text Placeholder 8"/>
          <p:cNvSpPr>
            <a:spLocks noGrp="1"/>
          </p:cNvSpPr>
          <p:nvPr>
            <p:ph type="body" sz="quarter" idx="12" hasCustomPrompt="1"/>
          </p:nvPr>
        </p:nvSpPr>
        <p:spPr>
          <a:xfrm>
            <a:off x="914399" y="3508745"/>
            <a:ext cx="9144000" cy="685800"/>
          </a:xfrm>
        </p:spPr>
        <p:txBody>
          <a:bodyPr/>
          <a:lstStyle>
            <a:lvl1pPr marL="0" indent="0" algn="l">
              <a:lnSpc>
                <a:spcPts val="1600"/>
              </a:lnSpc>
              <a:buNone/>
              <a:defRPr sz="1600" i="0" baseline="0">
                <a:solidFill>
                  <a:schemeClr val="bg1">
                    <a:lumMod val="95000"/>
                  </a:schemeClr>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215600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183559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4280764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398309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V3">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6"/>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8"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1"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rotWithShape="1">
          <a:blip r:embed="rId3">
            <a:alphaModFix amt="13000"/>
            <a:extLst>
              <a:ext uri="{28A0092B-C50C-407E-A947-70E740481C1C}">
                <a14:useLocalDpi xmlns:a14="http://schemas.microsoft.com/office/drawing/2010/main" val="0"/>
              </a:ext>
            </a:extLst>
          </a:blip>
          <a:srcRect l="16745" t="7678" r="35495"/>
          <a:stretch/>
        </p:blipFill>
        <p:spPr>
          <a:xfrm>
            <a:off x="1" y="0"/>
            <a:ext cx="1285875" cy="4467226"/>
          </a:xfrm>
          <a:prstGeom prst="rect">
            <a:avLst/>
          </a:prstGeom>
        </p:spPr>
      </p:pic>
    </p:spTree>
    <p:extLst>
      <p:ext uri="{BB962C8B-B14F-4D97-AF65-F5344CB8AC3E}">
        <p14:creationId xmlns:p14="http://schemas.microsoft.com/office/powerpoint/2010/main" val="3987137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211776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35900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687529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600" y="1219200"/>
            <a:ext cx="1097280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7" name="Title 6"/>
          <p:cNvSpPr>
            <a:spLocks noGrp="1"/>
          </p:cNvSpPr>
          <p:nvPr>
            <p:ph type="title" hasCustomPrompt="1"/>
          </p:nvPr>
        </p:nvSpPr>
        <p:spPr>
          <a:xfrm>
            <a:off x="609600" y="141320"/>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563767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600" y="1752600"/>
            <a:ext cx="10972800" cy="384048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9" name="Text Placeholder 8"/>
          <p:cNvSpPr>
            <a:spLocks noGrp="1"/>
          </p:cNvSpPr>
          <p:nvPr>
            <p:ph type="body" sz="quarter" idx="12" hasCustomPrompt="1"/>
          </p:nvPr>
        </p:nvSpPr>
        <p:spPr>
          <a:xfrm>
            <a:off x="609600" y="1066800"/>
            <a:ext cx="10972800" cy="636588"/>
          </a:xfrm>
        </p:spPr>
        <p:txBody>
          <a:bodyPr anchor="ctr" anchorCtr="0"/>
          <a:lstStyle>
            <a:lvl1pPr marL="0" indent="0">
              <a:buNone/>
              <a:defRPr sz="1600" b="0">
                <a:solidFill>
                  <a:schemeClr val="tx2"/>
                </a:solidFill>
              </a:defRPr>
            </a:lvl1pPr>
          </a:lstStyle>
          <a:p>
            <a:pPr lvl="0"/>
            <a:r>
              <a:rPr lang="en-US" dirty="0"/>
              <a:t>Subtitle</a:t>
            </a:r>
          </a:p>
        </p:txBody>
      </p:sp>
      <p:sp>
        <p:nvSpPr>
          <p:cNvPr id="7" name="Text Placeholder 5"/>
          <p:cNvSpPr>
            <a:spLocks noGrp="1"/>
          </p:cNvSpPr>
          <p:nvPr>
            <p:ph type="body" sz="quarter" idx="10"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2" name="Title 1"/>
          <p:cNvSpPr>
            <a:spLocks noGrp="1"/>
          </p:cNvSpPr>
          <p:nvPr>
            <p:ph type="title" hasCustomPrompt="1"/>
          </p:nvPr>
        </p:nvSpPr>
        <p:spPr>
          <a:xfrm>
            <a:off x="609600" y="141320"/>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3333627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599" y="1219200"/>
            <a:ext cx="524256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6336152" y="1219200"/>
            <a:ext cx="5242560" cy="4572000"/>
          </a:xfrm>
          <a:prstGeom prst="rect">
            <a:avLst/>
          </a:prstGeom>
        </p:spPr>
        <p:txBody>
          <a:bodyPr vert="horz" wrap="square" lIns="45720" tIns="45720" rIns="4572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8" name="Title 7"/>
          <p:cNvSpPr>
            <a:spLocks noGrp="1"/>
          </p:cNvSpPr>
          <p:nvPr>
            <p:ph type="title" hasCustomPrompt="1"/>
          </p:nvPr>
        </p:nvSpPr>
        <p:spPr>
          <a:xfrm>
            <a:off x="609600" y="141320"/>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539752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btitle and 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48539088"/>
              </p:ext>
            </p:extLst>
          </p:nvPr>
        </p:nvGraphicFramePr>
        <p:xfrm>
          <a:off x="2119" y="176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9" y="1761"/>
                        <a:ext cx="2116" cy="1587"/>
                      </a:xfrm>
                      <a:prstGeom prst="rect">
                        <a:avLst/>
                      </a:prstGeom>
                    </p:spPr>
                  </p:pic>
                </p:oleObj>
              </mc:Fallback>
            </mc:AlternateContent>
          </a:graphicData>
        </a:graphic>
      </p:graphicFrame>
      <p:sp>
        <p:nvSpPr>
          <p:cNvPr id="4" name="Text Placeholder 9"/>
          <p:cNvSpPr>
            <a:spLocks noGrp="1"/>
          </p:cNvSpPr>
          <p:nvPr>
            <p:ph idx="1" hasCustomPrompt="1"/>
          </p:nvPr>
        </p:nvSpPr>
        <p:spPr bwMode="gray">
          <a:xfrm>
            <a:off x="613295" y="1787237"/>
            <a:ext cx="5242560" cy="39319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6336152" y="1783484"/>
            <a:ext cx="5242560" cy="39319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2" hasCustomPrompt="1"/>
          </p:nvPr>
        </p:nvSpPr>
        <p:spPr>
          <a:xfrm>
            <a:off x="609700" y="1066800"/>
            <a:ext cx="5246255" cy="636588"/>
          </a:xfrm>
        </p:spPr>
        <p:txBody>
          <a:bodyPr anchor="ctr" anchorCtr="0"/>
          <a:lstStyle>
            <a:lvl1pPr marL="0" indent="0">
              <a:buNone/>
              <a:defRPr sz="1600" b="0">
                <a:solidFill>
                  <a:schemeClr val="tx2"/>
                </a:solidFill>
              </a:defRPr>
            </a:lvl1pPr>
          </a:lstStyle>
          <a:p>
            <a:pPr lvl="0"/>
            <a:r>
              <a:rPr lang="en-US" dirty="0"/>
              <a:t>Subtitle</a:t>
            </a:r>
          </a:p>
        </p:txBody>
      </p:sp>
      <p:sp>
        <p:nvSpPr>
          <p:cNvPr id="13" name="Text Placeholder 8"/>
          <p:cNvSpPr>
            <a:spLocks noGrp="1"/>
          </p:cNvSpPr>
          <p:nvPr>
            <p:ph type="body" sz="quarter" idx="15" hasCustomPrompt="1"/>
          </p:nvPr>
        </p:nvSpPr>
        <p:spPr>
          <a:xfrm>
            <a:off x="6343237" y="1066800"/>
            <a:ext cx="5246255" cy="636588"/>
          </a:xfrm>
        </p:spPr>
        <p:txBody>
          <a:bodyPr anchor="ctr" anchorCtr="0"/>
          <a:lstStyle>
            <a:lvl1pPr marL="0" indent="0">
              <a:buNone/>
              <a:defRPr sz="1600" b="0">
                <a:solidFill>
                  <a:schemeClr val="tx2"/>
                </a:solidFill>
              </a:defRPr>
            </a:lvl1pPr>
          </a:lstStyle>
          <a:p>
            <a:pPr lvl="0"/>
            <a:r>
              <a:rPr lang="en-US" dirty="0"/>
              <a:t>Subtitle</a:t>
            </a:r>
          </a:p>
        </p:txBody>
      </p:sp>
      <p:sp>
        <p:nvSpPr>
          <p:cNvPr id="9" name="Text Placeholder 5"/>
          <p:cNvSpPr>
            <a:spLocks noGrp="1"/>
          </p:cNvSpPr>
          <p:nvPr>
            <p:ph type="body" sz="quarter" idx="16"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10" name="Title 9"/>
          <p:cNvSpPr>
            <a:spLocks noGrp="1"/>
          </p:cNvSpPr>
          <p:nvPr>
            <p:ph type="title" hasCustomPrompt="1"/>
          </p:nvPr>
        </p:nvSpPr>
        <p:spPr>
          <a:xfrm>
            <a:off x="609600" y="141320"/>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4144443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a:xfrm>
            <a:off x="609600" y="141320"/>
            <a:ext cx="10972800" cy="800899"/>
          </a:xfrm>
          <a:prstGeom prst="rect">
            <a:avLst/>
          </a:prstGeom>
        </p:spPr>
        <p:txBody>
          <a:bodyPr/>
          <a:lstStyle>
            <a:lvl1pPr>
              <a:defRPr baseline="0"/>
            </a:lvl1pPr>
          </a:lstStyle>
          <a:p>
            <a:r>
              <a:rPr lang="en-US" dirty="0"/>
              <a:t>Slide Title</a:t>
            </a:r>
          </a:p>
        </p:txBody>
      </p:sp>
    </p:spTree>
    <p:extLst>
      <p:ext uri="{BB962C8B-B14F-4D97-AF65-F5344CB8AC3E}">
        <p14:creationId xmlns:p14="http://schemas.microsoft.com/office/powerpoint/2010/main" val="3551093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a:xfrm>
            <a:off x="609600" y="141320"/>
            <a:ext cx="10972800" cy="800899"/>
          </a:xfrm>
          <a:prstGeom prst="rect">
            <a:avLst/>
          </a:prstGeom>
        </p:spPr>
        <p:txBody>
          <a:bodyPr/>
          <a:lstStyle>
            <a:lvl1pPr>
              <a:defRPr baseline="0"/>
            </a:lvl1pPr>
          </a:lstStyle>
          <a:p>
            <a:r>
              <a:rPr lang="en-US" dirty="0"/>
              <a:t>Slide Title</a:t>
            </a:r>
          </a:p>
        </p:txBody>
      </p:sp>
      <p:graphicFrame>
        <p:nvGraphicFramePr>
          <p:cNvPr id="6" name="Content Placeholder 9">
            <a:extLst>
              <a:ext uri="{FF2B5EF4-FFF2-40B4-BE49-F238E27FC236}">
                <a16:creationId xmlns:a16="http://schemas.microsoft.com/office/drawing/2014/main" id="{4969EE17-0504-9140-9FD8-670B9F7C0CF8}"/>
              </a:ext>
            </a:extLst>
          </p:cNvPr>
          <p:cNvGraphicFramePr>
            <a:graphicFrameLocks/>
          </p:cNvGraphicFramePr>
          <p:nvPr userDrawn="1">
            <p:extLst>
              <p:ext uri="{D42A27DB-BD31-4B8C-83A1-F6EECF244321}">
                <p14:modId xmlns:p14="http://schemas.microsoft.com/office/powerpoint/2010/main" val="2489680875"/>
              </p:ext>
            </p:extLst>
          </p:nvPr>
        </p:nvGraphicFramePr>
        <p:xfrm>
          <a:off x="609601" y="1697419"/>
          <a:ext cx="10981634" cy="3354816"/>
        </p:xfrm>
        <a:graphic>
          <a:graphicData uri="http://schemas.openxmlformats.org/drawingml/2006/table">
            <a:tbl>
              <a:tblPr firstRow="1" bandRow="1">
                <a:tableStyleId>{5C22544A-7EE6-4342-B048-85BDC9FD1C3A}</a:tableStyleId>
              </a:tblPr>
              <a:tblGrid>
                <a:gridCol w="2079855">
                  <a:extLst>
                    <a:ext uri="{9D8B030D-6E8A-4147-A177-3AD203B41FA5}">
                      <a16:colId xmlns:a16="http://schemas.microsoft.com/office/drawing/2014/main" val="142624174"/>
                    </a:ext>
                  </a:extLst>
                </a:gridCol>
                <a:gridCol w="2069144">
                  <a:extLst>
                    <a:ext uri="{9D8B030D-6E8A-4147-A177-3AD203B41FA5}">
                      <a16:colId xmlns:a16="http://schemas.microsoft.com/office/drawing/2014/main" val="72323171"/>
                    </a:ext>
                  </a:extLst>
                </a:gridCol>
                <a:gridCol w="2277545">
                  <a:extLst>
                    <a:ext uri="{9D8B030D-6E8A-4147-A177-3AD203B41FA5}">
                      <a16:colId xmlns:a16="http://schemas.microsoft.com/office/drawing/2014/main" val="325695953"/>
                    </a:ext>
                  </a:extLst>
                </a:gridCol>
                <a:gridCol w="2277545">
                  <a:extLst>
                    <a:ext uri="{9D8B030D-6E8A-4147-A177-3AD203B41FA5}">
                      <a16:colId xmlns:a16="http://schemas.microsoft.com/office/drawing/2014/main" val="522701416"/>
                    </a:ext>
                  </a:extLst>
                </a:gridCol>
                <a:gridCol w="2277545">
                  <a:extLst>
                    <a:ext uri="{9D8B030D-6E8A-4147-A177-3AD203B41FA5}">
                      <a16:colId xmlns:a16="http://schemas.microsoft.com/office/drawing/2014/main" val="368726748"/>
                    </a:ext>
                  </a:extLst>
                </a:gridCol>
              </a:tblGrid>
              <a:tr h="473844">
                <a:tc>
                  <a:txBody>
                    <a:bodyPr/>
                    <a:lstStyle/>
                    <a:p>
                      <a:pPr algn="ctr">
                        <a:spcBef>
                          <a:spcPts val="300"/>
                        </a:spcBef>
                        <a:spcAft>
                          <a:spcPts val="300"/>
                        </a:spcAft>
                      </a:pPr>
                      <a:r>
                        <a:rPr lang="en-US" sz="1000" cap="all" baseline="0" dirty="0"/>
                        <a:t>Category</a:t>
                      </a:r>
                    </a:p>
                  </a:txBody>
                  <a:tcPr marL="99833" marR="99833" marT="37437" marB="37437"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1</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2</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3</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4</a:t>
                      </a:r>
                    </a:p>
                  </a:txBody>
                  <a:tcPr marL="99833" marR="99833" marT="37437" marB="37437" anchor="ctr"/>
                </a:tc>
                <a:extLst>
                  <a:ext uri="{0D108BD9-81ED-4DB2-BD59-A6C34878D82A}">
                    <a16:rowId xmlns:a16="http://schemas.microsoft.com/office/drawing/2014/main" val="1206641041"/>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1</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549846726"/>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2</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559418407"/>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3</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792936681"/>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4</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322464243"/>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5</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3128580398"/>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6</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3134697655"/>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7</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338023288"/>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8</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828091327"/>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9</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399232427"/>
                  </a:ext>
                </a:extLst>
              </a:tr>
            </a:tbl>
          </a:graphicData>
        </a:graphic>
      </p:graphicFrame>
    </p:spTree>
    <p:extLst>
      <p:ext uri="{BB962C8B-B14F-4D97-AF65-F5344CB8AC3E}">
        <p14:creationId xmlns:p14="http://schemas.microsoft.com/office/powerpoint/2010/main" val="894522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10" name="Rectangle 9"/>
          <p:cNvSpPr/>
          <p:nvPr userDrawn="1"/>
        </p:nvSpPr>
        <p:spPr bwMode="gray">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base">
              <a:spcBef>
                <a:spcPct val="0"/>
              </a:spcBef>
              <a:spcAft>
                <a:spcPct val="0"/>
              </a:spcAft>
            </a:pPr>
            <a:endParaRPr lang="en-US" sz="1200" dirty="0">
              <a:solidFill>
                <a:srgbClr val="FFFFFF"/>
              </a:solidFill>
            </a:endParaRPr>
          </a:p>
        </p:txBody>
      </p:sp>
    </p:spTree>
    <p:extLst>
      <p:ext uri="{BB962C8B-B14F-4D97-AF65-F5344CB8AC3E}">
        <p14:creationId xmlns:p14="http://schemas.microsoft.com/office/powerpoint/2010/main" val="143432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with object">
    <p:spTree>
      <p:nvGrpSpPr>
        <p:cNvPr id="1" name=""/>
        <p:cNvGrpSpPr/>
        <p:nvPr/>
      </p:nvGrpSpPr>
      <p:grpSpPr>
        <a:xfrm>
          <a:off x="0" y="0"/>
          <a:ext cx="0" cy="0"/>
          <a:chOff x="0" y="0"/>
          <a:chExt cx="0" cy="0"/>
        </a:xfrm>
      </p:grpSpPr>
      <p:sp>
        <p:nvSpPr>
          <p:cNvPr id="3" name="Rectangle 2"/>
          <p:cNvSpPr/>
          <p:nvPr userDrawn="1"/>
        </p:nvSpPr>
        <p:spPr>
          <a:xfrm>
            <a:off x="1"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1" y="0"/>
            <a:ext cx="1285875" cy="446722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6" name="Title 7"/>
          <p:cNvSpPr>
            <a:spLocks noGrp="1"/>
          </p:cNvSpPr>
          <p:nvPr>
            <p:ph type="title" hasCustomPrompt="1"/>
          </p:nvPr>
        </p:nvSpPr>
        <p:spPr>
          <a:xfrm>
            <a:off x="2006600" y="669926"/>
            <a:ext cx="48514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7" name="Text Placeholder 11"/>
          <p:cNvSpPr>
            <a:spLocks noGrp="1"/>
          </p:cNvSpPr>
          <p:nvPr>
            <p:ph type="body" sz="quarter" idx="13" hasCustomPrompt="1"/>
          </p:nvPr>
        </p:nvSpPr>
        <p:spPr>
          <a:xfrm>
            <a:off x="2006600" y="1892300"/>
            <a:ext cx="48514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8"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solidFill>
                  <a:prstClr val="white">
                    <a:lumMod val="50000"/>
                  </a:prstClr>
                </a:solidFill>
              </a:rPr>
              <a:pPr/>
              <a:t>‹#›</a:t>
            </a:fld>
            <a:endParaRPr lang="en-US" dirty="0">
              <a:solidFill>
                <a:prstClr val="white">
                  <a:lumMod val="50000"/>
                </a:prstClr>
              </a:solidFill>
            </a:endParaRPr>
          </a:p>
        </p:txBody>
      </p:sp>
      <p:sp>
        <p:nvSpPr>
          <p:cNvPr id="10" name="Chart Placeholder 9"/>
          <p:cNvSpPr>
            <a:spLocks noGrp="1"/>
          </p:cNvSpPr>
          <p:nvPr>
            <p:ph type="chart" sz="quarter" idx="14"/>
          </p:nvPr>
        </p:nvSpPr>
        <p:spPr>
          <a:xfrm>
            <a:off x="7137400" y="1892300"/>
            <a:ext cx="4876800" cy="3695700"/>
          </a:xfrm>
          <a:prstGeom prst="rect">
            <a:avLst/>
          </a:prstGeom>
        </p:spPr>
        <p:txBody>
          <a:bodyPr/>
          <a:lstStyle>
            <a:lvl1pPr>
              <a:defRPr sz="2200">
                <a:solidFill>
                  <a:schemeClr val="bg1">
                    <a:lumMod val="5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234033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4667" y="3086100"/>
            <a:ext cx="4380992" cy="676656"/>
          </a:xfrm>
          <a:prstGeom prst="rect">
            <a:avLst/>
          </a:prstGeom>
        </p:spPr>
      </p:pic>
    </p:spTree>
    <p:extLst>
      <p:ext uri="{BB962C8B-B14F-4D97-AF65-F5344CB8AC3E}">
        <p14:creationId xmlns:p14="http://schemas.microsoft.com/office/powerpoint/2010/main" val="340965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C053C4-0681-DF4F-BA22-FBC6077FC667}"/>
              </a:ext>
            </a:extLst>
          </p:cNvPr>
          <p:cNvPicPr>
            <a:picLocks noChangeAspect="1"/>
          </p:cNvPicPr>
          <p:nvPr userDrawn="1"/>
        </p:nvPicPr>
        <p:blipFill>
          <a:blip r:embed="rId2"/>
          <a:stretch>
            <a:fillRect/>
          </a:stretch>
        </p:blipFill>
        <p:spPr>
          <a:xfrm>
            <a:off x="1193564" y="5378803"/>
            <a:ext cx="2633107" cy="861852"/>
          </a:xfrm>
          <a:prstGeom prst="rect">
            <a:avLst/>
          </a:prstGeom>
        </p:spPr>
      </p:pic>
      <p:pic>
        <p:nvPicPr>
          <p:cNvPr id="5" name="Picture 4">
            <a:extLst>
              <a:ext uri="{FF2B5EF4-FFF2-40B4-BE49-F238E27FC236}">
                <a16:creationId xmlns:a16="http://schemas.microsoft.com/office/drawing/2014/main" id="{81A29C63-C4A1-B045-A40D-E6EB424C277C}"/>
              </a:ext>
            </a:extLst>
          </p:cNvPr>
          <p:cNvPicPr>
            <a:picLocks noChangeAspect="1"/>
          </p:cNvPicPr>
          <p:nvPr userDrawn="1"/>
        </p:nvPicPr>
        <p:blipFill>
          <a:blip r:embed="rId3"/>
          <a:stretch>
            <a:fillRect/>
          </a:stretch>
        </p:blipFill>
        <p:spPr>
          <a:xfrm>
            <a:off x="2930655" y="304800"/>
            <a:ext cx="6330692" cy="5754126"/>
          </a:xfrm>
          <a:prstGeom prst="rect">
            <a:avLst/>
          </a:prstGeom>
        </p:spPr>
      </p:pic>
    </p:spTree>
    <p:extLst>
      <p:ext uri="{BB962C8B-B14F-4D97-AF65-F5344CB8AC3E}">
        <p14:creationId xmlns:p14="http://schemas.microsoft.com/office/powerpoint/2010/main" val="1379366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F672-1096-3148-AE57-6A661B75B5D6}"/>
              </a:ext>
            </a:extLst>
          </p:cNvPr>
          <p:cNvSpPr>
            <a:spLocks noGrp="1"/>
          </p:cNvSpPr>
          <p:nvPr>
            <p:ph type="title"/>
          </p:nvPr>
        </p:nvSpPr>
        <p:spPr>
          <a:xfrm>
            <a:off x="388619" y="365127"/>
            <a:ext cx="11310321" cy="720725"/>
          </a:xfrm>
        </p:spPr>
        <p:txBody>
          <a:bodyPr anchor="t"/>
          <a:lstStyle>
            <a:lvl1pPr>
              <a:defRPr b="1" i="0">
                <a:solidFill>
                  <a:srgbClr val="78BD2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458C48E-C617-8347-B881-41E6A8492010}"/>
              </a:ext>
            </a:extLst>
          </p:cNvPr>
          <p:cNvSpPr>
            <a:spLocks noGrp="1"/>
          </p:cNvSpPr>
          <p:nvPr>
            <p:ph idx="1"/>
          </p:nvPr>
        </p:nvSpPr>
        <p:spPr>
          <a:xfrm>
            <a:off x="491491" y="1482727"/>
            <a:ext cx="11225381" cy="3438899"/>
          </a:xfrm>
        </p:spPr>
        <p:txBody>
          <a:bodyPr>
            <a:noAutofit/>
          </a:bodyPr>
          <a:lstStyle>
            <a:lvl1pPr>
              <a:lnSpc>
                <a:spcPct val="100000"/>
              </a:lnSpc>
              <a:spcAft>
                <a:spcPts val="1200"/>
              </a:spcAft>
              <a:buClr>
                <a:srgbClr val="0075A8"/>
              </a:buClr>
              <a:defRPr sz="24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spcBef>
                <a:spcPts val="0"/>
              </a:spcBef>
              <a:spcAft>
                <a:spcPts val="600"/>
              </a:spcAft>
              <a:buClr>
                <a:srgbClr val="41B4E6"/>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spcBef>
                <a:spcPts val="0"/>
              </a:spcBef>
              <a:spcAft>
                <a:spcPts val="600"/>
              </a:spcAft>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spcBef>
                <a:spcPts val="0"/>
              </a:spcBef>
              <a:spcAft>
                <a:spcPts val="600"/>
              </a:spcAft>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spcBef>
                <a:spcPts val="0"/>
              </a:spcBef>
              <a:spcAft>
                <a:spcPts val="600"/>
              </a:spcAft>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10EB7CDA-3CA2-974E-9CA4-19A9C553983F}"/>
              </a:ext>
            </a:extLst>
          </p:cNvPr>
          <p:cNvCxnSpPr/>
          <p:nvPr userDrawn="1"/>
        </p:nvCxnSpPr>
        <p:spPr>
          <a:xfrm>
            <a:off x="400050" y="1280160"/>
            <a:ext cx="11304271" cy="0"/>
          </a:xfrm>
          <a:prstGeom prst="line">
            <a:avLst/>
          </a:prstGeom>
          <a:ln w="19050">
            <a:solidFill>
              <a:srgbClr val="006A9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EEF8339-C95D-4B41-B4BE-B8CF16D3A106}"/>
              </a:ext>
            </a:extLst>
          </p:cNvPr>
          <p:cNvPicPr>
            <a:picLocks noChangeAspect="1"/>
          </p:cNvPicPr>
          <p:nvPr userDrawn="1"/>
        </p:nvPicPr>
        <p:blipFill>
          <a:blip r:embed="rId2"/>
          <a:stretch>
            <a:fillRect/>
          </a:stretch>
        </p:blipFill>
        <p:spPr>
          <a:xfrm>
            <a:off x="444741" y="6128513"/>
            <a:ext cx="1473707" cy="482364"/>
          </a:xfrm>
          <a:prstGeom prst="rect">
            <a:avLst/>
          </a:prstGeom>
        </p:spPr>
      </p:pic>
      <p:pic>
        <p:nvPicPr>
          <p:cNvPr id="7" name="Picture 6">
            <a:extLst>
              <a:ext uri="{FF2B5EF4-FFF2-40B4-BE49-F238E27FC236}">
                <a16:creationId xmlns:a16="http://schemas.microsoft.com/office/drawing/2014/main" id="{493CEE75-80B2-2E45-B8BC-735CE55FB1DA}"/>
              </a:ext>
            </a:extLst>
          </p:cNvPr>
          <p:cNvPicPr>
            <a:picLocks noChangeAspect="1"/>
          </p:cNvPicPr>
          <p:nvPr userDrawn="1"/>
        </p:nvPicPr>
        <p:blipFill>
          <a:blip r:embed="rId3"/>
          <a:stretch>
            <a:fillRect/>
          </a:stretch>
        </p:blipFill>
        <p:spPr>
          <a:xfrm>
            <a:off x="10210800" y="5163673"/>
            <a:ext cx="1864101" cy="1694329"/>
          </a:xfrm>
          <a:prstGeom prst="rect">
            <a:avLst/>
          </a:prstGeom>
        </p:spPr>
      </p:pic>
    </p:spTree>
    <p:extLst>
      <p:ext uri="{BB962C8B-B14F-4D97-AF65-F5344CB8AC3E}">
        <p14:creationId xmlns:p14="http://schemas.microsoft.com/office/powerpoint/2010/main" val="778133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EF8339-C95D-4B41-B4BE-B8CF16D3A106}"/>
              </a:ext>
            </a:extLst>
          </p:cNvPr>
          <p:cNvPicPr>
            <a:picLocks noChangeAspect="1"/>
          </p:cNvPicPr>
          <p:nvPr userDrawn="1"/>
        </p:nvPicPr>
        <p:blipFill>
          <a:blip r:embed="rId2"/>
          <a:stretch>
            <a:fillRect/>
          </a:stretch>
        </p:blipFill>
        <p:spPr>
          <a:xfrm>
            <a:off x="444741" y="6128513"/>
            <a:ext cx="1473707" cy="482364"/>
          </a:xfrm>
          <a:prstGeom prst="rect">
            <a:avLst/>
          </a:prstGeom>
        </p:spPr>
      </p:pic>
      <p:pic>
        <p:nvPicPr>
          <p:cNvPr id="7" name="Picture 6">
            <a:extLst>
              <a:ext uri="{FF2B5EF4-FFF2-40B4-BE49-F238E27FC236}">
                <a16:creationId xmlns:a16="http://schemas.microsoft.com/office/drawing/2014/main" id="{493CEE75-80B2-2E45-B8BC-735CE55FB1DA}"/>
              </a:ext>
            </a:extLst>
          </p:cNvPr>
          <p:cNvPicPr>
            <a:picLocks noChangeAspect="1"/>
          </p:cNvPicPr>
          <p:nvPr userDrawn="1"/>
        </p:nvPicPr>
        <p:blipFill>
          <a:blip r:embed="rId3"/>
          <a:stretch>
            <a:fillRect/>
          </a:stretch>
        </p:blipFill>
        <p:spPr>
          <a:xfrm>
            <a:off x="10210800" y="5163673"/>
            <a:ext cx="1864101" cy="1694329"/>
          </a:xfrm>
          <a:prstGeom prst="rect">
            <a:avLst/>
          </a:prstGeom>
        </p:spPr>
      </p:pic>
    </p:spTree>
    <p:extLst>
      <p:ext uri="{BB962C8B-B14F-4D97-AF65-F5344CB8AC3E}">
        <p14:creationId xmlns:p14="http://schemas.microsoft.com/office/powerpoint/2010/main" val="2609907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DEC4B-876A-0847-8451-2FECB60B32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E1AC98-950A-FF46-B1F7-79B3A1DD5C4E}"/>
              </a:ext>
            </a:extLst>
          </p:cNvPr>
          <p:cNvSpPr>
            <a:spLocks noGrp="1"/>
          </p:cNvSpPr>
          <p:nvPr>
            <p:ph type="title"/>
          </p:nvPr>
        </p:nvSpPr>
        <p:spPr>
          <a:xfrm>
            <a:off x="3829050" y="646750"/>
            <a:ext cx="7987031" cy="2852737"/>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27A2CF-D119-FF49-8311-C4C32E32CF66}"/>
              </a:ext>
            </a:extLst>
          </p:cNvPr>
          <p:cNvSpPr>
            <a:spLocks noGrp="1"/>
          </p:cNvSpPr>
          <p:nvPr>
            <p:ph type="body" idx="1" hasCustomPrompt="1"/>
          </p:nvPr>
        </p:nvSpPr>
        <p:spPr>
          <a:xfrm>
            <a:off x="3829050" y="3526475"/>
            <a:ext cx="7987031"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5F475C-EEE4-F94F-9EB4-6C120F961572}"/>
              </a:ext>
            </a:extLst>
          </p:cNvPr>
          <p:cNvPicPr>
            <a:picLocks noChangeAspect="1"/>
          </p:cNvPicPr>
          <p:nvPr userDrawn="1"/>
        </p:nvPicPr>
        <p:blipFill>
          <a:blip r:embed="rId3"/>
          <a:stretch>
            <a:fillRect/>
          </a:stretch>
        </p:blipFill>
        <p:spPr>
          <a:xfrm>
            <a:off x="444741" y="6128513"/>
            <a:ext cx="1473707" cy="482364"/>
          </a:xfrm>
          <a:prstGeom prst="rect">
            <a:avLst/>
          </a:prstGeom>
        </p:spPr>
      </p:pic>
    </p:spTree>
    <p:extLst>
      <p:ext uri="{BB962C8B-B14F-4D97-AF65-F5344CB8AC3E}">
        <p14:creationId xmlns:p14="http://schemas.microsoft.com/office/powerpoint/2010/main" val="1918586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DEC4B-876A-0847-8451-2FECB60B32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E1AC98-950A-FF46-B1F7-79B3A1DD5C4E}"/>
              </a:ext>
            </a:extLst>
          </p:cNvPr>
          <p:cNvSpPr>
            <a:spLocks noGrp="1"/>
          </p:cNvSpPr>
          <p:nvPr>
            <p:ph type="title"/>
          </p:nvPr>
        </p:nvSpPr>
        <p:spPr>
          <a:xfrm>
            <a:off x="3829050" y="646750"/>
            <a:ext cx="7987031" cy="2852737"/>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27A2CF-D119-FF49-8311-C4C32E32CF66}"/>
              </a:ext>
            </a:extLst>
          </p:cNvPr>
          <p:cNvSpPr>
            <a:spLocks noGrp="1"/>
          </p:cNvSpPr>
          <p:nvPr>
            <p:ph type="body" idx="1" hasCustomPrompt="1"/>
          </p:nvPr>
        </p:nvSpPr>
        <p:spPr>
          <a:xfrm>
            <a:off x="3829050" y="3526475"/>
            <a:ext cx="7987031"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5F475C-EEE4-F94F-9EB4-6C120F961572}"/>
              </a:ext>
            </a:extLst>
          </p:cNvPr>
          <p:cNvPicPr>
            <a:picLocks noChangeAspect="1"/>
          </p:cNvPicPr>
          <p:nvPr userDrawn="1"/>
        </p:nvPicPr>
        <p:blipFill>
          <a:blip r:embed="rId3"/>
          <a:stretch>
            <a:fillRect/>
          </a:stretch>
        </p:blipFill>
        <p:spPr>
          <a:xfrm>
            <a:off x="444741" y="6128513"/>
            <a:ext cx="1473707" cy="482364"/>
          </a:xfrm>
          <a:prstGeom prst="rect">
            <a:avLst/>
          </a:prstGeom>
        </p:spPr>
      </p:pic>
    </p:spTree>
    <p:extLst>
      <p:ext uri="{BB962C8B-B14F-4D97-AF65-F5344CB8AC3E}">
        <p14:creationId xmlns:p14="http://schemas.microsoft.com/office/powerpoint/2010/main" val="2930035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DEC4B-876A-0847-8451-2FECB60B32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E1AC98-950A-FF46-B1F7-79B3A1DD5C4E}"/>
              </a:ext>
            </a:extLst>
          </p:cNvPr>
          <p:cNvSpPr>
            <a:spLocks noGrp="1"/>
          </p:cNvSpPr>
          <p:nvPr>
            <p:ph type="title"/>
          </p:nvPr>
        </p:nvSpPr>
        <p:spPr>
          <a:xfrm>
            <a:off x="3829050" y="646750"/>
            <a:ext cx="7987031" cy="2852737"/>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27A2CF-D119-FF49-8311-C4C32E32CF66}"/>
              </a:ext>
            </a:extLst>
          </p:cNvPr>
          <p:cNvSpPr>
            <a:spLocks noGrp="1"/>
          </p:cNvSpPr>
          <p:nvPr>
            <p:ph type="body" idx="1" hasCustomPrompt="1"/>
          </p:nvPr>
        </p:nvSpPr>
        <p:spPr>
          <a:xfrm>
            <a:off x="3829050" y="3526475"/>
            <a:ext cx="7987031"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5F475C-EEE4-F94F-9EB4-6C120F961572}"/>
              </a:ext>
            </a:extLst>
          </p:cNvPr>
          <p:cNvPicPr>
            <a:picLocks noChangeAspect="1"/>
          </p:cNvPicPr>
          <p:nvPr userDrawn="1"/>
        </p:nvPicPr>
        <p:blipFill>
          <a:blip r:embed="rId3"/>
          <a:stretch>
            <a:fillRect/>
          </a:stretch>
        </p:blipFill>
        <p:spPr>
          <a:xfrm>
            <a:off x="444741" y="6128513"/>
            <a:ext cx="1473707" cy="482364"/>
          </a:xfrm>
          <a:prstGeom prst="rect">
            <a:avLst/>
          </a:prstGeom>
        </p:spPr>
      </p:pic>
    </p:spTree>
    <p:extLst>
      <p:ext uri="{BB962C8B-B14F-4D97-AF65-F5344CB8AC3E}">
        <p14:creationId xmlns:p14="http://schemas.microsoft.com/office/powerpoint/2010/main" val="1821232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0C05-07F3-5242-A99B-DEC857B2F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7ADFE-126B-1640-B2A5-7CADD3E85C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51731C-28B7-2848-991B-9AF83AEA7B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1B0BF9-74D9-5846-B0FD-B58718ACF149}"/>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7FB9AC1-68A0-D642-92E9-17050D028338}"/>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BF8830D-3D29-C44B-8CB0-F7DA282B56DA}"/>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3472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6EB6-ED51-0D4B-88F4-C75584CA020E}"/>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097D78-48BF-EB4C-9238-2411334E947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2936AA-5379-5342-AEE8-639EA4FBE61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10D393-679A-9A4E-B786-203E93E0015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A0895E-DEB6-F844-A160-150ABA5FDE4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28332-BA89-E444-9F54-3D827C409D88}"/>
              </a:ext>
            </a:extLst>
          </p:cNvPr>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3B2C8AF-306F-EF4F-A9E0-55C46ACF5559}"/>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DADC3673-A0B7-C44C-BEE4-724C3ABABEDB}"/>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8996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275F-1F0B-4A40-A6EA-81AB57D96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5FEAE-EF54-904D-88CE-0746216DE92C}"/>
              </a:ext>
            </a:extLst>
          </p:cNvPr>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B7F6F32-FB93-DF4B-8121-3877CF253690}"/>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31CAE602-63EC-2345-8F80-B23B4DED9ECA}"/>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03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ivider V1">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1" y="0"/>
            <a:ext cx="5032619"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39" y="5916650"/>
            <a:ext cx="2498148" cy="774870"/>
          </a:xfrm>
          <a:prstGeom prst="rect">
            <a:avLst/>
          </a:prstGeom>
        </p:spPr>
      </p:pic>
      <p:sp>
        <p:nvSpPr>
          <p:cNvPr id="2" name="Title 1"/>
          <p:cNvSpPr>
            <a:spLocks noGrp="1"/>
          </p:cNvSpPr>
          <p:nvPr>
            <p:ph type="title" hasCustomPrompt="1"/>
          </p:nvPr>
        </p:nvSpPr>
        <p:spPr>
          <a:xfrm>
            <a:off x="3644902" y="2803647"/>
            <a:ext cx="8216900" cy="625475"/>
          </a:xfrm>
          <a:prstGeom prst="rect">
            <a:avLst/>
          </a:prstGeom>
        </p:spPr>
        <p:txBody>
          <a:bodyPr/>
          <a:lstStyle>
            <a:lvl1pPr>
              <a:defRPr sz="3600">
                <a:solidFill>
                  <a:schemeClr val="bg1"/>
                </a:solidFill>
                <a:latin typeface="Arial" charset="0"/>
                <a:ea typeface="Arial" charset="0"/>
                <a:cs typeface="Arial" charset="0"/>
              </a:defRPr>
            </a:lvl1pPr>
          </a:lstStyle>
          <a:p>
            <a:r>
              <a:rPr lang="en-US" dirty="0"/>
              <a:t>Page Divider Title</a:t>
            </a:r>
          </a:p>
        </p:txBody>
      </p:sp>
      <p:sp>
        <p:nvSpPr>
          <p:cNvPr id="6"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solidFill>
              </a:defRPr>
            </a:lvl1pPr>
          </a:lstStyle>
          <a:p>
            <a:fld id="{A3F93D58-E99C-2543-B3DD-EDAED2E6800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7948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B628E-69AF-5F41-B600-AA92A8276E5A}"/>
              </a:ext>
            </a:extLst>
          </p:cNvPr>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02CB8405-E925-4B46-826A-86DDE3BEC0A2}"/>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C4E172AD-8F9A-CD42-9BAB-FE2BF24E820A}"/>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713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8132-9187-D849-B9B9-1356645D7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67F4B-518D-214A-A879-9289CB1DD2F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AAD7BC-6E69-7B45-8578-06053A887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2A5610-2A5E-3E4C-8963-7A447E10D49E}"/>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B1FA7F6-A6AE-214D-A13E-731E49F2A4C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7BEF3A4E-FB8E-874A-84E7-BCEB9808195B}"/>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7498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E155-EA05-FD40-ABA6-674B67630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740F8F-BEBF-DE46-B163-3F75C5A77916}"/>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45CD31-0BB3-3140-A387-488EF3A8B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5EA9BE-59FA-E447-A719-B66AD743032D}"/>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CD2CD21-5E18-DB4E-B3C9-EC0D530F0722}"/>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7C5CD079-B4D5-1F4E-81D0-315931224EF4}"/>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373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05D7-E8B8-3040-B2BC-5E34B0B686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965B6-216F-244D-A443-0B46258DA6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42C59-6AC9-004C-8867-28E5C9106AAE}"/>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6783D32-A097-7240-89FC-E0F4A98535E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C146EDA-38A7-6C4B-9755-FD24A71058AE}"/>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4887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03207-AF21-8041-9C7B-9D67D755A05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10DB84-85A6-3B4E-8D76-2B5953332352}"/>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AC75B-778E-1949-AE18-2BB57D39B78A}"/>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D48686D-93B0-0E48-8178-1801E25BC85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727E84D-E4C0-5F40-8213-78974BEB5C13}"/>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1813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losing Slide 2">
    <p:spTree>
      <p:nvGrpSpPr>
        <p:cNvPr id="1" name=""/>
        <p:cNvGrpSpPr/>
        <p:nvPr/>
      </p:nvGrpSpPr>
      <p:grpSpPr>
        <a:xfrm>
          <a:off x="0" y="0"/>
          <a:ext cx="0" cy="0"/>
          <a:chOff x="0" y="0"/>
          <a:chExt cx="0" cy="0"/>
        </a:xfrm>
      </p:grpSpPr>
      <p:sp>
        <p:nvSpPr>
          <p:cNvPr id="3" name="Rectangle 2"/>
          <p:cNvSpPr/>
          <p:nvPr/>
        </p:nvSpPr>
        <p:spPr>
          <a:xfrm>
            <a:off x="0" y="-12700"/>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0" y="2906496"/>
            <a:ext cx="12192000" cy="923330"/>
          </a:xfrm>
          <a:prstGeom prst="rect">
            <a:avLst/>
          </a:prstGeom>
          <a:noFill/>
        </p:spPr>
        <p:txBody>
          <a:bodyPr wrap="square" rtlCol="0">
            <a:spAutoFit/>
          </a:bodyPr>
          <a:lstStyle/>
          <a:p>
            <a:pPr algn="ctr"/>
            <a:r>
              <a:rPr lang="en-US" sz="5400" b="1" dirty="0">
                <a:solidFill>
                  <a:prstClr val="white"/>
                </a:solidFill>
                <a:latin typeface="Arial" charset="0"/>
                <a:ea typeface="Arial" charset="0"/>
                <a:cs typeface="Arial" charset="0"/>
              </a:rPr>
              <a:t>Thank You</a:t>
            </a:r>
          </a:p>
        </p:txBody>
      </p:sp>
      <p:pic>
        <p:nvPicPr>
          <p:cNvPr id="5" name="Picture 4"/>
          <p:cNvPicPr>
            <a:picLocks noChangeAspect="1"/>
          </p:cNvPicPr>
          <p:nvPr/>
        </p:nvPicPr>
        <p:blipFill rotWithShape="1">
          <a:blip r:embed="rId2">
            <a:alphaModFix amt="11000"/>
            <a:extLst>
              <a:ext uri="{28A0092B-C50C-407E-A947-70E740481C1C}">
                <a14:useLocalDpi xmlns:a14="http://schemas.microsoft.com/office/drawing/2010/main" val="0"/>
              </a:ext>
            </a:extLst>
          </a:blip>
          <a:srcRect l="6140" t="7021" b="21821"/>
          <a:stretch/>
        </p:blipFill>
        <p:spPr>
          <a:xfrm>
            <a:off x="0" y="0"/>
            <a:ext cx="5032619"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0038" y="5916650"/>
            <a:ext cx="2498148" cy="774870"/>
          </a:xfrm>
          <a:prstGeom prst="rect">
            <a:avLst/>
          </a:prstGeom>
        </p:spPr>
      </p:pic>
    </p:spTree>
    <p:extLst>
      <p:ext uri="{BB962C8B-B14F-4D97-AF65-F5344CB8AC3E}">
        <p14:creationId xmlns:p14="http://schemas.microsoft.com/office/powerpoint/2010/main" val="4044137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0"/>
          </p:nvPr>
        </p:nvSpPr>
        <p:spPr>
          <a:xfrm>
            <a:off x="418291" y="2226469"/>
            <a:ext cx="8239328" cy="2853460"/>
          </a:xfrm>
          <a:prstGeom prst="rect">
            <a:avLst/>
          </a:prstGeom>
        </p:spPr>
        <p:txBody>
          <a:bodyPr>
            <a:noAutofit/>
          </a:bodyPr>
          <a:lstStyle>
            <a:lvl1pPr>
              <a:defRPr>
                <a:latin typeface="Arial" charset="0"/>
                <a:ea typeface="Arial" charset="0"/>
                <a:cs typeface="Arial" charset="0"/>
              </a:defRPr>
            </a:lvl1pPr>
            <a:lvl2pPr>
              <a:defRPr>
                <a:solidFill>
                  <a:srgbClr val="38B6E7"/>
                </a:solidFill>
              </a:defRPr>
            </a:lvl2pPr>
            <a:lvl3pPr>
              <a:defRPr>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4" name="Title Placeholder 1"/>
          <p:cNvSpPr>
            <a:spLocks noGrp="1"/>
          </p:cNvSpPr>
          <p:nvPr>
            <p:ph type="title"/>
          </p:nvPr>
        </p:nvSpPr>
        <p:spPr>
          <a:xfrm>
            <a:off x="418291" y="744835"/>
            <a:ext cx="10515600" cy="1325563"/>
          </a:xfrm>
          <a:prstGeom prst="rect">
            <a:avLst/>
          </a:prstGeom>
        </p:spPr>
        <p:txBody>
          <a:bodyPr vert="horz" lIns="91440" tIns="45720" rIns="91440" bIns="45720" rtlCol="0" anchor="ctr">
            <a:normAutofit/>
          </a:bodyPr>
          <a:lstStyle>
            <a:lvl1pPr>
              <a:defRPr sz="3300" b="0" i="0">
                <a:solidFill>
                  <a:srgbClr val="1675A9"/>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406105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ody V1">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5" name="Rectangle 4"/>
          <p:cNvSpPr/>
          <p:nvPr userDrawn="1"/>
        </p:nvSpPr>
        <p:spPr>
          <a:xfrm>
            <a:off x="0" y="0"/>
            <a:ext cx="1285875" cy="6858000"/>
          </a:xfrm>
          <a:prstGeom prst="rect">
            <a:avLst/>
          </a:prstGeom>
          <a:solidFill>
            <a:srgbClr val="4BA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45" y="5932321"/>
            <a:ext cx="2476500" cy="768154"/>
          </a:xfrm>
          <a:prstGeom prst="rect">
            <a:avLst/>
          </a:prstGeom>
        </p:spPr>
      </p:pic>
      <p:sp>
        <p:nvSpPr>
          <p:cNvPr id="10"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12"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Tree>
    <p:extLst>
      <p:ext uri="{BB962C8B-B14F-4D97-AF65-F5344CB8AC3E}">
        <p14:creationId xmlns:p14="http://schemas.microsoft.com/office/powerpoint/2010/main" val="2475938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Slide V1">
    <p:spTree>
      <p:nvGrpSpPr>
        <p:cNvPr id="1" name=""/>
        <p:cNvGrpSpPr/>
        <p:nvPr/>
      </p:nvGrpSpPr>
      <p:grpSpPr>
        <a:xfrm>
          <a:off x="0" y="0"/>
          <a:ext cx="0" cy="0"/>
          <a:chOff x="0" y="0"/>
          <a:chExt cx="0" cy="0"/>
        </a:xfrm>
      </p:grpSpPr>
      <p:sp>
        <p:nvSpPr>
          <p:cNvPr id="11" name="Rectangle 10"/>
          <p:cNvSpPr/>
          <p:nvPr userDrawn="1"/>
        </p:nvSpPr>
        <p:spPr>
          <a:xfrm>
            <a:off x="0" y="0"/>
            <a:ext cx="12192000" cy="4571662"/>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45543"/>
          <a:stretch/>
        </p:blipFill>
        <p:spPr>
          <a:xfrm>
            <a:off x="0" y="0"/>
            <a:ext cx="5032618" cy="4571662"/>
          </a:xfrm>
          <a:prstGeom prst="rect">
            <a:avLst/>
          </a:prstGeom>
        </p:spPr>
      </p:pic>
      <p:pic>
        <p:nvPicPr>
          <p:cNvPr id="14" name="Picture 13"/>
          <p:cNvPicPr>
            <a:picLocks noChangeAspect="1"/>
          </p:cNvPicPr>
          <p:nvPr userDrawn="1"/>
        </p:nvPicPr>
        <p:blipFill rotWithShape="1">
          <a:blip r:embed="rId3">
            <a:alphaModFix amt="11000"/>
            <a:extLst>
              <a:ext uri="{28A0092B-C50C-407E-A947-70E740481C1C}">
                <a14:useLocalDpi xmlns:a14="http://schemas.microsoft.com/office/drawing/2010/main" val="0"/>
              </a:ext>
            </a:extLst>
          </a:blip>
          <a:srcRect l="6143" t="54490" b="21772"/>
          <a:stretch/>
        </p:blipFill>
        <p:spPr>
          <a:xfrm>
            <a:off x="0" y="4571662"/>
            <a:ext cx="5029200" cy="2286338"/>
          </a:xfrm>
          <a:prstGeom prst="rect">
            <a:avLst/>
          </a:prstGeom>
        </p:spPr>
      </p:pic>
      <p:sp>
        <p:nvSpPr>
          <p:cNvPr id="16" name="Title 9"/>
          <p:cNvSpPr>
            <a:spLocks noGrp="1"/>
          </p:cNvSpPr>
          <p:nvPr>
            <p:ph type="title" hasCustomPrompt="1"/>
          </p:nvPr>
        </p:nvSpPr>
        <p:spPr>
          <a:xfrm>
            <a:off x="4241800" y="1660526"/>
            <a:ext cx="7594600" cy="607204"/>
          </a:xfrm>
          <a:prstGeom prst="rect">
            <a:avLst/>
          </a:prstGeom>
        </p:spPr>
        <p:txBody>
          <a:bodyPr/>
          <a:lstStyle>
            <a:lvl1pPr>
              <a:defRPr sz="4000">
                <a:solidFill>
                  <a:schemeClr val="bg1"/>
                </a:solidFill>
                <a:latin typeface="Arial" charset="0"/>
                <a:ea typeface="Arial" charset="0"/>
                <a:cs typeface="Arial" charset="0"/>
              </a:defRPr>
            </a:lvl1pPr>
          </a:lstStyle>
          <a:p>
            <a:r>
              <a:rPr lang="en-US" dirty="0"/>
              <a:t>Title of Presentation</a:t>
            </a:r>
          </a:p>
        </p:txBody>
      </p:sp>
      <p:sp>
        <p:nvSpPr>
          <p:cNvPr id="17" name="Content Placeholder 12"/>
          <p:cNvSpPr>
            <a:spLocks noGrp="1"/>
          </p:cNvSpPr>
          <p:nvPr>
            <p:ph sz="quarter" idx="10" hasCustomPrompt="1"/>
          </p:nvPr>
        </p:nvSpPr>
        <p:spPr>
          <a:xfrm>
            <a:off x="4241800" y="2448443"/>
            <a:ext cx="4343399" cy="447158"/>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Name of Presenter</a:t>
            </a:r>
          </a:p>
        </p:txBody>
      </p:sp>
      <p:sp>
        <p:nvSpPr>
          <p:cNvPr id="18" name="Content Placeholder 12"/>
          <p:cNvSpPr>
            <a:spLocks noGrp="1"/>
          </p:cNvSpPr>
          <p:nvPr>
            <p:ph sz="quarter" idx="11" hasCustomPrompt="1"/>
          </p:nvPr>
        </p:nvSpPr>
        <p:spPr>
          <a:xfrm>
            <a:off x="4241800" y="3048001"/>
            <a:ext cx="4343399" cy="447158"/>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Date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92102" y="5301673"/>
            <a:ext cx="2659829" cy="847267"/>
          </a:xfrm>
          <a:prstGeom prst="rect">
            <a:avLst/>
          </a:prstGeom>
        </p:spPr>
      </p:pic>
    </p:spTree>
    <p:extLst>
      <p:ext uri="{BB962C8B-B14F-4D97-AF65-F5344CB8AC3E}">
        <p14:creationId xmlns:p14="http://schemas.microsoft.com/office/powerpoint/2010/main" val="793545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V1">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5" name="Rectangle 4"/>
          <p:cNvSpPr/>
          <p:nvPr userDrawn="1"/>
        </p:nvSpPr>
        <p:spPr>
          <a:xfrm>
            <a:off x="0" y="0"/>
            <a:ext cx="1285875" cy="6858000"/>
          </a:xfrm>
          <a:prstGeom prst="rect">
            <a:avLst/>
          </a:prstGeom>
          <a:solidFill>
            <a:srgbClr val="4BA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sp>
        <p:nvSpPr>
          <p:cNvPr id="10"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12"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02" y="5828149"/>
            <a:ext cx="2659829" cy="847267"/>
          </a:xfrm>
          <a:prstGeom prst="rect">
            <a:avLst/>
          </a:prstGeom>
        </p:spPr>
      </p:pic>
    </p:spTree>
    <p:extLst>
      <p:ext uri="{BB962C8B-B14F-4D97-AF65-F5344CB8AC3E}">
        <p14:creationId xmlns:p14="http://schemas.microsoft.com/office/powerpoint/2010/main" val="213499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3" name="Rectangle 2"/>
          <p:cNvSpPr/>
          <p:nvPr userDrawn="1"/>
        </p:nvSpPr>
        <p:spPr>
          <a:xfrm>
            <a:off x="0" y="-12700"/>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userDrawn="1"/>
        </p:nvSpPr>
        <p:spPr>
          <a:xfrm>
            <a:off x="0" y="2906496"/>
            <a:ext cx="12192000" cy="923330"/>
          </a:xfrm>
          <a:prstGeom prst="rect">
            <a:avLst/>
          </a:prstGeom>
          <a:noFill/>
        </p:spPr>
        <p:txBody>
          <a:bodyPr wrap="square" rtlCol="0">
            <a:spAutoFit/>
          </a:bodyPr>
          <a:lstStyle/>
          <a:p>
            <a:pPr algn="ctr"/>
            <a:r>
              <a:rPr lang="en-US" sz="5400" b="1" dirty="0">
                <a:solidFill>
                  <a:prstClr val="white"/>
                </a:solidFill>
                <a:latin typeface="Arial" charset="0"/>
                <a:ea typeface="Arial" charset="0"/>
                <a:cs typeface="Arial" charset="0"/>
              </a:rPr>
              <a:t>Thank You</a:t>
            </a:r>
          </a:p>
        </p:txBody>
      </p:sp>
      <p:pic>
        <p:nvPicPr>
          <p:cNvPr id="5" name="Picture 4"/>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1" y="0"/>
            <a:ext cx="5032619"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39" y="5916650"/>
            <a:ext cx="2498148" cy="774870"/>
          </a:xfrm>
          <a:prstGeom prst="rect">
            <a:avLst/>
          </a:prstGeom>
        </p:spPr>
      </p:pic>
    </p:spTree>
    <p:extLst>
      <p:ext uri="{BB962C8B-B14F-4D97-AF65-F5344CB8AC3E}">
        <p14:creationId xmlns:p14="http://schemas.microsoft.com/office/powerpoint/2010/main" val="339264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V2">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5" name="Rectangle 4"/>
          <p:cNvSpPr/>
          <p:nvPr userDrawn="1"/>
        </p:nvSpPr>
        <p:spPr>
          <a:xfrm>
            <a:off x="0" y="0"/>
            <a:ext cx="1285875"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sp>
        <p:nvSpPr>
          <p:cNvPr id="8"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02" y="5828149"/>
            <a:ext cx="2659829" cy="847267"/>
          </a:xfrm>
          <a:prstGeom prst="rect">
            <a:avLst/>
          </a:prstGeom>
        </p:spPr>
      </p:pic>
    </p:spTree>
    <p:extLst>
      <p:ext uri="{BB962C8B-B14F-4D97-AF65-F5344CB8AC3E}">
        <p14:creationId xmlns:p14="http://schemas.microsoft.com/office/powerpoint/2010/main" val="3206236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V3">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8"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9" name="Rectangle 8"/>
          <p:cNvSpPr/>
          <p:nvPr userDrawn="1"/>
        </p:nvSpPr>
        <p:spPr>
          <a:xfrm>
            <a:off x="0"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02" y="5828149"/>
            <a:ext cx="2659829" cy="847267"/>
          </a:xfrm>
          <a:prstGeom prst="rect">
            <a:avLst/>
          </a:prstGeom>
        </p:spPr>
      </p:pic>
    </p:spTree>
    <p:extLst>
      <p:ext uri="{BB962C8B-B14F-4D97-AF65-F5344CB8AC3E}">
        <p14:creationId xmlns:p14="http://schemas.microsoft.com/office/powerpoint/2010/main" val="2797190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with object">
    <p:spTree>
      <p:nvGrpSpPr>
        <p:cNvPr id="1" name=""/>
        <p:cNvGrpSpPr/>
        <p:nvPr/>
      </p:nvGrpSpPr>
      <p:grpSpPr>
        <a:xfrm>
          <a:off x="0" y="0"/>
          <a:ext cx="0" cy="0"/>
          <a:chOff x="0" y="0"/>
          <a:chExt cx="0" cy="0"/>
        </a:xfrm>
      </p:grpSpPr>
      <p:sp>
        <p:nvSpPr>
          <p:cNvPr id="3" name="Rectangle 2"/>
          <p:cNvSpPr/>
          <p:nvPr userDrawn="1"/>
        </p:nvSpPr>
        <p:spPr>
          <a:xfrm>
            <a:off x="0"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sp>
        <p:nvSpPr>
          <p:cNvPr id="6" name="Title 7"/>
          <p:cNvSpPr>
            <a:spLocks noGrp="1"/>
          </p:cNvSpPr>
          <p:nvPr>
            <p:ph type="title" hasCustomPrompt="1"/>
          </p:nvPr>
        </p:nvSpPr>
        <p:spPr>
          <a:xfrm>
            <a:off x="2006600" y="669925"/>
            <a:ext cx="48514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7" name="Text Placeholder 11"/>
          <p:cNvSpPr>
            <a:spLocks noGrp="1"/>
          </p:cNvSpPr>
          <p:nvPr>
            <p:ph type="body" sz="quarter" idx="13" hasCustomPrompt="1"/>
          </p:nvPr>
        </p:nvSpPr>
        <p:spPr>
          <a:xfrm>
            <a:off x="2006600" y="1892300"/>
            <a:ext cx="48514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8"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10" name="Chart Placeholder 9"/>
          <p:cNvSpPr>
            <a:spLocks noGrp="1"/>
          </p:cNvSpPr>
          <p:nvPr>
            <p:ph type="chart" sz="quarter" idx="14"/>
          </p:nvPr>
        </p:nvSpPr>
        <p:spPr>
          <a:xfrm>
            <a:off x="7137400" y="1892300"/>
            <a:ext cx="4876800" cy="3695700"/>
          </a:xfrm>
          <a:prstGeom prst="rect">
            <a:avLst/>
          </a:prstGeom>
        </p:spPr>
        <p:txBody>
          <a:bodyPr/>
          <a:lstStyle>
            <a:lvl1pPr>
              <a:defRPr sz="2200">
                <a:solidFill>
                  <a:schemeClr val="bg1">
                    <a:lumMod val="50000"/>
                  </a:schemeClr>
                </a:solidFill>
                <a:latin typeface="Arial" charset="0"/>
                <a:ea typeface="Arial" charset="0"/>
                <a:cs typeface="Arial" charset="0"/>
              </a:defRPr>
            </a:lvl1pPr>
          </a:lstStyle>
          <a:p>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02" y="5828149"/>
            <a:ext cx="2659829" cy="847267"/>
          </a:xfrm>
          <a:prstGeom prst="rect">
            <a:avLst/>
          </a:prstGeom>
        </p:spPr>
      </p:pic>
    </p:spTree>
    <p:extLst>
      <p:ext uri="{BB962C8B-B14F-4D97-AF65-F5344CB8AC3E}">
        <p14:creationId xmlns:p14="http://schemas.microsoft.com/office/powerpoint/2010/main" val="2707576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ge Divider V1">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0" y="0"/>
            <a:ext cx="5032618" cy="6858000"/>
          </a:xfrm>
          <a:prstGeom prst="rect">
            <a:avLst/>
          </a:prstGeom>
        </p:spPr>
      </p:pic>
      <p:sp>
        <p:nvSpPr>
          <p:cNvPr id="2" name="Title 1"/>
          <p:cNvSpPr>
            <a:spLocks noGrp="1"/>
          </p:cNvSpPr>
          <p:nvPr>
            <p:ph type="title" hasCustomPrompt="1"/>
          </p:nvPr>
        </p:nvSpPr>
        <p:spPr>
          <a:xfrm>
            <a:off x="3644900" y="2803525"/>
            <a:ext cx="8216900" cy="625475"/>
          </a:xfrm>
          <a:prstGeom prst="rect">
            <a:avLst/>
          </a:prstGeom>
        </p:spPr>
        <p:txBody>
          <a:bodyPr/>
          <a:lstStyle>
            <a:lvl1pPr>
              <a:defRPr sz="3600">
                <a:solidFill>
                  <a:schemeClr val="bg1"/>
                </a:solidFill>
                <a:latin typeface="Arial" charset="0"/>
                <a:ea typeface="Arial" charset="0"/>
                <a:cs typeface="Arial" charset="0"/>
              </a:defRPr>
            </a:lvl1pPr>
          </a:lstStyle>
          <a:p>
            <a:r>
              <a:rPr lang="en-US" dirty="0"/>
              <a:t>Page Divider Title</a:t>
            </a:r>
          </a:p>
        </p:txBody>
      </p:sp>
      <p:sp>
        <p:nvSpPr>
          <p:cNvPr id="6"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solidFill>
              </a:defRPr>
            </a:lvl1pPr>
          </a:lstStyle>
          <a:p>
            <a:fld id="{A3F93D58-E99C-2543-B3DD-EDAED2E6800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67966" y="5644776"/>
            <a:ext cx="2898125" cy="925540"/>
          </a:xfrm>
          <a:prstGeom prst="rect">
            <a:avLst/>
          </a:prstGeom>
        </p:spPr>
      </p:pic>
    </p:spTree>
    <p:extLst>
      <p:ext uri="{BB962C8B-B14F-4D97-AF65-F5344CB8AC3E}">
        <p14:creationId xmlns:p14="http://schemas.microsoft.com/office/powerpoint/2010/main" val="1573391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3" name="Rectangle 2"/>
          <p:cNvSpPr/>
          <p:nvPr userDrawn="1"/>
        </p:nvSpPr>
        <p:spPr>
          <a:xfrm>
            <a:off x="0" y="-12700"/>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0" y="2906496"/>
            <a:ext cx="12192000" cy="923330"/>
          </a:xfrm>
          <a:prstGeom prst="rect">
            <a:avLst/>
          </a:prstGeom>
          <a:noFill/>
        </p:spPr>
        <p:txBody>
          <a:bodyPr wrap="square" rtlCol="0">
            <a:spAutoFit/>
          </a:bodyPr>
          <a:lstStyle/>
          <a:p>
            <a:pPr algn="ctr"/>
            <a:r>
              <a:rPr lang="en-US" sz="5400" b="1" dirty="0">
                <a:solidFill>
                  <a:schemeClr val="bg1"/>
                </a:solidFill>
                <a:latin typeface="Arial" charset="0"/>
                <a:ea typeface="Arial" charset="0"/>
                <a:cs typeface="Arial" charset="0"/>
              </a:rPr>
              <a:t>Thank You</a:t>
            </a:r>
          </a:p>
        </p:txBody>
      </p:sp>
      <p:pic>
        <p:nvPicPr>
          <p:cNvPr id="5" name="Picture 4"/>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0" y="0"/>
            <a:ext cx="5032618"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67966" y="5644776"/>
            <a:ext cx="2898125" cy="925540"/>
          </a:xfrm>
          <a:prstGeom prst="rect">
            <a:avLst/>
          </a:prstGeom>
        </p:spPr>
      </p:pic>
    </p:spTree>
    <p:extLst>
      <p:ext uri="{BB962C8B-B14F-4D97-AF65-F5344CB8AC3E}">
        <p14:creationId xmlns:p14="http://schemas.microsoft.com/office/powerpoint/2010/main" val="258652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16B83-5826-47C6-8664-4307EEF99E1F}" type="datetimeFigureOut">
              <a:rPr lang="en-US" smtClean="0"/>
              <a:t>8/11/2023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FE06BF-451B-4B3B-8B69-B4306024869D}" type="slidenum">
              <a:rPr lang="en-US" smtClean="0"/>
              <a:t>‹#›</a:t>
            </a:fld>
            <a:endParaRPr lang="en-US" dirty="0"/>
          </a:p>
        </p:txBody>
      </p:sp>
    </p:spTree>
    <p:extLst>
      <p:ext uri="{BB962C8B-B14F-4D97-AF65-F5344CB8AC3E}">
        <p14:creationId xmlns:p14="http://schemas.microsoft.com/office/powerpoint/2010/main" val="370614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19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7.png"/><Relationship Id="rId3" Type="http://schemas.openxmlformats.org/officeDocument/2006/relationships/slideLayout" Target="../slideLayouts/slideLayout23.xml"/><Relationship Id="rId21" Type="http://schemas.openxmlformats.org/officeDocument/2006/relationships/image" Target="../media/image9.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ags" Target="../tags/tag1.xml"/><Relationship Id="rId2" Type="http://schemas.openxmlformats.org/officeDocument/2006/relationships/slideLayout" Target="../slideLayouts/slideLayout22.xml"/><Relationship Id="rId16" Type="http://schemas.openxmlformats.org/officeDocument/2006/relationships/theme" Target="../theme/theme3.xml"/><Relationship Id="rId20" Type="http://schemas.openxmlformats.org/officeDocument/2006/relationships/image" Target="../media/image8.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oleObject" Target="../embeddings/oleObject1.bin"/><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7.png"/><Relationship Id="rId3" Type="http://schemas.openxmlformats.org/officeDocument/2006/relationships/slideLayout" Target="../slideLayouts/slideLayout38.xml"/><Relationship Id="rId21" Type="http://schemas.openxmlformats.org/officeDocument/2006/relationships/image" Target="../media/image9.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ags" Target="../tags/tag4.xml"/><Relationship Id="rId2" Type="http://schemas.openxmlformats.org/officeDocument/2006/relationships/slideLayout" Target="../slideLayouts/slideLayout37.xml"/><Relationship Id="rId16" Type="http://schemas.openxmlformats.org/officeDocument/2006/relationships/theme" Target="../theme/theme4.xml"/><Relationship Id="rId20" Type="http://schemas.openxmlformats.org/officeDocument/2006/relationships/image" Target="../media/image8.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oleObject" Target="../embeddings/oleObject4.bin"/><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338263" y="6550147"/>
            <a:ext cx="6337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Char char="–"/>
              <a:defRPr sz="28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har char="•"/>
              <a:defRPr sz="24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har char="»"/>
              <a:defRPr sz="20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9pPr>
          </a:lstStyle>
          <a:p>
            <a:pPr eaLnBrk="1" hangingPunct="1">
              <a:spcBef>
                <a:spcPct val="0"/>
              </a:spcBef>
              <a:buFontTx/>
              <a:buNone/>
            </a:pPr>
            <a:r>
              <a:rPr lang="en-US" altLang="en-US" sz="700" b="1" dirty="0">
                <a:solidFill>
                  <a:prstClr val="black">
                    <a:lumMod val="65000"/>
                    <a:lumOff val="35000"/>
                  </a:prstClr>
                </a:solidFill>
                <a:latin typeface="Arial" panose="020B0604020202020204" pitchFamily="34" charset="0"/>
                <a:cs typeface="Arial" panose="020B0604020202020204" pitchFamily="34" charset="0"/>
              </a:rPr>
              <a:t>PATIENT SAFETY WORK PRODUCT:  CONFIDENTIAL AND PRIVILEGED  </a:t>
            </a:r>
            <a:endParaRPr lang="en-US" altLang="en-US" sz="700" dirty="0">
              <a:solidFill>
                <a:prstClr val="black">
                  <a:lumMod val="65000"/>
                  <a:lumOff val="35000"/>
                </a:prstClr>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700" b="1" dirty="0">
                <a:solidFill>
                  <a:prstClr val="black">
                    <a:lumMod val="65000"/>
                    <a:lumOff val="35000"/>
                  </a:prstClr>
                </a:solidFill>
                <a:latin typeface="Arial" panose="020B0604020202020204" pitchFamily="34" charset="0"/>
                <a:cs typeface="Arial" panose="020B0604020202020204" pitchFamily="34" charset="0"/>
              </a:rPr>
              <a:t>INFORMATION CREATED AS PART OF LPSES – LEE HEALTH’S PATIENT SAFETY EVALUATION SYSTEM </a:t>
            </a:r>
            <a:endParaRPr lang="en-US" altLang="en-US" sz="700"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2995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96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4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6C79-9F7B-4692-9100-705D02726CAB}" type="datetimeFigureOut">
              <a:rPr lang="en-US" smtClean="0">
                <a:solidFill>
                  <a:prstClr val="black">
                    <a:tint val="75000"/>
                  </a:prstClr>
                </a:solidFill>
              </a:rPr>
              <a:pPr/>
              <a:t>8/11/2023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44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4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44805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9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028944"/>
            <a:ext cx="12192000" cy="829056"/>
          </a:xfrm>
          <a:prstGeom prst="rect">
            <a:avLst/>
          </a:prstGeom>
        </p:spPr>
      </p:pic>
      <p:graphicFrame>
        <p:nvGraphicFramePr>
          <p:cNvPr id="2" name="Object 1" hidden="1"/>
          <p:cNvGraphicFramePr>
            <a:graphicFrameLocks noChangeAspect="1"/>
          </p:cNvGraphicFramePr>
          <p:nvPr>
            <p:custDataLst>
              <p:tags r:id="rId17"/>
            </p:custDataLst>
            <p:extLst>
              <p:ext uri="{D42A27DB-BD31-4B8C-83A1-F6EECF244321}">
                <p14:modId xmlns:p14="http://schemas.microsoft.com/office/powerpoint/2010/main" val="1712133771"/>
              </p:ext>
            </p:extLst>
          </p:nvPr>
        </p:nvGraphicFramePr>
        <p:xfrm>
          <a:off x="2119" y="1768"/>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2119" y="1768"/>
                        <a:ext cx="2116" cy="1587"/>
                      </a:xfrm>
                      <a:prstGeom prst="rect">
                        <a:avLst/>
                      </a:prstGeom>
                    </p:spPr>
                  </p:pic>
                </p:oleObj>
              </mc:Fallback>
            </mc:AlternateContent>
          </a:graphicData>
        </a:graphic>
      </p:graphicFrame>
      <p:sp>
        <p:nvSpPr>
          <p:cNvPr id="10" name="Text Placeholder 9"/>
          <p:cNvSpPr>
            <a:spLocks noGrp="1"/>
          </p:cNvSpPr>
          <p:nvPr>
            <p:ph type="body" idx="1"/>
          </p:nvPr>
        </p:nvSpPr>
        <p:spPr bwMode="gray">
          <a:xfrm>
            <a:off x="609600" y="1219200"/>
            <a:ext cx="1097280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1" name="TextBox 10"/>
          <p:cNvSpPr txBox="1"/>
          <p:nvPr userDrawn="1"/>
        </p:nvSpPr>
        <p:spPr bwMode="gray">
          <a:xfrm>
            <a:off x="5327681" y="6400800"/>
            <a:ext cx="1536639" cy="215444"/>
          </a:xfrm>
          <a:prstGeom prst="rect">
            <a:avLst/>
          </a:prstGeom>
          <a:noFill/>
        </p:spPr>
        <p:txBody>
          <a:bodyPr wrap="none" lIns="45720" rIns="45720" rtlCol="0" anchor="b">
            <a:spAutoFit/>
          </a:bodyPr>
          <a:lstStyle/>
          <a:p>
            <a:pPr algn="ctr">
              <a:spcBef>
                <a:spcPts val="400"/>
              </a:spcBef>
            </a:pPr>
            <a:r>
              <a:rPr lang="en-US" sz="800" dirty="0">
                <a:solidFill>
                  <a:srgbClr val="FFFFFF"/>
                </a:solidFill>
              </a:rPr>
              <a:t>Confidential – Do Not Distribute</a:t>
            </a:r>
          </a:p>
        </p:txBody>
      </p:sp>
      <p:sp>
        <p:nvSpPr>
          <p:cNvPr id="4" name="TextBox 3"/>
          <p:cNvSpPr txBox="1"/>
          <p:nvPr userDrawn="1"/>
        </p:nvSpPr>
        <p:spPr bwMode="gray">
          <a:xfrm>
            <a:off x="609603" y="6172201"/>
            <a:ext cx="657497" cy="685800"/>
          </a:xfrm>
          <a:prstGeom prst="rect">
            <a:avLst/>
          </a:prstGeom>
          <a:noFill/>
        </p:spPr>
        <p:txBody>
          <a:bodyPr wrap="square" lIns="45720" rIns="91440" rtlCol="0" anchor="ctr" anchorCtr="0">
            <a:noAutofit/>
          </a:bodyPr>
          <a:lstStyle/>
          <a:p>
            <a:pPr fontAlgn="base">
              <a:spcBef>
                <a:spcPts val="400"/>
              </a:spcBef>
              <a:spcAft>
                <a:spcPct val="0"/>
              </a:spcAft>
            </a:pPr>
            <a:fld id="{E1D923BE-A2C3-46EB-9F2A-1637F46F0D65}" type="slidenum">
              <a:rPr lang="en-US" sz="1000" smtClean="0">
                <a:solidFill>
                  <a:srgbClr val="FFFFFF"/>
                </a:solidFill>
                <a:cs typeface="Arial" panose="020B0604020202020204" pitchFamily="34" charset="0"/>
              </a:rPr>
              <a:pPr fontAlgn="base">
                <a:spcBef>
                  <a:spcPts val="400"/>
                </a:spcBef>
                <a:spcAft>
                  <a:spcPct val="0"/>
                </a:spcAft>
              </a:pPr>
              <a:t>‹#›</a:t>
            </a:fld>
            <a:endParaRPr lang="en-US" sz="1000" dirty="0">
              <a:solidFill>
                <a:srgbClr val="FFFFFF"/>
              </a:solidFill>
              <a:cs typeface="Arial" panose="020B0604020202020204" pitchFamily="34" charset="0"/>
            </a:endParaRPr>
          </a:p>
        </p:txBody>
      </p:sp>
      <p:pic>
        <p:nvPicPr>
          <p:cNvPr id="6" name="Picture 5"/>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435764" y="6345495"/>
            <a:ext cx="2146637" cy="331554"/>
          </a:xfrm>
          <a:prstGeom prst="rect">
            <a:avLst/>
          </a:prstGeom>
        </p:spPr>
      </p:pic>
      <p:sp>
        <p:nvSpPr>
          <p:cNvPr id="13" name="Title Placeholder 8"/>
          <p:cNvSpPr>
            <a:spLocks noGrp="1"/>
          </p:cNvSpPr>
          <p:nvPr>
            <p:ph type="title"/>
          </p:nvPr>
        </p:nvSpPr>
        <p:spPr bwMode="gray">
          <a:xfrm>
            <a:off x="609600" y="189880"/>
            <a:ext cx="10972800" cy="800899"/>
          </a:xfrm>
          <a:prstGeom prst="rect">
            <a:avLst/>
          </a:prstGeom>
        </p:spPr>
        <p:txBody>
          <a:bodyPr vert="horz" lIns="45720" tIns="45720" rIns="45720" bIns="45720" rtlCol="0" anchor="b" anchorCtr="0">
            <a:noAutofit/>
          </a:bodyPr>
          <a:lstStyle/>
          <a:p>
            <a:r>
              <a:rPr lang="en-US" dirty="0"/>
              <a:t>Slide Title Arial 24pt Bold</a:t>
            </a:r>
          </a:p>
        </p:txBody>
      </p:sp>
    </p:spTree>
    <p:extLst>
      <p:ext uri="{BB962C8B-B14F-4D97-AF65-F5344CB8AC3E}">
        <p14:creationId xmlns:p14="http://schemas.microsoft.com/office/powerpoint/2010/main" val="227617149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Lst>
  <p:hf hdr="0" ftr="0" dt="0"/>
  <p:txStyles>
    <p:titleStyle>
      <a:lvl1pPr algn="l" defTabSz="933295" rtl="0" eaLnBrk="1" fontAlgn="base" hangingPunct="1">
        <a:lnSpc>
          <a:spcPts val="2600"/>
        </a:lnSpc>
        <a:spcBef>
          <a:spcPct val="0"/>
        </a:spcBef>
        <a:spcAft>
          <a:spcPct val="0"/>
        </a:spcAft>
        <a:defRPr sz="2400" b="1" spc="0" baseline="0">
          <a:solidFill>
            <a:schemeClr val="tx1"/>
          </a:solidFill>
          <a:latin typeface="Century Gothic" charset="0"/>
          <a:ea typeface="Century Gothic" charset="0"/>
          <a:cs typeface="Century Gothic" charset="0"/>
        </a:defRPr>
      </a:lvl1pPr>
      <a:lvl2pPr algn="ctr" defTabSz="933295" rtl="0" eaLnBrk="1" fontAlgn="base" hangingPunct="1">
        <a:spcBef>
          <a:spcPct val="0"/>
        </a:spcBef>
        <a:spcAft>
          <a:spcPct val="0"/>
        </a:spcAft>
        <a:defRPr sz="4400">
          <a:solidFill>
            <a:schemeClr val="tx2"/>
          </a:solidFill>
          <a:latin typeface="Arial" charset="0"/>
        </a:defRPr>
      </a:lvl2pPr>
      <a:lvl3pPr algn="ctr" defTabSz="933295" rtl="0" eaLnBrk="1" fontAlgn="base" hangingPunct="1">
        <a:spcBef>
          <a:spcPct val="0"/>
        </a:spcBef>
        <a:spcAft>
          <a:spcPct val="0"/>
        </a:spcAft>
        <a:defRPr sz="4400">
          <a:solidFill>
            <a:schemeClr val="tx2"/>
          </a:solidFill>
          <a:latin typeface="Arial" charset="0"/>
        </a:defRPr>
      </a:lvl3pPr>
      <a:lvl4pPr algn="ctr" defTabSz="933295" rtl="0" eaLnBrk="1" fontAlgn="base" hangingPunct="1">
        <a:spcBef>
          <a:spcPct val="0"/>
        </a:spcBef>
        <a:spcAft>
          <a:spcPct val="0"/>
        </a:spcAft>
        <a:defRPr sz="4400">
          <a:solidFill>
            <a:schemeClr val="tx2"/>
          </a:solidFill>
          <a:latin typeface="Arial" charset="0"/>
        </a:defRPr>
      </a:lvl4pPr>
      <a:lvl5pPr algn="ctr" defTabSz="933295" rtl="0" eaLnBrk="1" fontAlgn="base" hangingPunct="1">
        <a:spcBef>
          <a:spcPct val="0"/>
        </a:spcBef>
        <a:spcAft>
          <a:spcPct val="0"/>
        </a:spcAft>
        <a:defRPr sz="4400">
          <a:solidFill>
            <a:schemeClr val="tx2"/>
          </a:solidFill>
          <a:latin typeface="Arial" charset="0"/>
        </a:defRPr>
      </a:lvl5pPr>
      <a:lvl6pPr marL="291528" algn="ctr" defTabSz="933295" rtl="0" eaLnBrk="1" fontAlgn="base" hangingPunct="1">
        <a:spcBef>
          <a:spcPct val="0"/>
        </a:spcBef>
        <a:spcAft>
          <a:spcPct val="0"/>
        </a:spcAft>
        <a:defRPr sz="4400">
          <a:solidFill>
            <a:schemeClr val="tx2"/>
          </a:solidFill>
          <a:latin typeface="Arial" charset="0"/>
        </a:defRPr>
      </a:lvl6pPr>
      <a:lvl7pPr marL="583056" algn="ctr" defTabSz="933295" rtl="0" eaLnBrk="1" fontAlgn="base" hangingPunct="1">
        <a:spcBef>
          <a:spcPct val="0"/>
        </a:spcBef>
        <a:spcAft>
          <a:spcPct val="0"/>
        </a:spcAft>
        <a:defRPr sz="4400">
          <a:solidFill>
            <a:schemeClr val="tx2"/>
          </a:solidFill>
          <a:latin typeface="Arial" charset="0"/>
        </a:defRPr>
      </a:lvl7pPr>
      <a:lvl8pPr marL="874585" algn="ctr" defTabSz="933295" rtl="0" eaLnBrk="1" fontAlgn="base" hangingPunct="1">
        <a:spcBef>
          <a:spcPct val="0"/>
        </a:spcBef>
        <a:spcAft>
          <a:spcPct val="0"/>
        </a:spcAft>
        <a:defRPr sz="4400">
          <a:solidFill>
            <a:schemeClr val="tx2"/>
          </a:solidFill>
          <a:latin typeface="Arial" charset="0"/>
        </a:defRPr>
      </a:lvl8pPr>
      <a:lvl9pPr marL="1166114" algn="ctr" defTabSz="933295" rtl="0" eaLnBrk="1" fontAlgn="base" hangingPunct="1">
        <a:spcBef>
          <a:spcPct val="0"/>
        </a:spcBef>
        <a:spcAft>
          <a:spcPct val="0"/>
        </a:spcAft>
        <a:defRPr sz="4400">
          <a:solidFill>
            <a:schemeClr val="tx2"/>
          </a:solidFill>
          <a:latin typeface="Arial" charset="0"/>
        </a:defRPr>
      </a:lvl9pPr>
    </p:titleStyle>
    <p:bodyStyle>
      <a:lvl1pPr marL="233363" indent="-233363" algn="l" defTabSz="933295" rtl="0" eaLnBrk="1" fontAlgn="base" hangingPunct="1">
        <a:lnSpc>
          <a:spcPct val="100000"/>
        </a:lnSpc>
        <a:spcBef>
          <a:spcPts val="600"/>
        </a:spcBef>
        <a:spcAft>
          <a:spcPts val="0"/>
        </a:spcAft>
        <a:buChar char="•"/>
        <a:defRPr sz="2000" baseline="0">
          <a:solidFill>
            <a:schemeClr val="tx2"/>
          </a:solidFill>
          <a:latin typeface="Century Gothic" charset="0"/>
          <a:ea typeface="Century Gothic" charset="0"/>
          <a:cs typeface="Century Gothic" charset="0"/>
        </a:defRPr>
      </a:lvl1pPr>
      <a:lvl2pPr marL="450850" indent="-227013" algn="l" defTabSz="933295" rtl="0" eaLnBrk="1" fontAlgn="base" hangingPunct="1">
        <a:lnSpc>
          <a:spcPct val="100000"/>
        </a:lnSpc>
        <a:spcBef>
          <a:spcPts val="600"/>
        </a:spcBef>
        <a:spcAft>
          <a:spcPts val="0"/>
        </a:spcAft>
        <a:buFont typeface="Courier New" pitchFamily="49" charset="0"/>
        <a:buChar char="o"/>
        <a:defRPr sz="1800" baseline="0">
          <a:solidFill>
            <a:schemeClr val="tx2"/>
          </a:solidFill>
          <a:latin typeface="Century Gothic" charset="0"/>
          <a:ea typeface="Century Gothic" charset="0"/>
          <a:cs typeface="Century Gothic" charset="0"/>
        </a:defRPr>
      </a:lvl2pPr>
      <a:lvl3pPr marL="692150" indent="-223838" algn="l" defTabSz="933295" rtl="0" eaLnBrk="1" fontAlgn="base" hangingPunct="1">
        <a:lnSpc>
          <a:spcPct val="100000"/>
        </a:lnSpc>
        <a:spcBef>
          <a:spcPts val="600"/>
        </a:spcBef>
        <a:spcAft>
          <a:spcPts val="0"/>
        </a:spcAft>
        <a:buChar char="•"/>
        <a:tabLst/>
        <a:defRPr sz="1600" baseline="0">
          <a:solidFill>
            <a:schemeClr val="tx2"/>
          </a:solidFill>
          <a:latin typeface="Century Gothic" charset="0"/>
          <a:ea typeface="Century Gothic" charset="0"/>
          <a:cs typeface="Century Gothic" charset="0"/>
        </a:defRPr>
      </a:lvl3pPr>
      <a:lvl4pPr marL="915988" indent="-230188" algn="l" defTabSz="933295" rtl="0" eaLnBrk="1" fontAlgn="base" hangingPunct="1">
        <a:lnSpc>
          <a:spcPct val="100000"/>
        </a:lnSpc>
        <a:spcBef>
          <a:spcPts val="600"/>
        </a:spcBef>
        <a:spcAft>
          <a:spcPts val="0"/>
        </a:spcAft>
        <a:buFont typeface="Courier New" pitchFamily="49" charset="0"/>
        <a:buChar char="o"/>
        <a:defRPr sz="1400" baseline="0">
          <a:solidFill>
            <a:schemeClr val="tx2"/>
          </a:solidFill>
          <a:latin typeface="Century Gothic" charset="0"/>
          <a:ea typeface="Century Gothic" charset="0"/>
          <a:cs typeface="Century Gothic" charset="0"/>
        </a:defRPr>
      </a:lvl4pPr>
      <a:lvl5pPr marL="1147763" indent="-233363" algn="l" defTabSz="933295" rtl="0" eaLnBrk="1" fontAlgn="base" hangingPunct="1">
        <a:spcBef>
          <a:spcPts val="600"/>
        </a:spcBef>
        <a:spcAft>
          <a:spcPts val="0"/>
        </a:spcAft>
        <a:buFont typeface="Arial" pitchFamily="34" charset="0"/>
        <a:buChar char="•"/>
        <a:defRPr sz="1400" baseline="0">
          <a:solidFill>
            <a:schemeClr val="tx1"/>
          </a:solidFill>
          <a:latin typeface="+mn-lt"/>
          <a:cs typeface="Arial" pitchFamily="34" charset="0"/>
        </a:defRPr>
      </a:lvl5pPr>
      <a:lvl6pPr marL="2390937" indent="-233831" algn="l" defTabSz="933295" rtl="0" eaLnBrk="1" fontAlgn="base" hangingPunct="1">
        <a:spcBef>
          <a:spcPct val="20000"/>
        </a:spcBef>
        <a:spcAft>
          <a:spcPct val="0"/>
        </a:spcAft>
        <a:buChar char="»"/>
        <a:defRPr sz="2000">
          <a:solidFill>
            <a:schemeClr val="tx1"/>
          </a:solidFill>
          <a:latin typeface="+mn-lt"/>
        </a:defRPr>
      </a:lvl6pPr>
      <a:lvl7pPr marL="2682465" indent="-233831" algn="l" defTabSz="933295" rtl="0" eaLnBrk="1" fontAlgn="base" hangingPunct="1">
        <a:spcBef>
          <a:spcPct val="20000"/>
        </a:spcBef>
        <a:spcAft>
          <a:spcPct val="0"/>
        </a:spcAft>
        <a:buChar char="»"/>
        <a:defRPr sz="2000">
          <a:solidFill>
            <a:schemeClr val="tx1"/>
          </a:solidFill>
          <a:latin typeface="+mn-lt"/>
        </a:defRPr>
      </a:lvl7pPr>
      <a:lvl8pPr marL="2973993" indent="-233831" algn="l" defTabSz="933295" rtl="0" eaLnBrk="1" fontAlgn="base" hangingPunct="1">
        <a:spcBef>
          <a:spcPct val="20000"/>
        </a:spcBef>
        <a:spcAft>
          <a:spcPct val="0"/>
        </a:spcAft>
        <a:buChar char="»"/>
        <a:defRPr sz="2000">
          <a:solidFill>
            <a:schemeClr val="tx1"/>
          </a:solidFill>
          <a:latin typeface="+mn-lt"/>
        </a:defRPr>
      </a:lvl8pPr>
      <a:lvl9pPr marL="3265521" indent="-233831" algn="l" defTabSz="93329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3056" rtl="0" eaLnBrk="1" latinLnBrk="0" hangingPunct="1">
        <a:defRPr sz="1200" kern="1200">
          <a:solidFill>
            <a:schemeClr val="tx1"/>
          </a:solidFill>
          <a:latin typeface="+mn-lt"/>
          <a:ea typeface="+mn-ea"/>
          <a:cs typeface="+mn-cs"/>
        </a:defRPr>
      </a:lvl1pPr>
      <a:lvl2pPr marL="291528" algn="l" defTabSz="583056" rtl="0" eaLnBrk="1" latinLnBrk="0" hangingPunct="1">
        <a:defRPr sz="1200" kern="1200">
          <a:solidFill>
            <a:schemeClr val="tx1"/>
          </a:solidFill>
          <a:latin typeface="+mn-lt"/>
          <a:ea typeface="+mn-ea"/>
          <a:cs typeface="+mn-cs"/>
        </a:defRPr>
      </a:lvl2pPr>
      <a:lvl3pPr marL="583056" algn="l" defTabSz="583056" rtl="0" eaLnBrk="1" latinLnBrk="0" hangingPunct="1">
        <a:defRPr sz="1200" kern="1200">
          <a:solidFill>
            <a:schemeClr val="tx1"/>
          </a:solidFill>
          <a:latin typeface="+mn-lt"/>
          <a:ea typeface="+mn-ea"/>
          <a:cs typeface="+mn-cs"/>
        </a:defRPr>
      </a:lvl3pPr>
      <a:lvl4pPr marL="874585" algn="l" defTabSz="583056" rtl="0" eaLnBrk="1" latinLnBrk="0" hangingPunct="1">
        <a:defRPr sz="1200" kern="1200">
          <a:solidFill>
            <a:schemeClr val="tx1"/>
          </a:solidFill>
          <a:latin typeface="+mn-lt"/>
          <a:ea typeface="+mn-ea"/>
          <a:cs typeface="+mn-cs"/>
        </a:defRPr>
      </a:lvl4pPr>
      <a:lvl5pPr marL="1166114" algn="l" defTabSz="583056" rtl="0" eaLnBrk="1" latinLnBrk="0" hangingPunct="1">
        <a:defRPr sz="1200" kern="1200">
          <a:solidFill>
            <a:schemeClr val="tx1"/>
          </a:solidFill>
          <a:latin typeface="+mn-lt"/>
          <a:ea typeface="+mn-ea"/>
          <a:cs typeface="+mn-cs"/>
        </a:defRPr>
      </a:lvl5pPr>
      <a:lvl6pPr marL="1457641" algn="l" defTabSz="583056" rtl="0" eaLnBrk="1" latinLnBrk="0" hangingPunct="1">
        <a:defRPr sz="1200" kern="1200">
          <a:solidFill>
            <a:schemeClr val="tx1"/>
          </a:solidFill>
          <a:latin typeface="+mn-lt"/>
          <a:ea typeface="+mn-ea"/>
          <a:cs typeface="+mn-cs"/>
        </a:defRPr>
      </a:lvl6pPr>
      <a:lvl7pPr marL="1749170" algn="l" defTabSz="583056" rtl="0" eaLnBrk="1" latinLnBrk="0" hangingPunct="1">
        <a:defRPr sz="1200" kern="1200">
          <a:solidFill>
            <a:schemeClr val="tx1"/>
          </a:solidFill>
          <a:latin typeface="+mn-lt"/>
          <a:ea typeface="+mn-ea"/>
          <a:cs typeface="+mn-cs"/>
        </a:defRPr>
      </a:lvl7pPr>
      <a:lvl8pPr marL="2040698" algn="l" defTabSz="583056" rtl="0" eaLnBrk="1" latinLnBrk="0" hangingPunct="1">
        <a:defRPr sz="1200" kern="1200">
          <a:solidFill>
            <a:schemeClr val="tx1"/>
          </a:solidFill>
          <a:latin typeface="+mn-lt"/>
          <a:ea typeface="+mn-ea"/>
          <a:cs typeface="+mn-cs"/>
        </a:defRPr>
      </a:lvl8pPr>
      <a:lvl9pPr marL="2332226" algn="l" defTabSz="583056"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4">
          <p15:clr>
            <a:srgbClr val="F26B43"/>
          </p15:clr>
        </p15:guide>
        <p15:guide id="2" pos="288">
          <p15:clr>
            <a:srgbClr val="F26B43"/>
          </p15:clr>
        </p15:guide>
        <p15:guide id="3" pos="5472">
          <p15:clr>
            <a:srgbClr val="F26B43"/>
          </p15:clr>
        </p15:guide>
        <p15:guide id="4"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028944"/>
            <a:ext cx="12192000" cy="829056"/>
          </a:xfrm>
          <a:prstGeom prst="rect">
            <a:avLst/>
          </a:prstGeom>
        </p:spPr>
      </p:pic>
      <p:graphicFrame>
        <p:nvGraphicFramePr>
          <p:cNvPr id="2" name="Object 1" hidden="1"/>
          <p:cNvGraphicFramePr>
            <a:graphicFrameLocks noChangeAspect="1"/>
          </p:cNvGraphicFramePr>
          <p:nvPr>
            <p:custDataLst>
              <p:tags r:id="rId17"/>
            </p:custDataLst>
            <p:extLst>
              <p:ext uri="{D42A27DB-BD31-4B8C-83A1-F6EECF244321}">
                <p14:modId xmlns:p14="http://schemas.microsoft.com/office/powerpoint/2010/main" val="2166868425"/>
              </p:ext>
            </p:extLst>
          </p:nvPr>
        </p:nvGraphicFramePr>
        <p:xfrm>
          <a:off x="2119" y="1761"/>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2119" y="1761"/>
                        <a:ext cx="2116" cy="1587"/>
                      </a:xfrm>
                      <a:prstGeom prst="rect">
                        <a:avLst/>
                      </a:prstGeom>
                    </p:spPr>
                  </p:pic>
                </p:oleObj>
              </mc:Fallback>
            </mc:AlternateContent>
          </a:graphicData>
        </a:graphic>
      </p:graphicFrame>
      <p:sp>
        <p:nvSpPr>
          <p:cNvPr id="10" name="Text Placeholder 9"/>
          <p:cNvSpPr>
            <a:spLocks noGrp="1"/>
          </p:cNvSpPr>
          <p:nvPr>
            <p:ph type="body" idx="1"/>
          </p:nvPr>
        </p:nvSpPr>
        <p:spPr bwMode="gray">
          <a:xfrm>
            <a:off x="609600" y="1219200"/>
            <a:ext cx="1097280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1" name="TextBox 10"/>
          <p:cNvSpPr txBox="1"/>
          <p:nvPr userDrawn="1"/>
        </p:nvSpPr>
        <p:spPr bwMode="gray">
          <a:xfrm>
            <a:off x="5327681" y="6400800"/>
            <a:ext cx="1536639" cy="215444"/>
          </a:xfrm>
          <a:prstGeom prst="rect">
            <a:avLst/>
          </a:prstGeom>
          <a:noFill/>
        </p:spPr>
        <p:txBody>
          <a:bodyPr wrap="none" lIns="45720" rIns="45720" rtlCol="0" anchor="b">
            <a:spAutoFit/>
          </a:bodyPr>
          <a:lstStyle/>
          <a:p>
            <a:pPr algn="ctr">
              <a:spcBef>
                <a:spcPts val="400"/>
              </a:spcBef>
            </a:pPr>
            <a:r>
              <a:rPr lang="en-US" sz="800" dirty="0">
                <a:solidFill>
                  <a:srgbClr val="FFFFFF"/>
                </a:solidFill>
              </a:rPr>
              <a:t>Confidential – Do Not Distribute</a:t>
            </a:r>
          </a:p>
        </p:txBody>
      </p:sp>
      <p:sp>
        <p:nvSpPr>
          <p:cNvPr id="4" name="TextBox 3"/>
          <p:cNvSpPr txBox="1"/>
          <p:nvPr userDrawn="1"/>
        </p:nvSpPr>
        <p:spPr bwMode="gray">
          <a:xfrm>
            <a:off x="609603" y="6172201"/>
            <a:ext cx="657497" cy="685800"/>
          </a:xfrm>
          <a:prstGeom prst="rect">
            <a:avLst/>
          </a:prstGeom>
          <a:noFill/>
        </p:spPr>
        <p:txBody>
          <a:bodyPr wrap="square" lIns="45720" rIns="91440" rtlCol="0" anchor="ctr" anchorCtr="0">
            <a:noAutofit/>
          </a:bodyPr>
          <a:lstStyle/>
          <a:p>
            <a:pPr fontAlgn="base">
              <a:spcBef>
                <a:spcPts val="400"/>
              </a:spcBef>
              <a:spcAft>
                <a:spcPct val="0"/>
              </a:spcAft>
            </a:pPr>
            <a:fld id="{E1D923BE-A2C3-46EB-9F2A-1637F46F0D65}" type="slidenum">
              <a:rPr lang="en-US" sz="1000" smtClean="0">
                <a:solidFill>
                  <a:srgbClr val="FFFFFF"/>
                </a:solidFill>
                <a:cs typeface="Arial" panose="020B0604020202020204" pitchFamily="34" charset="0"/>
              </a:rPr>
              <a:pPr fontAlgn="base">
                <a:spcBef>
                  <a:spcPts val="400"/>
                </a:spcBef>
                <a:spcAft>
                  <a:spcPct val="0"/>
                </a:spcAft>
              </a:pPr>
              <a:t>‹#›</a:t>
            </a:fld>
            <a:endParaRPr lang="en-US" sz="1000" dirty="0">
              <a:solidFill>
                <a:srgbClr val="FFFFFF"/>
              </a:solidFill>
              <a:cs typeface="Arial" panose="020B0604020202020204" pitchFamily="34" charset="0"/>
            </a:endParaRPr>
          </a:p>
        </p:txBody>
      </p:sp>
      <p:pic>
        <p:nvPicPr>
          <p:cNvPr id="6" name="Picture 5"/>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435764" y="6345495"/>
            <a:ext cx="2146637" cy="331554"/>
          </a:xfrm>
          <a:prstGeom prst="rect">
            <a:avLst/>
          </a:prstGeom>
        </p:spPr>
      </p:pic>
      <p:sp>
        <p:nvSpPr>
          <p:cNvPr id="13" name="Title Placeholder 8"/>
          <p:cNvSpPr>
            <a:spLocks noGrp="1"/>
          </p:cNvSpPr>
          <p:nvPr>
            <p:ph type="title"/>
          </p:nvPr>
        </p:nvSpPr>
        <p:spPr bwMode="gray">
          <a:xfrm>
            <a:off x="609600" y="189869"/>
            <a:ext cx="10972800" cy="800899"/>
          </a:xfrm>
          <a:prstGeom prst="rect">
            <a:avLst/>
          </a:prstGeom>
        </p:spPr>
        <p:txBody>
          <a:bodyPr vert="horz" lIns="45720" tIns="45720" rIns="45720" bIns="45720" rtlCol="0" anchor="b" anchorCtr="0">
            <a:noAutofit/>
          </a:bodyPr>
          <a:lstStyle/>
          <a:p>
            <a:r>
              <a:rPr lang="en-US" dirty="0"/>
              <a:t>Slide Title Arial 24pt Bold</a:t>
            </a:r>
          </a:p>
        </p:txBody>
      </p:sp>
    </p:spTree>
    <p:extLst>
      <p:ext uri="{BB962C8B-B14F-4D97-AF65-F5344CB8AC3E}">
        <p14:creationId xmlns:p14="http://schemas.microsoft.com/office/powerpoint/2010/main" val="209800304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hdr="0" ftr="0" dt="0"/>
  <p:txStyles>
    <p:titleStyle>
      <a:lvl1pPr algn="l" defTabSz="933295" rtl="0" eaLnBrk="1" fontAlgn="base" hangingPunct="1">
        <a:lnSpc>
          <a:spcPts val="2600"/>
        </a:lnSpc>
        <a:spcBef>
          <a:spcPct val="0"/>
        </a:spcBef>
        <a:spcAft>
          <a:spcPct val="0"/>
        </a:spcAft>
        <a:defRPr sz="2400" b="1" spc="0" baseline="0">
          <a:solidFill>
            <a:schemeClr val="tx1"/>
          </a:solidFill>
          <a:latin typeface="Century Gothic" charset="0"/>
          <a:ea typeface="Century Gothic" charset="0"/>
          <a:cs typeface="Century Gothic" charset="0"/>
        </a:defRPr>
      </a:lvl1pPr>
      <a:lvl2pPr algn="ctr" defTabSz="933295" rtl="0" eaLnBrk="1" fontAlgn="base" hangingPunct="1">
        <a:spcBef>
          <a:spcPct val="0"/>
        </a:spcBef>
        <a:spcAft>
          <a:spcPct val="0"/>
        </a:spcAft>
        <a:defRPr sz="4400">
          <a:solidFill>
            <a:schemeClr val="tx2"/>
          </a:solidFill>
          <a:latin typeface="Arial" charset="0"/>
        </a:defRPr>
      </a:lvl2pPr>
      <a:lvl3pPr algn="ctr" defTabSz="933295" rtl="0" eaLnBrk="1" fontAlgn="base" hangingPunct="1">
        <a:spcBef>
          <a:spcPct val="0"/>
        </a:spcBef>
        <a:spcAft>
          <a:spcPct val="0"/>
        </a:spcAft>
        <a:defRPr sz="4400">
          <a:solidFill>
            <a:schemeClr val="tx2"/>
          </a:solidFill>
          <a:latin typeface="Arial" charset="0"/>
        </a:defRPr>
      </a:lvl3pPr>
      <a:lvl4pPr algn="ctr" defTabSz="933295" rtl="0" eaLnBrk="1" fontAlgn="base" hangingPunct="1">
        <a:spcBef>
          <a:spcPct val="0"/>
        </a:spcBef>
        <a:spcAft>
          <a:spcPct val="0"/>
        </a:spcAft>
        <a:defRPr sz="4400">
          <a:solidFill>
            <a:schemeClr val="tx2"/>
          </a:solidFill>
          <a:latin typeface="Arial" charset="0"/>
        </a:defRPr>
      </a:lvl4pPr>
      <a:lvl5pPr algn="ctr" defTabSz="933295" rtl="0" eaLnBrk="1" fontAlgn="base" hangingPunct="1">
        <a:spcBef>
          <a:spcPct val="0"/>
        </a:spcBef>
        <a:spcAft>
          <a:spcPct val="0"/>
        </a:spcAft>
        <a:defRPr sz="4400">
          <a:solidFill>
            <a:schemeClr val="tx2"/>
          </a:solidFill>
          <a:latin typeface="Arial" charset="0"/>
        </a:defRPr>
      </a:lvl5pPr>
      <a:lvl6pPr marL="291528" algn="ctr" defTabSz="933295" rtl="0" eaLnBrk="1" fontAlgn="base" hangingPunct="1">
        <a:spcBef>
          <a:spcPct val="0"/>
        </a:spcBef>
        <a:spcAft>
          <a:spcPct val="0"/>
        </a:spcAft>
        <a:defRPr sz="4400">
          <a:solidFill>
            <a:schemeClr val="tx2"/>
          </a:solidFill>
          <a:latin typeface="Arial" charset="0"/>
        </a:defRPr>
      </a:lvl6pPr>
      <a:lvl7pPr marL="583056" algn="ctr" defTabSz="933295" rtl="0" eaLnBrk="1" fontAlgn="base" hangingPunct="1">
        <a:spcBef>
          <a:spcPct val="0"/>
        </a:spcBef>
        <a:spcAft>
          <a:spcPct val="0"/>
        </a:spcAft>
        <a:defRPr sz="4400">
          <a:solidFill>
            <a:schemeClr val="tx2"/>
          </a:solidFill>
          <a:latin typeface="Arial" charset="0"/>
        </a:defRPr>
      </a:lvl7pPr>
      <a:lvl8pPr marL="874585" algn="ctr" defTabSz="933295" rtl="0" eaLnBrk="1" fontAlgn="base" hangingPunct="1">
        <a:spcBef>
          <a:spcPct val="0"/>
        </a:spcBef>
        <a:spcAft>
          <a:spcPct val="0"/>
        </a:spcAft>
        <a:defRPr sz="4400">
          <a:solidFill>
            <a:schemeClr val="tx2"/>
          </a:solidFill>
          <a:latin typeface="Arial" charset="0"/>
        </a:defRPr>
      </a:lvl8pPr>
      <a:lvl9pPr marL="1166114" algn="ctr" defTabSz="933295" rtl="0" eaLnBrk="1" fontAlgn="base" hangingPunct="1">
        <a:spcBef>
          <a:spcPct val="0"/>
        </a:spcBef>
        <a:spcAft>
          <a:spcPct val="0"/>
        </a:spcAft>
        <a:defRPr sz="4400">
          <a:solidFill>
            <a:schemeClr val="tx2"/>
          </a:solidFill>
          <a:latin typeface="Arial" charset="0"/>
        </a:defRPr>
      </a:lvl9pPr>
    </p:titleStyle>
    <p:bodyStyle>
      <a:lvl1pPr marL="233363" indent="-233363" algn="l" defTabSz="933295" rtl="0" eaLnBrk="1" fontAlgn="base" hangingPunct="1">
        <a:lnSpc>
          <a:spcPct val="100000"/>
        </a:lnSpc>
        <a:spcBef>
          <a:spcPts val="600"/>
        </a:spcBef>
        <a:spcAft>
          <a:spcPts val="0"/>
        </a:spcAft>
        <a:buChar char="•"/>
        <a:defRPr sz="2000" baseline="0">
          <a:solidFill>
            <a:schemeClr val="tx2"/>
          </a:solidFill>
          <a:latin typeface="Century Gothic" charset="0"/>
          <a:ea typeface="Century Gothic" charset="0"/>
          <a:cs typeface="Century Gothic" charset="0"/>
        </a:defRPr>
      </a:lvl1pPr>
      <a:lvl2pPr marL="450850" indent="-227013" algn="l" defTabSz="933295" rtl="0" eaLnBrk="1" fontAlgn="base" hangingPunct="1">
        <a:lnSpc>
          <a:spcPct val="100000"/>
        </a:lnSpc>
        <a:spcBef>
          <a:spcPts val="600"/>
        </a:spcBef>
        <a:spcAft>
          <a:spcPts val="0"/>
        </a:spcAft>
        <a:buFont typeface="Courier New" pitchFamily="49" charset="0"/>
        <a:buChar char="o"/>
        <a:defRPr sz="1800" baseline="0">
          <a:solidFill>
            <a:schemeClr val="tx2"/>
          </a:solidFill>
          <a:latin typeface="Century Gothic" charset="0"/>
          <a:ea typeface="Century Gothic" charset="0"/>
          <a:cs typeface="Century Gothic" charset="0"/>
        </a:defRPr>
      </a:lvl2pPr>
      <a:lvl3pPr marL="692150" indent="-223838" algn="l" defTabSz="933295" rtl="0" eaLnBrk="1" fontAlgn="base" hangingPunct="1">
        <a:lnSpc>
          <a:spcPct val="100000"/>
        </a:lnSpc>
        <a:spcBef>
          <a:spcPts val="600"/>
        </a:spcBef>
        <a:spcAft>
          <a:spcPts val="0"/>
        </a:spcAft>
        <a:buChar char="•"/>
        <a:tabLst/>
        <a:defRPr sz="1600" baseline="0">
          <a:solidFill>
            <a:schemeClr val="tx2"/>
          </a:solidFill>
          <a:latin typeface="Century Gothic" charset="0"/>
          <a:ea typeface="Century Gothic" charset="0"/>
          <a:cs typeface="Century Gothic" charset="0"/>
        </a:defRPr>
      </a:lvl3pPr>
      <a:lvl4pPr marL="915988" indent="-230188" algn="l" defTabSz="933295" rtl="0" eaLnBrk="1" fontAlgn="base" hangingPunct="1">
        <a:lnSpc>
          <a:spcPct val="100000"/>
        </a:lnSpc>
        <a:spcBef>
          <a:spcPts val="600"/>
        </a:spcBef>
        <a:spcAft>
          <a:spcPts val="0"/>
        </a:spcAft>
        <a:buFont typeface="Courier New" pitchFamily="49" charset="0"/>
        <a:buChar char="o"/>
        <a:defRPr sz="1400" baseline="0">
          <a:solidFill>
            <a:schemeClr val="tx2"/>
          </a:solidFill>
          <a:latin typeface="Century Gothic" charset="0"/>
          <a:ea typeface="Century Gothic" charset="0"/>
          <a:cs typeface="Century Gothic" charset="0"/>
        </a:defRPr>
      </a:lvl4pPr>
      <a:lvl5pPr marL="1147763" indent="-233363" algn="l" defTabSz="933295" rtl="0" eaLnBrk="1" fontAlgn="base" hangingPunct="1">
        <a:spcBef>
          <a:spcPts val="600"/>
        </a:spcBef>
        <a:spcAft>
          <a:spcPts val="0"/>
        </a:spcAft>
        <a:buFont typeface="Arial" pitchFamily="34" charset="0"/>
        <a:buChar char="•"/>
        <a:defRPr sz="1400" baseline="0">
          <a:solidFill>
            <a:schemeClr val="tx1"/>
          </a:solidFill>
          <a:latin typeface="+mn-lt"/>
          <a:cs typeface="Arial" pitchFamily="34" charset="0"/>
        </a:defRPr>
      </a:lvl5pPr>
      <a:lvl6pPr marL="2390937" indent="-233831" algn="l" defTabSz="933295" rtl="0" eaLnBrk="1" fontAlgn="base" hangingPunct="1">
        <a:spcBef>
          <a:spcPct val="20000"/>
        </a:spcBef>
        <a:spcAft>
          <a:spcPct val="0"/>
        </a:spcAft>
        <a:buChar char="»"/>
        <a:defRPr sz="2000">
          <a:solidFill>
            <a:schemeClr val="tx1"/>
          </a:solidFill>
          <a:latin typeface="+mn-lt"/>
        </a:defRPr>
      </a:lvl6pPr>
      <a:lvl7pPr marL="2682465" indent="-233831" algn="l" defTabSz="933295" rtl="0" eaLnBrk="1" fontAlgn="base" hangingPunct="1">
        <a:spcBef>
          <a:spcPct val="20000"/>
        </a:spcBef>
        <a:spcAft>
          <a:spcPct val="0"/>
        </a:spcAft>
        <a:buChar char="»"/>
        <a:defRPr sz="2000">
          <a:solidFill>
            <a:schemeClr val="tx1"/>
          </a:solidFill>
          <a:latin typeface="+mn-lt"/>
        </a:defRPr>
      </a:lvl7pPr>
      <a:lvl8pPr marL="2973993" indent="-233831" algn="l" defTabSz="933295" rtl="0" eaLnBrk="1" fontAlgn="base" hangingPunct="1">
        <a:spcBef>
          <a:spcPct val="20000"/>
        </a:spcBef>
        <a:spcAft>
          <a:spcPct val="0"/>
        </a:spcAft>
        <a:buChar char="»"/>
        <a:defRPr sz="2000">
          <a:solidFill>
            <a:schemeClr val="tx1"/>
          </a:solidFill>
          <a:latin typeface="+mn-lt"/>
        </a:defRPr>
      </a:lvl8pPr>
      <a:lvl9pPr marL="3265521" indent="-233831" algn="l" defTabSz="93329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3056" rtl="0" eaLnBrk="1" latinLnBrk="0" hangingPunct="1">
        <a:defRPr sz="1200" kern="1200">
          <a:solidFill>
            <a:schemeClr val="tx1"/>
          </a:solidFill>
          <a:latin typeface="+mn-lt"/>
          <a:ea typeface="+mn-ea"/>
          <a:cs typeface="+mn-cs"/>
        </a:defRPr>
      </a:lvl1pPr>
      <a:lvl2pPr marL="291528" algn="l" defTabSz="583056" rtl="0" eaLnBrk="1" latinLnBrk="0" hangingPunct="1">
        <a:defRPr sz="1200" kern="1200">
          <a:solidFill>
            <a:schemeClr val="tx1"/>
          </a:solidFill>
          <a:latin typeface="+mn-lt"/>
          <a:ea typeface="+mn-ea"/>
          <a:cs typeface="+mn-cs"/>
        </a:defRPr>
      </a:lvl2pPr>
      <a:lvl3pPr marL="583056" algn="l" defTabSz="583056" rtl="0" eaLnBrk="1" latinLnBrk="0" hangingPunct="1">
        <a:defRPr sz="1200" kern="1200">
          <a:solidFill>
            <a:schemeClr val="tx1"/>
          </a:solidFill>
          <a:latin typeface="+mn-lt"/>
          <a:ea typeface="+mn-ea"/>
          <a:cs typeface="+mn-cs"/>
        </a:defRPr>
      </a:lvl3pPr>
      <a:lvl4pPr marL="874585" algn="l" defTabSz="583056" rtl="0" eaLnBrk="1" latinLnBrk="0" hangingPunct="1">
        <a:defRPr sz="1200" kern="1200">
          <a:solidFill>
            <a:schemeClr val="tx1"/>
          </a:solidFill>
          <a:latin typeface="+mn-lt"/>
          <a:ea typeface="+mn-ea"/>
          <a:cs typeface="+mn-cs"/>
        </a:defRPr>
      </a:lvl4pPr>
      <a:lvl5pPr marL="1166114" algn="l" defTabSz="583056" rtl="0" eaLnBrk="1" latinLnBrk="0" hangingPunct="1">
        <a:defRPr sz="1200" kern="1200">
          <a:solidFill>
            <a:schemeClr val="tx1"/>
          </a:solidFill>
          <a:latin typeface="+mn-lt"/>
          <a:ea typeface="+mn-ea"/>
          <a:cs typeface="+mn-cs"/>
        </a:defRPr>
      </a:lvl5pPr>
      <a:lvl6pPr marL="1457641" algn="l" defTabSz="583056" rtl="0" eaLnBrk="1" latinLnBrk="0" hangingPunct="1">
        <a:defRPr sz="1200" kern="1200">
          <a:solidFill>
            <a:schemeClr val="tx1"/>
          </a:solidFill>
          <a:latin typeface="+mn-lt"/>
          <a:ea typeface="+mn-ea"/>
          <a:cs typeface="+mn-cs"/>
        </a:defRPr>
      </a:lvl6pPr>
      <a:lvl7pPr marL="1749170" algn="l" defTabSz="583056" rtl="0" eaLnBrk="1" latinLnBrk="0" hangingPunct="1">
        <a:defRPr sz="1200" kern="1200">
          <a:solidFill>
            <a:schemeClr val="tx1"/>
          </a:solidFill>
          <a:latin typeface="+mn-lt"/>
          <a:ea typeface="+mn-ea"/>
          <a:cs typeface="+mn-cs"/>
        </a:defRPr>
      </a:lvl7pPr>
      <a:lvl8pPr marL="2040698" algn="l" defTabSz="583056" rtl="0" eaLnBrk="1" latinLnBrk="0" hangingPunct="1">
        <a:defRPr sz="1200" kern="1200">
          <a:solidFill>
            <a:schemeClr val="tx1"/>
          </a:solidFill>
          <a:latin typeface="+mn-lt"/>
          <a:ea typeface="+mn-ea"/>
          <a:cs typeface="+mn-cs"/>
        </a:defRPr>
      </a:lvl8pPr>
      <a:lvl9pPr marL="2332226" algn="l" defTabSz="583056"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4">
          <p15:clr>
            <a:srgbClr val="F26B43"/>
          </p15:clr>
        </p15:guide>
        <p15:guide id="2" pos="288">
          <p15:clr>
            <a:srgbClr val="F26B43"/>
          </p15:clr>
        </p15:guide>
        <p15:guide id="3" pos="5472">
          <p15:clr>
            <a:srgbClr val="F26B43"/>
          </p15:clr>
        </p15:guide>
        <p15:guide id="4" orient="horz" pos="3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D1A2AB-3EB9-7F4D-8B2A-9903DB53744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7FEFDD-880B-1D4A-BA43-80575B9F6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40E7F2-2B04-BA45-976A-1458D8EB81C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3C1E83C-CB2F-614C-9CB9-5AA0BA805FE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DAEDEB6-BC0C-9A49-8C1E-18AC4F1FEED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92355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5" r:id="rId16"/>
    <p:sldLayoutId id="2147483966" r:id="rId17"/>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809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69.xml"/><Relationship Id="rId5" Type="http://schemas.openxmlformats.org/officeDocument/2006/relationships/image" Target="../media/image46.jpg"/><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9.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hyperlink" Target="https://www.publicdomainpictures.net/view-image.php?image=37757&amp;picture=pregnant-woman-silhouette-clipart" TargetMode="External"/><Relationship Id="rId4" Type="http://schemas.openxmlformats.org/officeDocument/2006/relationships/image" Target="../media/image51.jpg"/></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hyperlink" Target="https://vimeo.com/497982488" TargetMode="External"/><Relationship Id="rId1" Type="http://schemas.openxmlformats.org/officeDocument/2006/relationships/slideLayout" Target="../slideLayouts/slideLayout7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1.xml"/><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newsroom/press-releases/cms-announces-key-actions-reduce-maternal-mortality-and-morbidity" TargetMode="External"/><Relationship Id="rId2" Type="http://schemas.openxmlformats.org/officeDocument/2006/relationships/hyperlink" Target="https://health.usnews.com/best-hospitals/hospital-ratings/maternity?src=usn_pr" TargetMode="External"/><Relationship Id="rId1" Type="http://schemas.openxmlformats.org/officeDocument/2006/relationships/slideLayout" Target="../slideLayouts/slideLayout70.xml"/><Relationship Id="rId5" Type="http://schemas.openxmlformats.org/officeDocument/2006/relationships/image" Target="../media/image40.png"/><Relationship Id="rId4" Type="http://schemas.openxmlformats.org/officeDocument/2006/relationships/hyperlink" Target="https://www.usatoday.com/story/news/health/2021/12/07/best-hospitals-have-baby-every-state-us-news-world-report/64058510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31514" y="728096"/>
            <a:ext cx="10723606" cy="345874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kern="1200">
                <a:solidFill>
                  <a:schemeClr val="bg1"/>
                </a:solidFill>
                <a:latin typeface="Arial" charset="0"/>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600" b="1" i="0" u="none" strike="noStrike" kern="1200" cap="none" spc="0" normalizeH="0" baseline="0" noProof="0" dirty="0">
                <a:ln>
                  <a:noFill/>
                </a:ln>
                <a:solidFill>
                  <a:prstClr val="white"/>
                </a:solidFill>
                <a:effectLst/>
                <a:uLnTx/>
                <a:uFillTx/>
                <a:latin typeface="Calibri"/>
                <a:cs typeface="Arial" charset="0"/>
              </a:rPr>
              <a:t>Cape Coral Hospital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cs typeface="Arial" charset="0"/>
              </a:rPr>
              <a:t>Welcome The Joint Commission</a:t>
            </a:r>
            <a:endParaRPr kumimoji="0" lang="en-US" sz="4000" b="0" i="1" u="none" strike="noStrike" kern="1200" cap="none" spc="0" normalizeH="0" baseline="0" noProof="0" dirty="0">
              <a:ln>
                <a:noFill/>
              </a:ln>
              <a:solidFill>
                <a:prstClr val="white"/>
              </a:solidFill>
              <a:effectLst/>
              <a:uLnTx/>
              <a:uFillTx/>
              <a:latin typeface="Calibri"/>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cs typeface="Arial" charset="0"/>
              </a:rPr>
              <a:t>Levels</a:t>
            </a:r>
            <a:r>
              <a:rPr kumimoji="0" lang="en-US" sz="4000" b="0" i="1" u="none" strike="noStrike" kern="1200" cap="none" spc="0" normalizeH="0" noProof="0" dirty="0">
                <a:ln>
                  <a:noFill/>
                </a:ln>
                <a:solidFill>
                  <a:prstClr val="white"/>
                </a:solidFill>
                <a:effectLst/>
                <a:uLnTx/>
                <a:uFillTx/>
                <a:latin typeface="Calibri"/>
                <a:cs typeface="Arial" charset="0"/>
              </a:rPr>
              <a:t> of Maternity Care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1" u="none" strike="noStrike" kern="1200" cap="none" spc="0" normalizeH="0" baseline="0" noProof="0" dirty="0">
              <a:ln>
                <a:noFill/>
              </a:ln>
              <a:solidFill>
                <a:prstClr val="white"/>
              </a:solidFill>
              <a:effectLst/>
              <a:uLnTx/>
              <a:uFillTx/>
              <a:latin typeface="Calibri"/>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charset="0"/>
                <a:cs typeface="Arial" charset="0"/>
              </a:rPr>
              <a:t>Dirk Peterson, MD, FACOG                     Nancy Travis, MS,</a:t>
            </a:r>
            <a:r>
              <a:rPr kumimoji="0" lang="en-US" sz="2200" b="0" i="0" u="none" strike="noStrike" kern="1200" cap="none" spc="0" normalizeH="0" noProof="0" dirty="0">
                <a:ln>
                  <a:noFill/>
                </a:ln>
                <a:solidFill>
                  <a:prstClr val="white"/>
                </a:solidFill>
                <a:effectLst/>
                <a:uLnTx/>
                <a:uFillTx/>
                <a:latin typeface="Arial" charset="0"/>
                <a:cs typeface="Arial" charset="0"/>
              </a:rPr>
              <a:t> RN, BC, CPN, </a:t>
            </a:r>
            <a:r>
              <a:rPr lang="en-US" sz="2200" dirty="0">
                <a:solidFill>
                  <a:prstClr val="white"/>
                </a:solidFill>
              </a:rPr>
              <a:t>C-</a:t>
            </a:r>
            <a:r>
              <a:rPr kumimoji="0" lang="en-US" sz="2200" b="0" i="0" u="none" strike="noStrike" kern="1200" cap="none" spc="0" normalizeH="0" noProof="0" dirty="0">
                <a:ln>
                  <a:noFill/>
                </a:ln>
                <a:solidFill>
                  <a:prstClr val="white"/>
                </a:solidFill>
                <a:effectLst/>
                <a:uLnTx/>
                <a:uFillTx/>
                <a:latin typeface="Arial" charset="0"/>
                <a:cs typeface="Arial" charset="0"/>
              </a:rPr>
              <a:t>ONQS, 						FAWHONN</a:t>
            </a:r>
            <a:r>
              <a:rPr kumimoji="0" lang="en-US" sz="2200" b="0" i="0" u="none" strike="noStrike" kern="1200" cap="none" spc="0" normalizeH="0" baseline="0" noProof="0" dirty="0">
                <a:ln>
                  <a:noFill/>
                </a:ln>
                <a:solidFill>
                  <a:prstClr val="white"/>
                </a:solidFill>
                <a:effectLst/>
                <a:uLnTx/>
                <a:uFillTx/>
                <a:latin typeface="Arial" charset="0"/>
                <a:cs typeface="Arial"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charset="0"/>
                <a:cs typeface="Arial" charset="0"/>
              </a:rPr>
              <a:t>OB</a:t>
            </a:r>
            <a:r>
              <a:rPr kumimoji="0" lang="en-US" sz="1400" b="0" i="1" u="none" strike="noStrike" kern="1200" cap="none" spc="0" normalizeH="0" noProof="0" dirty="0">
                <a:ln>
                  <a:noFill/>
                </a:ln>
                <a:solidFill>
                  <a:prstClr val="white"/>
                </a:solidFill>
                <a:effectLst/>
                <a:uLnTx/>
                <a:uFillTx/>
                <a:latin typeface="Arial" charset="0"/>
                <a:cs typeface="Arial" charset="0"/>
              </a:rPr>
              <a:t> GYN Department Chair	 		Director Women and Neonatal Services</a:t>
            </a:r>
            <a:endParaRPr kumimoji="0" lang="en-US" sz="1400" b="0" i="1" u="none" strike="noStrike" kern="1200" cap="none" spc="0" normalizeH="0" baseline="0" noProof="0" dirty="0">
              <a:ln>
                <a:noFill/>
              </a:ln>
              <a:solidFill>
                <a:prstClr val="white"/>
              </a:solidFill>
              <a:effectLst/>
              <a:uLnTx/>
              <a:uFillTx/>
              <a:latin typeface="Arial" charset="0"/>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237151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630" y="636105"/>
            <a:ext cx="9613569" cy="748196"/>
          </a:xfrm>
        </p:spPr>
        <p:txBody>
          <a:bodyPr/>
          <a:lstStyle/>
          <a:p>
            <a:pPr fontAlgn="base"/>
            <a:r>
              <a:rPr lang="en-US" b="1" dirty="0"/>
              <a:t>Best Hospitals for Maternity Care</a:t>
            </a:r>
            <a:br>
              <a:rPr lang="en-US" b="1" dirty="0"/>
            </a:br>
            <a:br>
              <a:rPr lang="en-US" b="1" dirty="0"/>
            </a:br>
            <a:r>
              <a:rPr lang="en-US" sz="2800" b="1" dirty="0">
                <a:solidFill>
                  <a:schemeClr val="tx1"/>
                </a:solidFill>
                <a:latin typeface="+mn-lt"/>
              </a:rPr>
              <a:t>“You and your newborn(s) want the best care a hospital can offer a new life. Money and The Leapfrog Group’s Best Maternity Care Hospitals highlights the institutions that deliver just that.”</a:t>
            </a:r>
            <a:br>
              <a:rPr lang="en-US" sz="2800" b="1" dirty="0">
                <a:solidFill>
                  <a:schemeClr val="tx1"/>
                </a:solidFill>
                <a:latin typeface="+mn-lt"/>
              </a:rPr>
            </a:br>
            <a:r>
              <a:rPr lang="en-US" sz="2800" b="1" dirty="0">
                <a:solidFill>
                  <a:schemeClr val="tx1"/>
                </a:solidFill>
                <a:latin typeface="+mn-lt"/>
              </a:rPr>
              <a:t>Cape Coral Hospital was named to this list in 2022.</a:t>
            </a:r>
            <a:br>
              <a:rPr lang="en-US" sz="2400" dirty="0"/>
            </a:br>
            <a:br>
              <a:rPr lang="en-US" sz="2400" dirty="0"/>
            </a:br>
            <a:br>
              <a:rPr lang="en-US" sz="2400" dirty="0"/>
            </a:br>
            <a:endParaRPr lang="en-US" sz="2400" dirty="0"/>
          </a:p>
        </p:txBody>
      </p:sp>
      <p:sp>
        <p:nvSpPr>
          <p:cNvPr id="4" name="Slide Number Placeholder 3"/>
          <p:cNvSpPr>
            <a:spLocks noGrp="1"/>
          </p:cNvSpPr>
          <p:nvPr>
            <p:ph type="sldNum" sz="quarter" idx="12"/>
          </p:nvPr>
        </p:nvSpPr>
        <p:spPr/>
        <p:txBody>
          <a:bodyPr/>
          <a:lstStyle/>
          <a:p>
            <a:fld id="{A3F93D58-E99C-2543-B3DD-EDAED2E6800B}" type="slidenum">
              <a:rPr lang="en-US" smtClean="0"/>
              <a:pPr/>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816" y="4400125"/>
            <a:ext cx="2235709" cy="1867325"/>
          </a:xfrm>
          <a:prstGeom prst="rect">
            <a:avLst/>
          </a:prstGeom>
        </p:spPr>
      </p:pic>
    </p:spTree>
    <p:extLst>
      <p:ext uri="{BB962C8B-B14F-4D97-AF65-F5344CB8AC3E}">
        <p14:creationId xmlns:p14="http://schemas.microsoft.com/office/powerpoint/2010/main" val="218864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93D58-E99C-2543-B3DD-EDAED2E6800B}" type="slidenum">
              <a:rPr lang="en-US" smtClean="0">
                <a:solidFill>
                  <a:prstClr val="white">
                    <a:lumMod val="50000"/>
                  </a:prstClr>
                </a:solidFill>
              </a:rPr>
              <a:pPr/>
              <a:t>10</a:t>
            </a:fld>
            <a:endParaRPr lang="en-US" dirty="0">
              <a:solidFill>
                <a:prstClr val="white">
                  <a:lumMod val="50000"/>
                </a:prstClr>
              </a:solidFill>
            </a:endParaRPr>
          </a:p>
        </p:txBody>
      </p:sp>
      <p:sp>
        <p:nvSpPr>
          <p:cNvPr id="3" name="Title 2"/>
          <p:cNvSpPr>
            <a:spLocks noGrp="1"/>
          </p:cNvSpPr>
          <p:nvPr>
            <p:ph type="title"/>
          </p:nvPr>
        </p:nvSpPr>
        <p:spPr>
          <a:xfrm>
            <a:off x="1731297" y="196730"/>
            <a:ext cx="9626600" cy="714375"/>
          </a:xfrm>
        </p:spPr>
        <p:txBody>
          <a:bodyPr/>
          <a:lstStyle/>
          <a:p>
            <a:pPr algn="ctr"/>
            <a:r>
              <a:rPr lang="en-US" sz="3600" b="1" dirty="0"/>
              <a:t>Florida Perinatal Quality Collaborative</a:t>
            </a:r>
          </a:p>
        </p:txBody>
      </p:sp>
      <p:sp>
        <p:nvSpPr>
          <p:cNvPr id="4" name="Text Placeholder 3"/>
          <p:cNvSpPr>
            <a:spLocks noGrp="1"/>
          </p:cNvSpPr>
          <p:nvPr>
            <p:ph type="body" sz="quarter" idx="13"/>
          </p:nvPr>
        </p:nvSpPr>
        <p:spPr>
          <a:xfrm>
            <a:off x="1554317" y="1254466"/>
            <a:ext cx="10459883" cy="4379754"/>
          </a:xfrm>
        </p:spPr>
        <p:txBody>
          <a:bodyPr/>
          <a:lstStyle/>
          <a:p>
            <a:pPr marL="342900" indent="-342900">
              <a:buFont typeface="Arial" panose="020B0604020202020204" pitchFamily="34" charset="0"/>
              <a:buChar char="•"/>
            </a:pPr>
            <a:r>
              <a:rPr lang="en-US" sz="2400" b="1" dirty="0">
                <a:solidFill>
                  <a:schemeClr val="tx1"/>
                </a:solidFill>
                <a:latin typeface="+mn-lt"/>
              </a:rPr>
              <a:t>Early Elective Delivery</a:t>
            </a:r>
          </a:p>
          <a:p>
            <a:pPr marL="342900" indent="-342900">
              <a:buFont typeface="Arial" panose="020B0604020202020204" pitchFamily="34" charset="0"/>
              <a:buChar char="•"/>
            </a:pPr>
            <a:r>
              <a:rPr lang="en-US" sz="2400" b="1" dirty="0">
                <a:solidFill>
                  <a:schemeClr val="tx1"/>
                </a:solidFill>
                <a:latin typeface="+mn-lt"/>
              </a:rPr>
              <a:t>Obstetric Hemorrhage</a:t>
            </a:r>
          </a:p>
          <a:p>
            <a:pPr marL="342900" indent="-342900">
              <a:buFont typeface="Arial" panose="020B0604020202020204" pitchFamily="34" charset="0"/>
              <a:buChar char="•"/>
            </a:pPr>
            <a:r>
              <a:rPr lang="en-US" sz="2400" b="1" dirty="0">
                <a:solidFill>
                  <a:schemeClr val="tx1"/>
                </a:solidFill>
                <a:latin typeface="+mn-lt"/>
              </a:rPr>
              <a:t>Hypertension in Pregnancy</a:t>
            </a:r>
          </a:p>
          <a:p>
            <a:pPr marL="342900" indent="-342900">
              <a:buFont typeface="Arial" panose="020B0604020202020204" pitchFamily="34" charset="0"/>
              <a:buChar char="•"/>
            </a:pPr>
            <a:r>
              <a:rPr lang="en-US" sz="2400" b="1" dirty="0">
                <a:solidFill>
                  <a:schemeClr val="tx1"/>
                </a:solidFill>
                <a:latin typeface="+mn-lt"/>
              </a:rPr>
              <a:t>Perinatal Indicators</a:t>
            </a:r>
          </a:p>
          <a:p>
            <a:pPr marL="342900" indent="-342900">
              <a:buFont typeface="Arial" panose="020B0604020202020204" pitchFamily="34" charset="0"/>
              <a:buChar char="•"/>
            </a:pPr>
            <a:r>
              <a:rPr lang="en-US" sz="2400" b="1" dirty="0">
                <a:solidFill>
                  <a:schemeClr val="tx1"/>
                </a:solidFill>
                <a:latin typeface="+mn-lt"/>
              </a:rPr>
              <a:t>Maternal Opioid Recovery Effort</a:t>
            </a:r>
          </a:p>
          <a:p>
            <a:pPr marL="342900" indent="-342900">
              <a:buFont typeface="Arial" panose="020B0604020202020204" pitchFamily="34" charset="0"/>
              <a:buChar char="•"/>
            </a:pPr>
            <a:r>
              <a:rPr lang="en-US" sz="2400" b="1" dirty="0">
                <a:solidFill>
                  <a:schemeClr val="tx1"/>
                </a:solidFill>
                <a:latin typeface="+mn-lt"/>
              </a:rPr>
              <a:t>Mother’s Own Milk</a:t>
            </a:r>
          </a:p>
          <a:p>
            <a:pPr marL="342900" indent="-342900">
              <a:buFont typeface="Arial" panose="020B0604020202020204" pitchFamily="34" charset="0"/>
              <a:buChar char="•"/>
            </a:pPr>
            <a:r>
              <a:rPr lang="en-US" sz="2400" b="1" dirty="0">
                <a:solidFill>
                  <a:schemeClr val="tx1"/>
                </a:solidFill>
                <a:latin typeface="+mn-lt"/>
              </a:rPr>
              <a:t>Promoting Primary Vaginal Deliveries</a:t>
            </a:r>
          </a:p>
          <a:p>
            <a:pPr marL="342900" indent="-342900">
              <a:buFont typeface="Arial" panose="020B0604020202020204" pitchFamily="34" charset="0"/>
              <a:buChar char="•"/>
            </a:pPr>
            <a:r>
              <a:rPr lang="en-US" sz="2400" b="1" dirty="0">
                <a:solidFill>
                  <a:schemeClr val="tx1"/>
                </a:solidFill>
                <a:latin typeface="+mn-lt"/>
              </a:rPr>
              <a:t>Birth Certificate Improvement </a:t>
            </a:r>
          </a:p>
          <a:p>
            <a:pPr marL="342900" indent="-342900">
              <a:buFont typeface="Arial" panose="020B0604020202020204" pitchFamily="34" charset="0"/>
              <a:buChar char="•"/>
            </a:pPr>
            <a:r>
              <a:rPr lang="en-US" sz="2400" b="1" dirty="0">
                <a:solidFill>
                  <a:schemeClr val="tx1"/>
                </a:solidFill>
                <a:latin typeface="+mn-lt"/>
              </a:rPr>
              <a:t>Postpartum Access &amp; Continuity of Care </a:t>
            </a:r>
          </a:p>
          <a:p>
            <a:pPr marL="342900" indent="-342900">
              <a:buFont typeface="Arial" panose="020B0604020202020204" pitchFamily="34" charset="0"/>
              <a:buChar char="•"/>
            </a:pPr>
            <a:r>
              <a:rPr lang="en-US" sz="2400" b="1" dirty="0">
                <a:solidFill>
                  <a:schemeClr val="tx1"/>
                </a:solidFill>
                <a:latin typeface="+mn-lt"/>
              </a:rPr>
              <a:t>Maternity Levels of Care</a:t>
            </a:r>
          </a:p>
          <a:p>
            <a:pPr marL="342900" indent="-342900">
              <a:buFont typeface="Arial" panose="020B0604020202020204" pitchFamily="34" charset="0"/>
              <a:buChar char="•"/>
            </a:pPr>
            <a:r>
              <a:rPr lang="en-US" sz="2400" b="1" dirty="0">
                <a:solidFill>
                  <a:schemeClr val="tx1"/>
                </a:solidFill>
                <a:latin typeface="+mn-lt"/>
              </a:rPr>
              <a:t>Social Determinants of Health</a:t>
            </a:r>
          </a:p>
          <a:p>
            <a:endParaRPr lang="en-US" b="1" dirty="0"/>
          </a:p>
          <a:p>
            <a:endParaRPr lang="en-US" dirty="0"/>
          </a:p>
          <a:p>
            <a:endParaRPr lang="en-US" dirty="0"/>
          </a:p>
        </p:txBody>
      </p:sp>
      <p:pic>
        <p:nvPicPr>
          <p:cNvPr id="5" name="Picture 4"/>
          <p:cNvPicPr>
            <a:picLocks noChangeAspect="1"/>
          </p:cNvPicPr>
          <p:nvPr/>
        </p:nvPicPr>
        <p:blipFill>
          <a:blip r:embed="rId2"/>
          <a:stretch>
            <a:fillRect/>
          </a:stretch>
        </p:blipFill>
        <p:spPr>
          <a:xfrm>
            <a:off x="7468844" y="1544457"/>
            <a:ext cx="3604311" cy="2898786"/>
          </a:xfrm>
          <a:prstGeom prst="rect">
            <a:avLst/>
          </a:prstGeom>
        </p:spPr>
      </p:pic>
    </p:spTree>
    <p:extLst>
      <p:ext uri="{BB962C8B-B14F-4D97-AF65-F5344CB8AC3E}">
        <p14:creationId xmlns:p14="http://schemas.microsoft.com/office/powerpoint/2010/main" val="311213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93D58-E99C-2543-B3DD-EDAED2E6800B}" type="slidenum">
              <a:rPr lang="en-US" smtClean="0"/>
              <a:pPr/>
              <a:t>11</a:t>
            </a:fld>
            <a:endParaRPr lang="en-US" dirty="0"/>
          </a:p>
        </p:txBody>
      </p:sp>
      <p:sp>
        <p:nvSpPr>
          <p:cNvPr id="3" name="Title 2"/>
          <p:cNvSpPr>
            <a:spLocks noGrp="1"/>
          </p:cNvSpPr>
          <p:nvPr>
            <p:ph type="title"/>
          </p:nvPr>
        </p:nvSpPr>
        <p:spPr/>
        <p:txBody>
          <a:bodyPr/>
          <a:lstStyle/>
          <a:p>
            <a:r>
              <a:rPr lang="en-US" b="1" dirty="0"/>
              <a:t>More About Us</a:t>
            </a:r>
          </a:p>
        </p:txBody>
      </p:sp>
      <p:sp>
        <p:nvSpPr>
          <p:cNvPr id="4" name="Text Placeholder 3"/>
          <p:cNvSpPr>
            <a:spLocks noGrp="1"/>
          </p:cNvSpPr>
          <p:nvPr>
            <p:ph type="body" sz="quarter" idx="13"/>
          </p:nvPr>
        </p:nvSpPr>
        <p:spPr/>
        <p:txBody>
          <a:bodyPr/>
          <a:lstStyle/>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Maternal Neonatal Transport Team Availability</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PeriGen for Centralized Fetal Monitoring</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Remote Fetal Monitor Cart </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Fetal Monitoring Telemetry System</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Cardiac Telemetry Monitoring </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Updated OB Hemorrhage Carts</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Debriefing Room</a:t>
            </a:r>
          </a:p>
          <a:p>
            <a:pPr marL="342900" indent="-342900">
              <a:buFont typeface="Arial" panose="020B0604020202020204"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226" y="822751"/>
            <a:ext cx="1576262" cy="10505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77615" y="2063749"/>
            <a:ext cx="1655585" cy="11037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51148" y="3593884"/>
            <a:ext cx="2039702" cy="152977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193221" y="5178612"/>
            <a:ext cx="1861043" cy="1395782"/>
          </a:xfrm>
          <a:prstGeom prst="rect">
            <a:avLst/>
          </a:prstGeom>
        </p:spPr>
      </p:pic>
    </p:spTree>
    <p:extLst>
      <p:ext uri="{BB962C8B-B14F-4D97-AF65-F5344CB8AC3E}">
        <p14:creationId xmlns:p14="http://schemas.microsoft.com/office/powerpoint/2010/main" val="43383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93D58-E99C-2543-B3DD-EDAED2E6800B}" type="slidenum">
              <a:rPr lang="en-US" smtClean="0"/>
              <a:pPr/>
              <a:t>12</a:t>
            </a:fld>
            <a:endParaRPr lang="en-US" dirty="0"/>
          </a:p>
        </p:txBody>
      </p:sp>
      <p:sp>
        <p:nvSpPr>
          <p:cNvPr id="3" name="Title 2"/>
          <p:cNvSpPr>
            <a:spLocks noGrp="1"/>
          </p:cNvSpPr>
          <p:nvPr>
            <p:ph type="title"/>
          </p:nvPr>
        </p:nvSpPr>
        <p:spPr/>
        <p:txBody>
          <a:bodyPr/>
          <a:lstStyle/>
          <a:p>
            <a:r>
              <a:rPr lang="en-US" b="1" dirty="0"/>
              <a:t>More About Us</a:t>
            </a:r>
          </a:p>
        </p:txBody>
      </p:sp>
      <p:sp>
        <p:nvSpPr>
          <p:cNvPr id="4" name="Text Placeholder 3"/>
          <p:cNvSpPr>
            <a:spLocks noGrp="1"/>
          </p:cNvSpPr>
          <p:nvPr>
            <p:ph type="body" sz="quarter" idx="13"/>
          </p:nvPr>
        </p:nvSpPr>
        <p:spPr>
          <a:xfrm>
            <a:off x="2006600" y="1384300"/>
            <a:ext cx="9626600" cy="4203700"/>
          </a:xfrm>
        </p:spPr>
        <p:txBody>
          <a:bodyPr/>
          <a:lstStyle/>
          <a:p>
            <a:r>
              <a:rPr lang="en-US" sz="2800" b="1" dirty="0" err="1">
                <a:solidFill>
                  <a:schemeClr val="tx1"/>
                </a:solidFill>
                <a:latin typeface="+mn-lt"/>
              </a:rPr>
              <a:t>NICLet</a:t>
            </a:r>
            <a:r>
              <a:rPr lang="en-US" sz="2800" b="1" dirty="0">
                <a:solidFill>
                  <a:schemeClr val="tx1"/>
                </a:solidFill>
                <a:latin typeface="+mn-lt"/>
              </a:rPr>
              <a:t> Care Model</a:t>
            </a:r>
          </a:p>
          <a:p>
            <a:r>
              <a:rPr lang="en-US" sz="2800" b="1" dirty="0" err="1">
                <a:solidFill>
                  <a:schemeClr val="tx1"/>
                </a:solidFill>
                <a:latin typeface="+mn-lt"/>
              </a:rPr>
              <a:t>Caregility</a:t>
            </a:r>
            <a:r>
              <a:rPr lang="en-US" sz="2800" b="1" dirty="0">
                <a:solidFill>
                  <a:schemeClr val="tx1"/>
                </a:solidFill>
                <a:latin typeface="+mn-lt"/>
              </a:rPr>
              <a:t> to contact Neonatologists</a:t>
            </a:r>
          </a:p>
          <a:p>
            <a:r>
              <a:rPr lang="en-US" sz="2800" b="1" dirty="0">
                <a:solidFill>
                  <a:schemeClr val="tx1"/>
                </a:solidFill>
                <a:latin typeface="+mn-lt"/>
              </a:rPr>
              <a:t>Breastfeeding Support Group Weekly</a:t>
            </a:r>
          </a:p>
          <a:p>
            <a:r>
              <a:rPr lang="en-US" sz="2800" b="1" dirty="0">
                <a:solidFill>
                  <a:schemeClr val="tx1"/>
                </a:solidFill>
                <a:latin typeface="+mn-lt"/>
              </a:rPr>
              <a:t>Baby Weight Station</a:t>
            </a:r>
          </a:p>
          <a:p>
            <a:r>
              <a:rPr lang="en-US" sz="2800" b="1" dirty="0">
                <a:solidFill>
                  <a:schemeClr val="tx1"/>
                </a:solidFill>
                <a:latin typeface="+mn-lt"/>
              </a:rPr>
              <a:t>Neonatal Simulation Lab On Site </a:t>
            </a:r>
          </a:p>
          <a:p>
            <a:r>
              <a:rPr lang="en-US" sz="2800" b="1" dirty="0">
                <a:solidFill>
                  <a:schemeClr val="tx1"/>
                </a:solidFill>
                <a:latin typeface="+mn-lt"/>
              </a:rPr>
              <a:t>Nursing Staff Certified as Breastfeeding Counselors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59962" y="1288420"/>
            <a:ext cx="2757246" cy="20679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93680" y="5175454"/>
            <a:ext cx="1581991" cy="11864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787" y="5023451"/>
            <a:ext cx="2649774" cy="1490498"/>
          </a:xfrm>
          <a:prstGeom prst="rect">
            <a:avLst/>
          </a:prstGeom>
        </p:spPr>
      </p:pic>
    </p:spTree>
    <p:extLst>
      <p:ext uri="{BB962C8B-B14F-4D97-AF65-F5344CB8AC3E}">
        <p14:creationId xmlns:p14="http://schemas.microsoft.com/office/powerpoint/2010/main" val="18605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1">
            <a:extLst>
              <a:ext uri="{FF2B5EF4-FFF2-40B4-BE49-F238E27FC236}">
                <a16:creationId xmlns:a16="http://schemas.microsoft.com/office/drawing/2014/main" id="{8785E597-B0C8-4CA8-9A56-A0F3996D088D}"/>
              </a:ext>
            </a:extLst>
          </p:cNvPr>
          <p:cNvSpPr txBox="1"/>
          <p:nvPr/>
        </p:nvSpPr>
        <p:spPr>
          <a:xfrm>
            <a:off x="30480" y="74629"/>
            <a:ext cx="12161520" cy="515601"/>
          </a:xfrm>
          <a:prstGeom prst="rect">
            <a:avLst/>
          </a:prstGeom>
          <a:noFill/>
        </p:spPr>
        <p:txBody>
          <a:bodyPr lIns="31609" tIns="15804" rIns="31609" bIns="15804"/>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2400" b="1" dirty="0">
                <a:solidFill>
                  <a:srgbClr val="002060"/>
                </a:solidFill>
                <a:latin typeface="Times New Roman" panose="02020603050405020304" pitchFamily="18" charset="0"/>
                <a:cs typeface="Times New Roman" panose="02020603050405020304" pitchFamily="18" charset="0"/>
              </a:rPr>
              <a:t>Benefits of Delaying Hospital Admission in Early Labor </a:t>
            </a:r>
          </a:p>
          <a:p>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0" y="575996"/>
            <a:ext cx="12192000" cy="1195248"/>
          </a:xfrm>
          <a:prstGeom prst="rect">
            <a:avLst/>
          </a:prstGeom>
        </p:spPr>
        <p:txBody>
          <a:bodyPr wrap="square" lIns="31609" tIns="15804" rIns="31609" bIns="15804">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1067" dirty="0">
                <a:solidFill>
                  <a:srgbClr val="002060"/>
                </a:solidFill>
                <a:latin typeface="Times New Roman" panose="02020603050405020304" pitchFamily="18" charset="0"/>
                <a:cs typeface="Times New Roman" panose="02020603050405020304" pitchFamily="18" charset="0"/>
              </a:rPr>
              <a:t>Amy Brown, MSN, APRN, FNP-BC;</a:t>
            </a:r>
            <a:r>
              <a:rPr lang="en-US" sz="1400" dirty="0">
                <a:solidFill>
                  <a:srgbClr val="002060"/>
                </a:solidFill>
                <a:latin typeface="Times New Roman" panose="02020603050405020304" pitchFamily="18" charset="0"/>
                <a:cs typeface="Times New Roman" panose="02020603050405020304" pitchFamily="18" charset="0"/>
              </a:rPr>
              <a:t> </a:t>
            </a:r>
            <a:r>
              <a:rPr lang="en-US" sz="1067" dirty="0">
                <a:solidFill>
                  <a:srgbClr val="002060"/>
                </a:solidFill>
                <a:latin typeface="Times New Roman" panose="02020603050405020304" pitchFamily="18" charset="0"/>
                <a:cs typeface="Times New Roman" panose="02020603050405020304" pitchFamily="18" charset="0"/>
              </a:rPr>
              <a:t>Darlene B. Comer MSN, RNC-OB, CBC; Sabrina Perez RNC, CBC; Sara Stevens RNC, CBC </a:t>
            </a:r>
          </a:p>
          <a:p>
            <a:pPr algn="ctr"/>
            <a:r>
              <a:rPr lang="en-US" sz="1333" b="1" dirty="0">
                <a:solidFill>
                  <a:srgbClr val="000000"/>
                </a:solidFill>
                <a:latin typeface="Times New Roman" panose="02020603050405020304" pitchFamily="18" charset="0"/>
                <a:cs typeface="Times New Roman" panose="02020603050405020304" pitchFamily="18" charset="0"/>
              </a:rPr>
              <a:t>QUALITY IMPROVEMENT IN PATIENT OUTCOMES AND NORMAL TERM SINGLTON VERTEX (NTSV) RATES</a:t>
            </a:r>
          </a:p>
          <a:p>
            <a:pPr algn="ctr"/>
            <a:endParaRPr lang="en-US" sz="1400" dirty="0">
              <a:solidFill>
                <a:srgbClr val="002060"/>
              </a:solidFill>
              <a:latin typeface="Times New Roman" panose="02020603050405020304" pitchFamily="18" charset="0"/>
              <a:cs typeface="Times New Roman" panose="02020603050405020304" pitchFamily="18" charset="0"/>
            </a:endParaRPr>
          </a:p>
          <a:p>
            <a:pPr algn="ctr"/>
            <a:endParaRPr lang="en-US" sz="1200" dirty="0">
              <a:solidFill>
                <a:srgbClr val="002060"/>
              </a:solidFill>
              <a:latin typeface="Times New Roman" panose="02020603050405020304" pitchFamily="18" charset="0"/>
              <a:cs typeface="Times New Roman" panose="02020603050405020304" pitchFamily="18" charset="0"/>
            </a:endParaRPr>
          </a:p>
          <a:p>
            <a:pPr algn="ct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4864E4E-50A2-403F-84B8-E4F7E820612B}"/>
              </a:ext>
            </a:extLst>
          </p:cNvPr>
          <p:cNvSpPr txBox="1"/>
          <p:nvPr/>
        </p:nvSpPr>
        <p:spPr>
          <a:xfrm>
            <a:off x="128615" y="1295401"/>
            <a:ext cx="2715376" cy="3027495"/>
          </a:xfrm>
          <a:prstGeom prst="rect">
            <a:avLst/>
          </a:prstGeom>
          <a:noFill/>
        </p:spPr>
        <p:txBody>
          <a:bodyPr wrap="square" rtlCol="0">
            <a:spAutoFit/>
          </a:bodyPr>
          <a:lstStyle>
            <a:defPPr>
              <a:defRPr kern="1200" smtId="4294967295"/>
            </a:defPPr>
          </a:lstStyle>
          <a:p>
            <a:pPr lvl="0"/>
            <a:r>
              <a:rPr lang="en-US" sz="1200" b="1" dirty="0">
                <a:solidFill>
                  <a:srgbClr val="000000"/>
                </a:solidFill>
                <a:latin typeface="Times New Roman" panose="02020603050405020304" pitchFamily="18" charset="0"/>
                <a:cs typeface="Times New Roman" panose="02020603050405020304" pitchFamily="18" charset="0"/>
              </a:rPr>
              <a:t>Background</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Early labor (latent) is the first stage of labor where contractions occur irregularly causing initial cervical dilatation or change.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Contractions may painful and irregular</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There is no specific time range for latent labor, may last between 6- 36 hours.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Women who are admitted to the hospital during this stage are potentially exposed to unnecessary medical interventions.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In order to improve outcomes women are encouraged to stay home until active labor.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Early medical intervention leads to increased risk of limited mobility and prolonged labor.</a:t>
            </a:r>
          </a:p>
          <a:p>
            <a:pPr lvl="0"/>
            <a:r>
              <a:rPr lang="en-US" sz="800" b="1" dirty="0">
                <a:solidFill>
                  <a:srgbClr val="000000"/>
                </a:solidFill>
                <a:latin typeface="Times New Roman" panose="02020603050405020304" pitchFamily="18" charset="0"/>
                <a:cs typeface="Times New Roman" panose="02020603050405020304" pitchFamily="18" charset="0"/>
              </a:rPr>
              <a:t> </a:t>
            </a:r>
          </a:p>
        </p:txBody>
      </p:sp>
      <p:sp>
        <p:nvSpPr>
          <p:cNvPr id="59" name="TextBox 58">
            <a:extLst>
              <a:ext uri="{FF2B5EF4-FFF2-40B4-BE49-F238E27FC236}">
                <a16:creationId xmlns:a16="http://schemas.microsoft.com/office/drawing/2014/main" id="{D07EEF88-ACF9-4467-B180-074FC642245A}"/>
              </a:ext>
            </a:extLst>
          </p:cNvPr>
          <p:cNvSpPr txBox="1"/>
          <p:nvPr/>
        </p:nvSpPr>
        <p:spPr>
          <a:xfrm>
            <a:off x="9190089" y="1229028"/>
            <a:ext cx="2987980" cy="4279441"/>
          </a:xfrm>
          <a:prstGeom prst="rect">
            <a:avLst/>
          </a:prstGeom>
          <a:noFill/>
        </p:spPr>
        <p:txBody>
          <a:bodyPr wrap="square" rtlCol="0">
            <a:spAutoFit/>
          </a:bodyPr>
          <a:lstStyle>
            <a:defPPr>
              <a:defRPr kern="1200" smtId="4294967295"/>
            </a:defPPr>
          </a:lstStyle>
          <a:p>
            <a:r>
              <a:rPr lang="en-US" sz="1200" b="1" dirty="0">
                <a:solidFill>
                  <a:srgbClr val="000000"/>
                </a:solidFill>
                <a:latin typeface="Times New Roman" panose="02020603050405020304" pitchFamily="18" charset="0"/>
                <a:cs typeface="Times New Roman" panose="02020603050405020304" pitchFamily="18" charset="0"/>
              </a:rPr>
              <a:t>Conclusion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Delaying hospital admission until active phase of labor reduces risk for augmentation and cesarean section.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Encouraging movement promotes natural labor progression.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Prenatal education provides a solid knowledge-based understanding of normal labor, allowing for realistic expectations.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A unified team approach and effective communication among its members increases positive patient experience and desired outcomes.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Empowering woman to understand their body is perfectly designed for birth, can help ease fears associated with childbirth.</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Research shows early education on pain management and coping mechanisms is highly beneficial to labor process. </a:t>
            </a:r>
          </a:p>
          <a:p>
            <a:pPr marL="228594" indent="-228594">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pPr marL="228594" indent="-228594">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endParaRPr lang="en-US" sz="1467" dirty="0">
              <a:solidFill>
                <a:srgbClr val="000000"/>
              </a:solidFill>
              <a:latin typeface="Times New Roman" panose="02020603050405020304" pitchFamily="18" charset="0"/>
              <a:cs typeface="Times New Roman" panose="02020603050405020304" pitchFamily="18" charset="0"/>
            </a:endParaRPr>
          </a:p>
          <a:p>
            <a:endParaRPr lang="en-US" sz="1467" b="1" dirty="0">
              <a:solidFill>
                <a:srgbClr val="000000"/>
              </a:solidFill>
              <a:latin typeface="Times New Roman" panose="02020603050405020304" pitchFamily="18" charset="0"/>
              <a:cs typeface="Times New Roman" panose="02020603050405020304" pitchFamily="18" charset="0"/>
            </a:endParaRPr>
          </a:p>
          <a:p>
            <a:pPr marL="228594" indent="-228594">
              <a:buFont typeface="Arial" panose="020B0604020202020204" pitchFamily="34" charset="0"/>
              <a:buChar char="•"/>
            </a:pPr>
            <a:endParaRPr lang="en-US" sz="1467" b="1" dirty="0">
              <a:solidFill>
                <a:srgbClr val="000000"/>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716F17B6-B5C7-4922-B9E2-CD14BD16A568}"/>
              </a:ext>
            </a:extLst>
          </p:cNvPr>
          <p:cNvSpPr txBox="1"/>
          <p:nvPr/>
        </p:nvSpPr>
        <p:spPr>
          <a:xfrm>
            <a:off x="3166483" y="1295401"/>
            <a:ext cx="2962836" cy="2432204"/>
          </a:xfrm>
          <a:prstGeom prst="rect">
            <a:avLst/>
          </a:prstGeom>
          <a:noFill/>
        </p:spPr>
        <p:txBody>
          <a:bodyPr wrap="square" rtlCol="0">
            <a:spAutoFit/>
          </a:bodyPr>
          <a:lstStyle>
            <a:defPPr>
              <a:defRPr kern="1200" smtId="4294967295"/>
            </a:defPPr>
          </a:lstStyle>
          <a:p>
            <a:r>
              <a:rPr lang="en-US" sz="1200" b="1" dirty="0">
                <a:solidFill>
                  <a:srgbClr val="000000"/>
                </a:solidFill>
                <a:latin typeface="Times New Roman" panose="02020603050405020304" pitchFamily="18" charset="0"/>
                <a:cs typeface="Times New Roman" panose="02020603050405020304" pitchFamily="18" charset="0"/>
              </a:rPr>
              <a:t>Research/ Methods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Research shows the relationship between labor support, early movement and delaying early admissions.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Quantitative data from deliveries was collected and analyzed as presented in the linear regression graph to the right.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The graph supports delaying admission to hospital until active labor reduces percentage for cesarean section.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 Based on data collected women admitted to hospital in latent labor had a higher probability of early intrapartum intervention</a:t>
            </a:r>
            <a:endParaRPr lang="en-US" sz="1067" b="1" dirty="0">
              <a:solidFill>
                <a:srgbClr val="000000"/>
              </a:solidFill>
              <a:latin typeface="Times New Roman" panose="02020603050405020304" pitchFamily="18" charset="0"/>
              <a:cs typeface="Times New Roman" panose="02020603050405020304" pitchFamily="18" charset="0"/>
            </a:endParaRPr>
          </a:p>
          <a:p>
            <a:pPr marL="228594" indent="-228594">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27A0BB3C-427E-42CA-963C-DA612C8F2B9C}"/>
              </a:ext>
            </a:extLst>
          </p:cNvPr>
          <p:cNvSpPr txBox="1"/>
          <p:nvPr/>
        </p:nvSpPr>
        <p:spPr>
          <a:xfrm>
            <a:off x="6176071" y="1295401"/>
            <a:ext cx="2663813" cy="276999"/>
          </a:xfrm>
          <a:prstGeom prst="rect">
            <a:avLst/>
          </a:prstGeom>
          <a:noFill/>
        </p:spPr>
        <p:txBody>
          <a:bodyPr wrap="square" rtlCol="0">
            <a:spAutoFit/>
          </a:bodyPr>
          <a:lstStyle>
            <a:defPPr>
              <a:defRPr kern="1200" smtId="4294967295"/>
            </a:defPPr>
          </a:lstStyle>
          <a:p>
            <a:r>
              <a:rPr lang="en-US" sz="1200" b="1" dirty="0">
                <a:solidFill>
                  <a:srgbClr val="000000"/>
                </a:solidFill>
                <a:latin typeface="Times New Roman" panose="02020603050405020304" pitchFamily="18" charset="0"/>
                <a:cs typeface="Times New Roman" panose="02020603050405020304" pitchFamily="18" charset="0"/>
              </a:rPr>
              <a:t>Results / Outcomes</a:t>
            </a:r>
          </a:p>
        </p:txBody>
      </p:sp>
      <p:sp>
        <p:nvSpPr>
          <p:cNvPr id="29" name="TextBox 28">
            <a:extLst>
              <a:ext uri="{FF2B5EF4-FFF2-40B4-BE49-F238E27FC236}">
                <a16:creationId xmlns:a16="http://schemas.microsoft.com/office/drawing/2014/main" id="{ABA9C828-C1BB-444B-8064-25E603791697}"/>
              </a:ext>
            </a:extLst>
          </p:cNvPr>
          <p:cNvSpPr txBox="1"/>
          <p:nvPr/>
        </p:nvSpPr>
        <p:spPr>
          <a:xfrm>
            <a:off x="6197952" y="1784766"/>
            <a:ext cx="3023885" cy="1446935"/>
          </a:xfrm>
          <a:prstGeom prst="rect">
            <a:avLst/>
          </a:prstGeom>
          <a:noFill/>
        </p:spPr>
        <p:txBody>
          <a:bodyPr wrap="square" rtlCol="0">
            <a:spAutoFit/>
          </a:bodyPr>
          <a:lstStyle>
            <a:defPPr>
              <a:defRPr kern="1200" smtId="4294967295"/>
            </a:defPPr>
          </a:lstStyle>
          <a:p>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pPr marL="228594" indent="-228594">
              <a:buFont typeface="Arial" panose="020B0604020202020204" pitchFamily="34" charset="0"/>
              <a:buChar char="•"/>
            </a:pPr>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pPr marL="228594" indent="-228594">
              <a:buFont typeface="Arial" panose="020B0604020202020204" pitchFamily="34" charset="0"/>
              <a:buChar char="•"/>
            </a:pPr>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pPr marL="228594" indent="-228594">
              <a:buFont typeface="Arial" panose="020B0604020202020204" pitchFamily="34" charset="0"/>
              <a:buChar char="•"/>
            </a:pPr>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pPr marL="228594" indent="-228594">
              <a:buFont typeface="Arial" panose="020B0604020202020204" pitchFamily="34" charset="0"/>
              <a:buChar char="•"/>
            </a:pPr>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95" y="66182"/>
            <a:ext cx="1679172" cy="548439"/>
          </a:xfrm>
          <a:prstGeom prst="rect">
            <a:avLst/>
          </a:prstGeom>
        </p:spPr>
      </p:pic>
      <p:sp>
        <p:nvSpPr>
          <p:cNvPr id="13" name="Rectangle 12"/>
          <p:cNvSpPr/>
          <p:nvPr/>
        </p:nvSpPr>
        <p:spPr>
          <a:xfrm>
            <a:off x="6176194" y="5363051"/>
            <a:ext cx="2987980" cy="1692964"/>
          </a:xfrm>
          <a:prstGeom prst="rect">
            <a:avLst/>
          </a:prstGeom>
        </p:spPr>
        <p:txBody>
          <a:bodyPr wrap="square">
            <a:spAutoFit/>
          </a:bodyPr>
          <a:lstStyle/>
          <a:p>
            <a:pPr lvl="0"/>
            <a:r>
              <a:rPr lang="en-US" sz="1333" b="1" dirty="0">
                <a:solidFill>
                  <a:srgbClr val="000000"/>
                </a:solidFill>
                <a:latin typeface="Times New Roman" panose="02020603050405020304" pitchFamily="18" charset="0"/>
                <a:cs typeface="Times New Roman" panose="02020603050405020304" pitchFamily="18" charset="0"/>
              </a:rPr>
              <a:t>Barriers to Desired Outcomes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Medical/ maternal history of chronic conditions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Onset of acute conditions such as elevated BP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Nonreactive fetal tracing</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Low tolerance to labor pain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Lack of maternal labor support</a:t>
            </a:r>
          </a:p>
          <a:p>
            <a:pPr lvl="0"/>
            <a:r>
              <a:rPr lang="en-US" sz="1333" dirty="0">
                <a:solidFill>
                  <a:srgbClr val="000000"/>
                </a:solidFill>
                <a:latin typeface="Times New Roman" panose="02020603050405020304" pitchFamily="18" charset="0"/>
                <a:cs typeface="Times New Roman" panose="02020603050405020304" pitchFamily="18" charset="0"/>
              </a:rPr>
              <a:t> </a:t>
            </a:r>
          </a:p>
          <a:p>
            <a:pPr lvl="0"/>
            <a:endParaRPr lang="en-US" sz="1333"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88E5C3A-5609-4FCB-AAFA-02F4257C07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5932" y="4501785"/>
            <a:ext cx="1953801" cy="1252208"/>
          </a:xfrm>
          <a:prstGeom prst="rect">
            <a:avLst/>
          </a:prstGeom>
        </p:spPr>
      </p:pic>
      <p:pic>
        <p:nvPicPr>
          <p:cNvPr id="6" name="Picture 5">
            <a:extLst>
              <a:ext uri="{FF2B5EF4-FFF2-40B4-BE49-F238E27FC236}">
                <a16:creationId xmlns:a16="http://schemas.microsoft.com/office/drawing/2014/main" id="{A178FEE1-6FE0-47AF-BDF1-F8956B7DB2F5}"/>
              </a:ext>
            </a:extLst>
          </p:cNvPr>
          <p:cNvPicPr>
            <a:picLocks noChangeAspect="1"/>
          </p:cNvPicPr>
          <p:nvPr/>
        </p:nvPicPr>
        <p:blipFill rotWithShape="1">
          <a:blip r:embed="rId6"/>
          <a:srcRect t="11998" b="11139"/>
          <a:stretch/>
        </p:blipFill>
        <p:spPr>
          <a:xfrm>
            <a:off x="2623308" y="3839391"/>
            <a:ext cx="3036737" cy="1827036"/>
          </a:xfrm>
          <a:prstGeom prst="rect">
            <a:avLst/>
          </a:prstGeom>
        </p:spPr>
      </p:pic>
      <p:sp>
        <p:nvSpPr>
          <p:cNvPr id="7" name="TextBox 6">
            <a:extLst>
              <a:ext uri="{FF2B5EF4-FFF2-40B4-BE49-F238E27FC236}">
                <a16:creationId xmlns:a16="http://schemas.microsoft.com/office/drawing/2014/main" id="{2A1107A0-A65C-4DF2-A21F-27009B9757AC}"/>
              </a:ext>
            </a:extLst>
          </p:cNvPr>
          <p:cNvSpPr txBox="1"/>
          <p:nvPr/>
        </p:nvSpPr>
        <p:spPr>
          <a:xfrm rot="303392">
            <a:off x="2560989" y="5220902"/>
            <a:ext cx="2947209" cy="276999"/>
          </a:xfrm>
          <a:prstGeom prst="rect">
            <a:avLst/>
          </a:prstGeom>
          <a:noFill/>
        </p:spPr>
        <p:txBody>
          <a:bodyPr wrap="square" rtlCol="0">
            <a:spAutoFit/>
          </a:bodyPr>
          <a:lstStyle/>
          <a:p>
            <a:pPr algn="ctr"/>
            <a:r>
              <a:rPr lang="en-US" sz="1200" b="1" dirty="0">
                <a:solidFill>
                  <a:schemeClr val="bg2"/>
                </a:solidFill>
              </a:rPr>
              <a:t>Tracking Primary Vaginal Deliveries</a:t>
            </a:r>
          </a:p>
        </p:txBody>
      </p:sp>
      <p:sp>
        <p:nvSpPr>
          <p:cNvPr id="10" name="TextBox 9">
            <a:extLst>
              <a:ext uri="{FF2B5EF4-FFF2-40B4-BE49-F238E27FC236}">
                <a16:creationId xmlns:a16="http://schemas.microsoft.com/office/drawing/2014/main" id="{504B47B4-AAE7-4AE1-9777-47283179F784}"/>
              </a:ext>
            </a:extLst>
          </p:cNvPr>
          <p:cNvSpPr txBox="1"/>
          <p:nvPr/>
        </p:nvSpPr>
        <p:spPr>
          <a:xfrm>
            <a:off x="9335079" y="4410037"/>
            <a:ext cx="2641600" cy="265777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What did the nurses at Lee Health decide to do about it?</a:t>
            </a:r>
          </a:p>
          <a:p>
            <a:pPr algn="ctr"/>
            <a:r>
              <a:rPr lang="en-US" sz="1200" b="1" dirty="0">
                <a:latin typeface="Times New Roman" panose="02020603050405020304" pitchFamily="18" charset="0"/>
                <a:cs typeface="Times New Roman" panose="02020603050405020304" pitchFamily="18" charset="0"/>
              </a:rPr>
              <a:t>The Labor Walking Path</a:t>
            </a:r>
          </a:p>
          <a:p>
            <a:r>
              <a:rPr lang="en-US" sz="1067" dirty="0">
                <a:latin typeface="Times New Roman" panose="02020603050405020304" pitchFamily="18" charset="0"/>
                <a:cs typeface="Times New Roman" panose="02020603050405020304" pitchFamily="18" charset="0"/>
              </a:rPr>
              <a:t>Established by labor nurses as an educational and physical tool to promote ambulation in early phase of labor. QR codes along path provide educational and encouraging videos for the laboring woman and their support person. The labor walking path is located within the hospital and weather permitting outdoor area is available for use. Ambulation is a great way for laboring women transition from latent to active labor. </a:t>
            </a:r>
          </a:p>
          <a:p>
            <a:endParaRPr lang="en-US" sz="1333" b="1" dirty="0">
              <a:solidFill>
                <a:schemeClr val="bg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9032A38-BF92-45BE-B55F-0BECED58081B}"/>
              </a:ext>
            </a:extLst>
          </p:cNvPr>
          <p:cNvPicPr>
            <a:picLocks noChangeAspect="1"/>
          </p:cNvPicPr>
          <p:nvPr/>
        </p:nvPicPr>
        <p:blipFill>
          <a:blip r:embed="rId7"/>
          <a:stretch>
            <a:fillRect/>
          </a:stretch>
        </p:blipFill>
        <p:spPr>
          <a:xfrm>
            <a:off x="6211167" y="1603177"/>
            <a:ext cx="2953007" cy="2236215"/>
          </a:xfrm>
          <a:prstGeom prst="rect">
            <a:avLst/>
          </a:prstGeom>
        </p:spPr>
      </p:pic>
      <p:sp>
        <p:nvSpPr>
          <p:cNvPr id="8" name="TextBox 7">
            <a:extLst>
              <a:ext uri="{FF2B5EF4-FFF2-40B4-BE49-F238E27FC236}">
                <a16:creationId xmlns:a16="http://schemas.microsoft.com/office/drawing/2014/main" id="{AFDB2F1B-2460-46F8-8BEF-94626F3F7AA9}"/>
              </a:ext>
            </a:extLst>
          </p:cNvPr>
          <p:cNvSpPr txBox="1"/>
          <p:nvPr/>
        </p:nvSpPr>
        <p:spPr>
          <a:xfrm>
            <a:off x="6211167" y="3872932"/>
            <a:ext cx="2953007" cy="1077603"/>
          </a:xfrm>
          <a:prstGeom prst="rect">
            <a:avLst/>
          </a:prstGeom>
          <a:noFill/>
        </p:spPr>
        <p:txBody>
          <a:bodyPr wrap="square" rtlCol="0">
            <a:spAutoFit/>
          </a:bodyPr>
          <a:lstStyle/>
          <a:p>
            <a:r>
              <a:rPr lang="en-US" sz="1067" dirty="0">
                <a:latin typeface="Times New Roman" panose="02020603050405020304" pitchFamily="18" charset="0"/>
                <a:cs typeface="Times New Roman" panose="02020603050405020304" pitchFamily="18" charset="0"/>
              </a:rPr>
              <a:t>The linear regression graph above exhibits the leapfrog national benchmark average as 23.6% for Nulliparous, Term, Singleton, Vertex cesarean section rates. Lee Health strives to remain below the benchmark average in reducing cesarean sections for first time mothers. </a:t>
            </a:r>
          </a:p>
        </p:txBody>
      </p:sp>
      <p:sp>
        <p:nvSpPr>
          <p:cNvPr id="9" name="TextBox 8">
            <a:extLst>
              <a:ext uri="{FF2B5EF4-FFF2-40B4-BE49-F238E27FC236}">
                <a16:creationId xmlns:a16="http://schemas.microsoft.com/office/drawing/2014/main" id="{4D2ED9E3-A7EC-4DE5-8B73-E1D7AED710FE}"/>
              </a:ext>
            </a:extLst>
          </p:cNvPr>
          <p:cNvSpPr txBox="1"/>
          <p:nvPr/>
        </p:nvSpPr>
        <p:spPr>
          <a:xfrm>
            <a:off x="284253" y="5666427"/>
            <a:ext cx="5467611" cy="1364541"/>
          </a:xfrm>
          <a:prstGeom prst="rect">
            <a:avLst/>
          </a:prstGeom>
          <a:noFill/>
        </p:spPr>
        <p:txBody>
          <a:bodyPr wrap="square" rtlCol="0">
            <a:spAutoFit/>
          </a:bodyPr>
          <a:lstStyle/>
          <a:p>
            <a:r>
              <a:rPr lang="en-US" sz="1067" dirty="0"/>
              <a:t>References</a:t>
            </a:r>
            <a:endParaRPr lang="en-US" sz="2400" dirty="0"/>
          </a:p>
          <a:p>
            <a:r>
              <a:rPr lang="en-US" sz="600" dirty="0"/>
              <a:t>Chrastina, Jan. (2018). Meta- synthesis of Qualitative Studies: Background, Methodology and Applications. 10.32008/NORDSSCI2018/B1/V1/13.</a:t>
            </a:r>
          </a:p>
          <a:p>
            <a:r>
              <a:rPr lang="en-US" sz="600" dirty="0"/>
              <a:t>Gaudernack, L. C., Michelsen, T. M., Egeland, T., Voldner, N., &amp; Lukasse, M. (2020). Does prolonged labor affect the birth experience and subsequent wish for cesarean section among first-time mothers? A quantitative and qualitative analysis of a survey from Norway. BMC Pregnancy and Childbirth, 20(1). https://doi.org/10.1186/s12884-020-03196-0</a:t>
            </a:r>
          </a:p>
          <a:p>
            <a:r>
              <a:rPr lang="en-US" sz="600" dirty="0"/>
              <a:t>Kauffman, E., Souter, V. L., Katon, J. G., &amp; Sitcov, K. (2016). Cervical Dilation on Admission in Term Spontaneous Labor and Maternal and Newborn Outcomes. Obstetrics &amp; Gynecology, 127(3), 481–488. https://doi.org/10.1097/aog.0000000000001294</a:t>
            </a:r>
          </a:p>
          <a:p>
            <a:r>
              <a:rPr lang="en-US" sz="600" dirty="0"/>
              <a:t>Kissler, K., Jones, J., McFarland, A. K., &amp; Luchsinger, J. (2019). A qualitative meta-synthesis of women’s experiences of labor dystocia. Women and Birth. https://doi.org/10.1016/j.wombi.2019.08.001</a:t>
            </a:r>
          </a:p>
          <a:p>
            <a:r>
              <a:rPr lang="en-US" sz="600" dirty="0"/>
              <a:t>Rota, A., Antolini, L., Colciago, E., Nespoli, A., Borrelli, S. E., &amp; Fumagalli, S. (2018). Timing of hospital admission in labour: latent versus active phase, mode of birth and intrapartum interventions. A correlational study. Women and Birth, 31(4), 313–318. https://doi.org/10.1016/j.wombi.2017.10.001</a:t>
            </a:r>
          </a:p>
          <a:p>
            <a:endParaRPr lang="en-US" sz="600" dirty="0"/>
          </a:p>
          <a:p>
            <a:endParaRPr lang="en-US" sz="600" dirty="0"/>
          </a:p>
        </p:txBody>
      </p:sp>
    </p:spTree>
    <p:extLst>
      <p:ext uri="{BB962C8B-B14F-4D97-AF65-F5344CB8AC3E}">
        <p14:creationId xmlns:p14="http://schemas.microsoft.com/office/powerpoint/2010/main" val="88765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14</a:t>
            </a:fld>
            <a:endParaRPr lang="en-US" dirty="0"/>
          </a:p>
        </p:txBody>
      </p:sp>
      <p:pic>
        <p:nvPicPr>
          <p:cNvPr id="3" name="Picture 2"/>
          <p:cNvPicPr>
            <a:picLocks noChangeAspect="1"/>
          </p:cNvPicPr>
          <p:nvPr/>
        </p:nvPicPr>
        <p:blipFill>
          <a:blip r:embed="rId2"/>
          <a:stretch>
            <a:fillRect/>
          </a:stretch>
        </p:blipFill>
        <p:spPr>
          <a:xfrm>
            <a:off x="357809" y="217770"/>
            <a:ext cx="10964848" cy="6612163"/>
          </a:xfrm>
          <a:prstGeom prst="rect">
            <a:avLst/>
          </a:prstGeom>
        </p:spPr>
      </p:pic>
    </p:spTree>
    <p:extLst>
      <p:ext uri="{BB962C8B-B14F-4D97-AF65-F5344CB8AC3E}">
        <p14:creationId xmlns:p14="http://schemas.microsoft.com/office/powerpoint/2010/main" val="103790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15</a:t>
            </a:fld>
            <a:endParaRPr lang="en-US" dirty="0"/>
          </a:p>
        </p:txBody>
      </p:sp>
      <p:pic>
        <p:nvPicPr>
          <p:cNvPr id="3" name="Picture 2"/>
          <p:cNvPicPr>
            <a:picLocks noChangeAspect="1"/>
          </p:cNvPicPr>
          <p:nvPr/>
        </p:nvPicPr>
        <p:blipFill>
          <a:blip r:embed="rId2"/>
          <a:stretch>
            <a:fillRect/>
          </a:stretch>
        </p:blipFill>
        <p:spPr>
          <a:xfrm>
            <a:off x="79513" y="0"/>
            <a:ext cx="11720223" cy="6699961"/>
          </a:xfrm>
          <a:prstGeom prst="rect">
            <a:avLst/>
          </a:prstGeom>
        </p:spPr>
      </p:pic>
    </p:spTree>
    <p:extLst>
      <p:ext uri="{BB962C8B-B14F-4D97-AF65-F5344CB8AC3E}">
        <p14:creationId xmlns:p14="http://schemas.microsoft.com/office/powerpoint/2010/main" val="196478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art - blue men cl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3190240"/>
            <a:ext cx="1893563" cy="1816243"/>
          </a:xfrm>
          <a:prstGeom prst="rect">
            <a:avLst/>
          </a:prstGeom>
        </p:spPr>
      </p:pic>
      <p:pic>
        <p:nvPicPr>
          <p:cNvPr id="16" name="Picture 15"/>
          <p:cNvPicPr>
            <a:picLocks noChangeAspect="1"/>
          </p:cNvPicPr>
          <p:nvPr/>
        </p:nvPicPr>
        <p:blipFill>
          <a:blip r:embed="rId3"/>
          <a:stretch>
            <a:fillRect/>
          </a:stretch>
        </p:blipFill>
        <p:spPr>
          <a:xfrm>
            <a:off x="2346460" y="128961"/>
            <a:ext cx="8053447" cy="5556222"/>
          </a:xfrm>
          <a:prstGeom prst="rect">
            <a:avLst/>
          </a:prstGeom>
        </p:spPr>
      </p:pic>
    </p:spTree>
    <p:extLst>
      <p:ext uri="{BB962C8B-B14F-4D97-AF65-F5344CB8AC3E}">
        <p14:creationId xmlns:p14="http://schemas.microsoft.com/office/powerpoint/2010/main" val="389510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17</a:t>
            </a:fld>
            <a:endParaRPr lang="en-US" dirty="0"/>
          </a:p>
        </p:txBody>
      </p:sp>
      <p:pic>
        <p:nvPicPr>
          <p:cNvPr id="3" name="Picture 2"/>
          <p:cNvPicPr>
            <a:picLocks noChangeAspect="1"/>
          </p:cNvPicPr>
          <p:nvPr/>
        </p:nvPicPr>
        <p:blipFill>
          <a:blip r:embed="rId2"/>
          <a:stretch>
            <a:fillRect/>
          </a:stretch>
        </p:blipFill>
        <p:spPr>
          <a:xfrm>
            <a:off x="1966586" y="357558"/>
            <a:ext cx="8342336" cy="6067153"/>
          </a:xfrm>
          <a:prstGeom prst="rect">
            <a:avLst/>
          </a:prstGeom>
        </p:spPr>
      </p:pic>
    </p:spTree>
    <p:extLst>
      <p:ext uri="{BB962C8B-B14F-4D97-AF65-F5344CB8AC3E}">
        <p14:creationId xmlns:p14="http://schemas.microsoft.com/office/powerpoint/2010/main" val="196273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18</a:t>
            </a:fld>
            <a:endParaRPr lang="en-US" dirty="0"/>
          </a:p>
        </p:txBody>
      </p:sp>
      <p:pic>
        <p:nvPicPr>
          <p:cNvPr id="3" name="Picture 2"/>
          <p:cNvPicPr>
            <a:picLocks noChangeAspect="1"/>
          </p:cNvPicPr>
          <p:nvPr/>
        </p:nvPicPr>
        <p:blipFill>
          <a:blip r:embed="rId2"/>
          <a:stretch>
            <a:fillRect/>
          </a:stretch>
        </p:blipFill>
        <p:spPr>
          <a:xfrm>
            <a:off x="2142573" y="566338"/>
            <a:ext cx="7906853" cy="5725324"/>
          </a:xfrm>
          <a:prstGeom prst="rect">
            <a:avLst/>
          </a:prstGeom>
        </p:spPr>
      </p:pic>
    </p:spTree>
    <p:extLst>
      <p:ext uri="{BB962C8B-B14F-4D97-AF65-F5344CB8AC3E}">
        <p14:creationId xmlns:p14="http://schemas.microsoft.com/office/powerpoint/2010/main" val="423010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93D58-E99C-2543-B3DD-EDAED2E6800B}" type="slidenum">
              <a:rPr lang="en-US" smtClean="0"/>
              <a:pPr/>
              <a:t>1</a:t>
            </a:fld>
            <a:endParaRPr lang="en-US" dirty="0"/>
          </a:p>
        </p:txBody>
      </p:sp>
      <p:sp>
        <p:nvSpPr>
          <p:cNvPr id="3" name="Title 2"/>
          <p:cNvSpPr>
            <a:spLocks noGrp="1"/>
          </p:cNvSpPr>
          <p:nvPr>
            <p:ph type="title"/>
          </p:nvPr>
        </p:nvSpPr>
        <p:spPr/>
        <p:txBody>
          <a:bodyPr/>
          <a:lstStyle/>
          <a:p>
            <a:pPr algn="ctr"/>
            <a:r>
              <a:rPr lang="en-US" sz="3200" b="1" dirty="0"/>
              <a:t>Women and Neonatal Services Leadership Team</a:t>
            </a:r>
          </a:p>
        </p:txBody>
      </p:sp>
      <p:sp>
        <p:nvSpPr>
          <p:cNvPr id="4" name="Text Placeholder 3"/>
          <p:cNvSpPr>
            <a:spLocks noGrp="1"/>
          </p:cNvSpPr>
          <p:nvPr>
            <p:ph type="body" sz="quarter" idx="13"/>
          </p:nvPr>
        </p:nvSpPr>
        <p:spPr>
          <a:xfrm>
            <a:off x="1787236" y="1512916"/>
            <a:ext cx="9845964" cy="4075084"/>
          </a:xfrm>
        </p:spPr>
        <p:txBody>
          <a:bodyPr/>
          <a:lstStyle/>
          <a:p>
            <a:r>
              <a:rPr lang="en-US" sz="2800" b="1" dirty="0">
                <a:solidFill>
                  <a:schemeClr val="tx1"/>
                </a:solidFill>
                <a:latin typeface="Calibri" panose="020F0502020204030204" pitchFamily="34" charset="0"/>
                <a:cs typeface="Calibri" panose="020F0502020204030204" pitchFamily="34" charset="0"/>
              </a:rPr>
              <a:t>Chadwick Leo, DO, </a:t>
            </a:r>
            <a:r>
              <a:rPr lang="en-US" sz="2800" b="1" dirty="0">
                <a:solidFill>
                  <a:schemeClr val="tx1"/>
                </a:solidFill>
                <a:latin typeface="+mn-lt"/>
              </a:rPr>
              <a:t>MBA, FACOG, FACOOG </a:t>
            </a:r>
            <a:r>
              <a:rPr lang="en-US" sz="2800" b="1" dirty="0">
                <a:solidFill>
                  <a:schemeClr val="tx1"/>
                </a:solidFill>
                <a:latin typeface="Calibri" panose="020F0502020204030204" pitchFamily="34" charset="0"/>
                <a:cs typeface="Calibri" panose="020F0502020204030204" pitchFamily="34" charset="0"/>
              </a:rPr>
              <a:t> Medical Staff 								President</a:t>
            </a:r>
          </a:p>
          <a:p>
            <a:r>
              <a:rPr lang="en-US" sz="2800" b="1" dirty="0">
                <a:solidFill>
                  <a:schemeClr val="tx1"/>
                </a:solidFill>
                <a:latin typeface="Calibri" panose="020F0502020204030204" pitchFamily="34" charset="0"/>
                <a:cs typeface="Calibri" panose="020F0502020204030204" pitchFamily="34" charset="0"/>
              </a:rPr>
              <a:t>Jaime Gross, MSN, RN, CBC, C-EFM, Manager</a:t>
            </a:r>
          </a:p>
          <a:p>
            <a:r>
              <a:rPr lang="en-US" sz="2800" b="1" dirty="0">
                <a:solidFill>
                  <a:schemeClr val="tx1"/>
                </a:solidFill>
                <a:latin typeface="Calibri" panose="020F0502020204030204" pitchFamily="34" charset="0"/>
                <a:cs typeface="Calibri" panose="020F0502020204030204" pitchFamily="34" charset="0"/>
              </a:rPr>
              <a:t>Jorie Maddi, BSN, RN, CBC, C-EFM, Manager</a:t>
            </a:r>
          </a:p>
          <a:p>
            <a:r>
              <a:rPr lang="en-US" sz="2800" b="1" dirty="0">
                <a:solidFill>
                  <a:schemeClr val="tx1"/>
                </a:solidFill>
                <a:latin typeface="Calibri" panose="020F0502020204030204" pitchFamily="34" charset="0"/>
                <a:cs typeface="Calibri" panose="020F0502020204030204" pitchFamily="34" charset="0"/>
              </a:rPr>
              <a:t>Renee Maietta, MSN, RNC-OB, CBC, C-EFM, Manager</a:t>
            </a:r>
          </a:p>
          <a:p>
            <a:r>
              <a:rPr lang="en-US" sz="2800" b="1" dirty="0">
                <a:solidFill>
                  <a:schemeClr val="tx1"/>
                </a:solidFill>
                <a:latin typeface="Calibri" panose="020F0502020204030204" pitchFamily="34" charset="0"/>
                <a:cs typeface="Calibri" panose="020F0502020204030204" pitchFamily="34" charset="0"/>
              </a:rPr>
              <a:t>Darlene </a:t>
            </a:r>
            <a:r>
              <a:rPr lang="en-US" sz="2800" b="1" dirty="0" err="1">
                <a:solidFill>
                  <a:schemeClr val="tx1"/>
                </a:solidFill>
                <a:latin typeface="Calibri" panose="020F0502020204030204" pitchFamily="34" charset="0"/>
                <a:cs typeface="Calibri" panose="020F0502020204030204" pitchFamily="34" charset="0"/>
              </a:rPr>
              <a:t>Bevington</a:t>
            </a:r>
            <a:r>
              <a:rPr lang="en-US" sz="2800" b="1" dirty="0">
                <a:solidFill>
                  <a:schemeClr val="tx1"/>
                </a:solidFill>
                <a:latin typeface="Calibri" panose="020F0502020204030204" pitchFamily="34" charset="0"/>
                <a:cs typeface="Calibri" panose="020F0502020204030204" pitchFamily="34" charset="0"/>
              </a:rPr>
              <a:t>-Comer, MSN, RN, CBC, Nursing Professional 						Development Specialist</a:t>
            </a:r>
          </a:p>
          <a:p>
            <a:endParaRPr lang="en-US" dirty="0">
              <a:solidFill>
                <a:schemeClr val="tx1"/>
              </a:solidFill>
            </a:endParaRPr>
          </a:p>
          <a:p>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42" y="4804355"/>
            <a:ext cx="2134907" cy="1645657"/>
          </a:xfrm>
          <a:prstGeom prst="rect">
            <a:avLst/>
          </a:prstGeom>
        </p:spPr>
      </p:pic>
    </p:spTree>
    <p:extLst>
      <p:ext uri="{BB962C8B-B14F-4D97-AF65-F5344CB8AC3E}">
        <p14:creationId xmlns:p14="http://schemas.microsoft.com/office/powerpoint/2010/main" val="2187152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19</a:t>
            </a:fld>
            <a:endParaRPr lang="en-US" dirty="0"/>
          </a:p>
        </p:txBody>
      </p:sp>
      <p:pic>
        <p:nvPicPr>
          <p:cNvPr id="3" name="Picture 2"/>
          <p:cNvPicPr>
            <a:picLocks noChangeAspect="1"/>
          </p:cNvPicPr>
          <p:nvPr/>
        </p:nvPicPr>
        <p:blipFill>
          <a:blip r:embed="rId2"/>
          <a:stretch>
            <a:fillRect/>
          </a:stretch>
        </p:blipFill>
        <p:spPr>
          <a:xfrm>
            <a:off x="2175915" y="537759"/>
            <a:ext cx="7840169" cy="5782482"/>
          </a:xfrm>
          <a:prstGeom prst="rect">
            <a:avLst/>
          </a:prstGeom>
        </p:spPr>
      </p:pic>
    </p:spTree>
    <p:extLst>
      <p:ext uri="{BB962C8B-B14F-4D97-AF65-F5344CB8AC3E}">
        <p14:creationId xmlns:p14="http://schemas.microsoft.com/office/powerpoint/2010/main" val="214613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1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93D58-E99C-2543-B3DD-EDAED2E6800B}" type="slidenum">
              <a:rPr lang="en-US" smtClean="0"/>
              <a:pPr/>
              <a:t>2</a:t>
            </a:fld>
            <a:endParaRPr lang="en-US" dirty="0"/>
          </a:p>
        </p:txBody>
      </p:sp>
      <p:sp>
        <p:nvSpPr>
          <p:cNvPr id="3" name="Title 2"/>
          <p:cNvSpPr>
            <a:spLocks noGrp="1"/>
          </p:cNvSpPr>
          <p:nvPr>
            <p:ph type="title"/>
          </p:nvPr>
        </p:nvSpPr>
        <p:spPr>
          <a:xfrm>
            <a:off x="1479665" y="669925"/>
            <a:ext cx="10153535" cy="714375"/>
          </a:xfrm>
        </p:spPr>
        <p:txBody>
          <a:bodyPr/>
          <a:lstStyle/>
          <a:p>
            <a:pPr algn="ctr"/>
            <a:r>
              <a:rPr lang="en-US" sz="2800" b="1" dirty="0"/>
              <a:t>Women and Neonatal Services Physician Leadership Team</a:t>
            </a:r>
          </a:p>
        </p:txBody>
      </p:sp>
      <p:sp>
        <p:nvSpPr>
          <p:cNvPr id="4" name="Text Placeholder 3"/>
          <p:cNvSpPr>
            <a:spLocks noGrp="1"/>
          </p:cNvSpPr>
          <p:nvPr>
            <p:ph type="body" sz="quarter" idx="13"/>
          </p:nvPr>
        </p:nvSpPr>
        <p:spPr/>
        <p:txBody>
          <a:bodyPr/>
          <a:lstStyle/>
          <a:p>
            <a:r>
              <a:rPr lang="en-US" sz="2800" b="1" dirty="0">
                <a:solidFill>
                  <a:schemeClr val="tx1"/>
                </a:solidFill>
                <a:latin typeface="Calibri" panose="020F0502020204030204" pitchFamily="34" charset="0"/>
                <a:cs typeface="Calibri" panose="020F0502020204030204" pitchFamily="34" charset="0"/>
              </a:rPr>
              <a:t>Alex </a:t>
            </a:r>
            <a:r>
              <a:rPr lang="en-US" sz="2800" b="1" dirty="0" err="1">
                <a:solidFill>
                  <a:schemeClr val="tx1"/>
                </a:solidFill>
                <a:latin typeface="Calibri" panose="020F0502020204030204" pitchFamily="34" charset="0"/>
                <a:cs typeface="Calibri" panose="020F0502020204030204" pitchFamily="34" charset="0"/>
              </a:rPr>
              <a:t>Gumiroff</a:t>
            </a:r>
            <a:r>
              <a:rPr lang="en-US" sz="2800" b="1" dirty="0">
                <a:solidFill>
                  <a:schemeClr val="tx1"/>
                </a:solidFill>
                <a:latin typeface="Calibri" panose="020F0502020204030204" pitchFamily="34" charset="0"/>
                <a:cs typeface="Calibri" panose="020F0502020204030204" pitchFamily="34" charset="0"/>
              </a:rPr>
              <a:t>, MD, System OB Medical Director</a:t>
            </a:r>
            <a:endParaRPr lang="en-US" sz="2800" b="1" dirty="0">
              <a:latin typeface="Calibri" panose="020F0502020204030204" pitchFamily="34" charset="0"/>
              <a:cs typeface="Calibri" panose="020F0502020204030204" pitchFamily="34" charset="0"/>
            </a:endParaRPr>
          </a:p>
          <a:p>
            <a:r>
              <a:rPr lang="en-US" sz="2800" b="1" dirty="0">
                <a:solidFill>
                  <a:schemeClr val="tx1"/>
                </a:solidFill>
                <a:latin typeface="Calibri" panose="020F0502020204030204" pitchFamily="34" charset="0"/>
                <a:cs typeface="Calibri" panose="020F0502020204030204" pitchFamily="34" charset="0"/>
              </a:rPr>
              <a:t>Carlos Chavez, MD, Chief of Anesthesia</a:t>
            </a:r>
          </a:p>
          <a:p>
            <a:r>
              <a:rPr lang="en-US" sz="2800" b="1" dirty="0">
                <a:solidFill>
                  <a:schemeClr val="tx1"/>
                </a:solidFill>
                <a:latin typeface="Calibri" panose="020F0502020204030204" pitchFamily="34" charset="0"/>
                <a:cs typeface="Calibri" panose="020F0502020204030204" pitchFamily="34" charset="0"/>
              </a:rPr>
              <a:t>Loraine </a:t>
            </a:r>
            <a:r>
              <a:rPr lang="en-US" sz="2800" b="1" dirty="0" err="1">
                <a:solidFill>
                  <a:schemeClr val="tx1"/>
                </a:solidFill>
                <a:latin typeface="Calibri" panose="020F0502020204030204" pitchFamily="34" charset="0"/>
                <a:cs typeface="Calibri" panose="020F0502020204030204" pitchFamily="34" charset="0"/>
              </a:rPr>
              <a:t>Endres</a:t>
            </a:r>
            <a:r>
              <a:rPr lang="en-US" sz="2800" b="1" dirty="0">
                <a:solidFill>
                  <a:schemeClr val="tx1"/>
                </a:solidFill>
                <a:latin typeface="Calibri" panose="020F0502020204030204" pitchFamily="34" charset="0"/>
                <a:cs typeface="Calibri" panose="020F0502020204030204" pitchFamily="34" charset="0"/>
              </a:rPr>
              <a:t>, MD, Maternal Fetal Medicine</a:t>
            </a:r>
          </a:p>
          <a:p>
            <a:r>
              <a:rPr lang="en-US" sz="2800" b="1" dirty="0">
                <a:solidFill>
                  <a:schemeClr val="tx1"/>
                </a:solidFill>
                <a:latin typeface="Calibri" panose="020F0502020204030204" pitchFamily="34" charset="0"/>
                <a:cs typeface="Calibri" panose="020F0502020204030204" pitchFamily="34" charset="0"/>
              </a:rPr>
              <a:t>William Liu, MD, Neonatology</a:t>
            </a:r>
          </a:p>
        </p:txBody>
      </p:sp>
    </p:spTree>
    <p:extLst>
      <p:ext uri="{BB962C8B-B14F-4D97-AF65-F5344CB8AC3E}">
        <p14:creationId xmlns:p14="http://schemas.microsoft.com/office/powerpoint/2010/main" val="275776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6967" y="5919797"/>
            <a:ext cx="6400800" cy="931382"/>
          </a:xfrm>
          <a:prstGeom prst="rect">
            <a:avLst/>
          </a:prstGeom>
          <a:solidFill>
            <a:srgbClr val="1B6C96"/>
          </a:solidFill>
          <a:ln>
            <a:solidFill>
              <a:srgbClr val="1B6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87009" y="3091070"/>
            <a:ext cx="6804991" cy="3766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3" r="1168"/>
          <a:stretch/>
        </p:blipFill>
        <p:spPr bwMode="auto">
          <a:xfrm>
            <a:off x="5497609" y="3233360"/>
            <a:ext cx="6541987" cy="149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609" y="4741224"/>
            <a:ext cx="6583680" cy="20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874" t="18053" r="54753" b="23719"/>
          <a:stretch/>
        </p:blipFill>
        <p:spPr bwMode="auto">
          <a:xfrm>
            <a:off x="-1" y="0"/>
            <a:ext cx="5983357" cy="3649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01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4343" y="669925"/>
            <a:ext cx="10268857" cy="714375"/>
          </a:xfrm>
        </p:spPr>
        <p:txBody>
          <a:bodyPr/>
          <a:lstStyle/>
          <a:p>
            <a:r>
              <a:rPr lang="en-US" sz="4400" b="1" dirty="0">
                <a:latin typeface="+mn-lt"/>
              </a:rPr>
              <a:t>CAPE CORAL HOSPITAL OVERVIEW- FY 2023</a:t>
            </a:r>
          </a:p>
        </p:txBody>
      </p:sp>
      <p:sp>
        <p:nvSpPr>
          <p:cNvPr id="6" name="Content Placeholder 5"/>
          <p:cNvSpPr>
            <a:spLocks noGrp="1"/>
          </p:cNvSpPr>
          <p:nvPr>
            <p:ph type="body" sz="quarter" idx="13"/>
          </p:nvPr>
        </p:nvSpPr>
        <p:spPr>
          <a:xfrm>
            <a:off x="1364343" y="1892299"/>
            <a:ext cx="10268857" cy="4160157"/>
          </a:xfrm>
        </p:spPr>
        <p:txBody>
          <a:bodyPr/>
          <a:lstStyle/>
          <a:p>
            <a:pPr marL="457200" lvl="0" indent="-457200">
              <a:buFont typeface="Arial" panose="020B0604020202020204" pitchFamily="34" charset="0"/>
              <a:buChar char="•"/>
            </a:pPr>
            <a:endParaRPr lang="en-US" sz="2800" b="1" dirty="0">
              <a:solidFill>
                <a:schemeClr val="tx1"/>
              </a:solidFill>
              <a:latin typeface="+mn-lt"/>
            </a:endParaRPr>
          </a:p>
          <a:p>
            <a:pPr marL="457200" lvl="0" indent="-457200">
              <a:buFont typeface="Arial" panose="020B0604020202020204" pitchFamily="34" charset="0"/>
              <a:buChar char="•"/>
            </a:pPr>
            <a:r>
              <a:rPr lang="en-US" sz="2800" b="1" dirty="0">
                <a:solidFill>
                  <a:schemeClr val="tx1"/>
                </a:solidFill>
                <a:latin typeface="+mn-lt"/>
              </a:rPr>
              <a:t>Total Adult Admissions – FY 2022- </a:t>
            </a:r>
            <a:r>
              <a:rPr lang="en-US" sz="2800" b="1" dirty="0">
                <a:solidFill>
                  <a:srgbClr val="FF0000"/>
                </a:solidFill>
                <a:latin typeface="+mn-lt"/>
              </a:rPr>
              <a:t>14,687</a:t>
            </a:r>
          </a:p>
          <a:p>
            <a:pPr marL="457200" lvl="0" indent="-457200">
              <a:buFont typeface="Arial" panose="020B0604020202020204" pitchFamily="34" charset="0"/>
              <a:buChar char="•"/>
            </a:pPr>
            <a:r>
              <a:rPr lang="en-US" sz="2800" b="1" dirty="0">
                <a:solidFill>
                  <a:schemeClr val="tx1"/>
                </a:solidFill>
                <a:latin typeface="+mn-lt"/>
              </a:rPr>
              <a:t>Total ED Visits – </a:t>
            </a:r>
            <a:r>
              <a:rPr lang="en-US" dirty="0"/>
              <a:t> </a:t>
            </a:r>
            <a:r>
              <a:rPr lang="en-US" sz="2800" b="1" dirty="0">
                <a:solidFill>
                  <a:srgbClr val="FF0000"/>
                </a:solidFill>
                <a:latin typeface="+mn-lt"/>
              </a:rPr>
              <a:t>69, 366</a:t>
            </a:r>
            <a:endParaRPr lang="en-US" sz="2800" b="1" dirty="0">
              <a:solidFill>
                <a:schemeClr val="tx1"/>
              </a:solidFill>
              <a:latin typeface="+mn-lt"/>
            </a:endParaRPr>
          </a:p>
          <a:p>
            <a:pPr marL="457200" lvl="0" indent="-457200">
              <a:buFont typeface="Arial" panose="020B0604020202020204" pitchFamily="34" charset="0"/>
              <a:buChar char="•"/>
            </a:pPr>
            <a:r>
              <a:rPr lang="en-US" sz="2800" b="1" dirty="0">
                <a:solidFill>
                  <a:schemeClr val="tx1"/>
                </a:solidFill>
                <a:latin typeface="+mn-lt"/>
              </a:rPr>
              <a:t>Total Surgery Volume – </a:t>
            </a:r>
            <a:r>
              <a:rPr lang="en-US" dirty="0"/>
              <a:t> </a:t>
            </a:r>
            <a:r>
              <a:rPr lang="en-US" sz="2800" b="1" dirty="0">
                <a:solidFill>
                  <a:srgbClr val="FF0000"/>
                </a:solidFill>
                <a:latin typeface="+mn-lt"/>
              </a:rPr>
              <a:t>7,906</a:t>
            </a:r>
            <a:r>
              <a:rPr lang="en-US" dirty="0"/>
              <a:t> </a:t>
            </a:r>
            <a:endParaRPr lang="en-US" sz="2800" b="1" dirty="0">
              <a:solidFill>
                <a:schemeClr val="tx1"/>
              </a:solidFill>
              <a:latin typeface="+mn-lt"/>
            </a:endParaRPr>
          </a:p>
          <a:p>
            <a:pPr marL="457200" lvl="0" indent="-457200">
              <a:buFont typeface="Arial" panose="020B0604020202020204" pitchFamily="34" charset="0"/>
              <a:buChar char="•"/>
            </a:pPr>
            <a:r>
              <a:rPr lang="en-US" sz="2800" b="1" dirty="0">
                <a:solidFill>
                  <a:schemeClr val="tx1"/>
                </a:solidFill>
                <a:latin typeface="+mn-lt"/>
              </a:rPr>
              <a:t>Total Births – </a:t>
            </a:r>
            <a:r>
              <a:rPr lang="en-US" dirty="0"/>
              <a:t> </a:t>
            </a:r>
            <a:r>
              <a:rPr lang="en-US" sz="2800" b="1" dirty="0">
                <a:solidFill>
                  <a:srgbClr val="FF0000"/>
                </a:solidFill>
                <a:latin typeface="+mn-lt"/>
              </a:rPr>
              <a:t>1,480</a:t>
            </a:r>
            <a:r>
              <a:rPr lang="en-US" dirty="0"/>
              <a:t> </a:t>
            </a:r>
            <a:endParaRPr lang="en-US" sz="2800" b="1" dirty="0">
              <a:solidFill>
                <a:schemeClr val="tx1"/>
              </a:solidFill>
              <a:latin typeface="+mn-lt"/>
            </a:endParaRPr>
          </a:p>
          <a:p>
            <a:pPr marL="457200" lvl="0" indent="-457200">
              <a:buFont typeface="Arial" panose="020B0604020202020204" pitchFamily="34" charset="0"/>
              <a:buChar char="•"/>
            </a:pPr>
            <a:r>
              <a:rPr lang="en-US" sz="2800" b="1" dirty="0">
                <a:solidFill>
                  <a:schemeClr val="tx1"/>
                </a:solidFill>
                <a:latin typeface="+mn-lt"/>
              </a:rPr>
              <a:t>Imaging Tests/Procedures </a:t>
            </a:r>
            <a:r>
              <a:rPr lang="en-US" sz="2800" b="1" dirty="0">
                <a:solidFill>
                  <a:schemeClr val="tx1"/>
                </a:solidFill>
              </a:rPr>
              <a:t>– </a:t>
            </a:r>
            <a:r>
              <a:rPr lang="en-US" sz="2800" b="1" dirty="0">
                <a:solidFill>
                  <a:schemeClr val="tx1"/>
                </a:solidFill>
                <a:latin typeface="+mn-lt"/>
              </a:rPr>
              <a:t>FY22– </a:t>
            </a:r>
            <a:r>
              <a:rPr lang="en-US" sz="2800" b="1" dirty="0">
                <a:solidFill>
                  <a:srgbClr val="FF0000"/>
                </a:solidFill>
                <a:latin typeface="+mn-lt"/>
              </a:rPr>
              <a:t>61,045</a:t>
            </a:r>
          </a:p>
          <a:p>
            <a:pPr marL="457200" lvl="0" indent="-457200">
              <a:buFont typeface="Arial" panose="020B0604020202020204" pitchFamily="34" charset="0"/>
              <a:buChar char="•"/>
            </a:pPr>
            <a:r>
              <a:rPr lang="en-US" sz="2800" b="1" dirty="0">
                <a:solidFill>
                  <a:schemeClr val="tx1"/>
                </a:solidFill>
                <a:latin typeface="+mn-lt"/>
              </a:rPr>
              <a:t>Full - Service ICU </a:t>
            </a:r>
          </a:p>
          <a:p>
            <a:pPr marL="457200" lvl="0" indent="-457200">
              <a:buFont typeface="Arial" panose="020B0604020202020204" pitchFamily="34" charset="0"/>
              <a:buChar char="•"/>
            </a:pPr>
            <a:r>
              <a:rPr lang="en-US" sz="2800" b="1" dirty="0">
                <a:solidFill>
                  <a:schemeClr val="tx1"/>
                </a:solidFill>
                <a:latin typeface="+mn-lt"/>
              </a:rPr>
              <a:t>6 PCU Units in the Hospital</a:t>
            </a:r>
          </a:p>
          <a:p>
            <a:endParaRPr lang="en-US" b="1" dirty="0">
              <a:solidFill>
                <a:schemeClr val="tx1"/>
              </a:solidFill>
            </a:endParaRPr>
          </a:p>
        </p:txBody>
      </p:sp>
      <p:sp>
        <p:nvSpPr>
          <p:cNvPr id="4" name="Slide Number Placeholder 3"/>
          <p:cNvSpPr>
            <a:spLocks noGrp="1"/>
          </p:cNvSpPr>
          <p:nvPr>
            <p:ph type="sldNum" sz="quarter" idx="12"/>
          </p:nvPr>
        </p:nvSpPr>
        <p:spPr>
          <a:prstGeom prst="rect">
            <a:avLst/>
          </a:prstGeom>
        </p:spPr>
        <p:txBody>
          <a:bodyPr/>
          <a:lstStyle/>
          <a:p>
            <a:fld id="{A3F93D58-E99C-2543-B3DD-EDAED2E6800B}" type="slidenum">
              <a:rPr lang="en-US" smtClean="0">
                <a:solidFill>
                  <a:prstClr val="white">
                    <a:lumMod val="50000"/>
                  </a:prstClr>
                </a:solidFill>
              </a:rPr>
              <a:pPr/>
              <a:t>4</a:t>
            </a:fld>
            <a:endParaRPr lang="en-US" dirty="0">
              <a:solidFill>
                <a:prstClr val="white">
                  <a:lumMod val="50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771" y="1892299"/>
            <a:ext cx="3915229" cy="3592614"/>
          </a:xfrm>
          <a:prstGeom prst="rect">
            <a:avLst/>
          </a:prstGeom>
        </p:spPr>
      </p:pic>
    </p:spTree>
    <p:extLst>
      <p:ext uri="{BB962C8B-B14F-4D97-AF65-F5344CB8AC3E}">
        <p14:creationId xmlns:p14="http://schemas.microsoft.com/office/powerpoint/2010/main" val="79566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3" y="504687"/>
            <a:ext cx="9887527" cy="879614"/>
          </a:xfrm>
        </p:spPr>
        <p:txBody>
          <a:bodyPr/>
          <a:lstStyle/>
          <a:p>
            <a:r>
              <a:rPr lang="en-US" b="1" dirty="0"/>
              <a:t>Welcome to the Family Birth Suites</a:t>
            </a:r>
          </a:p>
        </p:txBody>
      </p:sp>
      <p:sp>
        <p:nvSpPr>
          <p:cNvPr id="3" name="Text Placeholder 2"/>
          <p:cNvSpPr>
            <a:spLocks noGrp="1"/>
          </p:cNvSpPr>
          <p:nvPr>
            <p:ph type="body" sz="quarter" idx="13"/>
          </p:nvPr>
        </p:nvSpPr>
        <p:spPr/>
        <p:txBody>
          <a:bodyPr/>
          <a:lstStyle/>
          <a:p>
            <a:r>
              <a:rPr lang="en-US" dirty="0">
                <a:hlinkClick r:id="rId2"/>
              </a:rPr>
              <a:t>https://vimeo.com/497982488</a:t>
            </a:r>
            <a:endParaRPr lang="en-US" dirty="0"/>
          </a:p>
          <a:p>
            <a:endParaRPr lang="en-US" dirty="0"/>
          </a:p>
        </p:txBody>
      </p:sp>
      <p:sp>
        <p:nvSpPr>
          <p:cNvPr id="4" name="Slide Number Placeholder 3"/>
          <p:cNvSpPr>
            <a:spLocks noGrp="1"/>
          </p:cNvSpPr>
          <p:nvPr>
            <p:ph type="sldNum" sz="quarter" idx="12"/>
          </p:nvPr>
        </p:nvSpPr>
        <p:spPr/>
        <p:txBody>
          <a:bodyPr/>
          <a:lstStyle/>
          <a:p>
            <a:fld id="{A3F93D58-E99C-2543-B3DD-EDAED2E6800B}" type="slidenum">
              <a:rPr lang="en-US" smtClean="0"/>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494" y="1763744"/>
            <a:ext cx="2544859" cy="19086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485" y="1596224"/>
            <a:ext cx="1440776" cy="18009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909" y="2496709"/>
            <a:ext cx="2214669" cy="16589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9369" y="4760068"/>
            <a:ext cx="2253257" cy="168994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7112" y="2615980"/>
            <a:ext cx="2507309" cy="188048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5562" y="3793345"/>
            <a:ext cx="3363829" cy="1933446"/>
          </a:xfrm>
          <a:prstGeom prst="rect">
            <a:avLst/>
          </a:prstGeom>
        </p:spPr>
      </p:pic>
    </p:spTree>
    <p:extLst>
      <p:ext uri="{BB962C8B-B14F-4D97-AF65-F5344CB8AC3E}">
        <p14:creationId xmlns:p14="http://schemas.microsoft.com/office/powerpoint/2010/main" val="175088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 to the Family Birth Suites</a:t>
            </a:r>
          </a:p>
        </p:txBody>
      </p:sp>
      <p:sp>
        <p:nvSpPr>
          <p:cNvPr id="3" name="Text Placeholder 2"/>
          <p:cNvSpPr>
            <a:spLocks noGrp="1"/>
          </p:cNvSpPr>
          <p:nvPr>
            <p:ph type="body" sz="quarter" idx="13"/>
          </p:nvPr>
        </p:nvSpPr>
        <p:spPr/>
        <p:txBody>
          <a:bodyPr/>
          <a:lstStyle/>
          <a:p>
            <a:r>
              <a:rPr lang="en-US" sz="2800" b="1" dirty="0">
                <a:solidFill>
                  <a:schemeClr val="tx1"/>
                </a:solidFill>
                <a:latin typeface="Calibri" panose="020F0502020204030204" pitchFamily="34" charset="0"/>
                <a:cs typeface="Calibri" panose="020F0502020204030204" pitchFamily="34" charset="0"/>
              </a:rPr>
              <a:t>LDPR Model of Care</a:t>
            </a:r>
          </a:p>
          <a:p>
            <a:r>
              <a:rPr lang="en-US" sz="2800" b="1" dirty="0">
                <a:solidFill>
                  <a:schemeClr val="tx1"/>
                </a:solidFill>
                <a:latin typeface="Calibri" panose="020F0502020204030204" pitchFamily="34" charset="0"/>
                <a:cs typeface="Calibri" panose="020F0502020204030204" pitchFamily="34" charset="0"/>
              </a:rPr>
              <a:t>23 Bed Single Room Maternity Care Unit</a:t>
            </a:r>
          </a:p>
          <a:p>
            <a:r>
              <a:rPr lang="en-US" sz="2800" b="1" dirty="0">
                <a:solidFill>
                  <a:schemeClr val="tx1"/>
                </a:solidFill>
                <a:latin typeface="Calibri" panose="020F0502020204030204" pitchFamily="34" charset="0"/>
                <a:cs typeface="Calibri" panose="020F0502020204030204" pitchFamily="34" charset="0"/>
              </a:rPr>
              <a:t>5 Bed OB Triage</a:t>
            </a:r>
          </a:p>
          <a:p>
            <a:r>
              <a:rPr lang="en-US" sz="2800" b="1" dirty="0">
                <a:solidFill>
                  <a:schemeClr val="tx1"/>
                </a:solidFill>
                <a:latin typeface="Calibri" panose="020F0502020204030204" pitchFamily="34" charset="0"/>
                <a:cs typeface="Calibri" panose="020F0502020204030204" pitchFamily="34" charset="0"/>
              </a:rPr>
              <a:t>2 Obstetrical Operating Rooms</a:t>
            </a:r>
          </a:p>
          <a:p>
            <a:r>
              <a:rPr lang="en-US" sz="2800" b="1" dirty="0">
                <a:solidFill>
                  <a:schemeClr val="tx1"/>
                </a:solidFill>
                <a:latin typeface="Calibri" panose="020F0502020204030204" pitchFamily="34" charset="0"/>
                <a:cs typeface="Calibri" panose="020F0502020204030204" pitchFamily="34" charset="0"/>
              </a:rPr>
              <a:t>2 Obstetrical PACU Bays</a:t>
            </a:r>
          </a:p>
          <a:p>
            <a:r>
              <a:rPr lang="en-US" sz="2800" b="1" dirty="0">
                <a:solidFill>
                  <a:schemeClr val="tx1"/>
                </a:solidFill>
                <a:latin typeface="Calibri" panose="020F0502020204030204" pitchFamily="34" charset="0"/>
                <a:cs typeface="Calibri" panose="020F0502020204030204" pitchFamily="34" charset="0"/>
              </a:rPr>
              <a:t>6 Bed Special Care Nursery</a:t>
            </a:r>
          </a:p>
        </p:txBody>
      </p:sp>
      <p:sp>
        <p:nvSpPr>
          <p:cNvPr id="4" name="Slide Number Placeholder 3"/>
          <p:cNvSpPr>
            <a:spLocks noGrp="1"/>
          </p:cNvSpPr>
          <p:nvPr>
            <p:ph type="sldNum" sz="quarter" idx="12"/>
          </p:nvPr>
        </p:nvSpPr>
        <p:spPr/>
        <p:txBody>
          <a:bodyPr/>
          <a:lstStyle/>
          <a:p>
            <a:fld id="{A3F93D58-E99C-2543-B3DD-EDAED2E6800B}" type="slidenum">
              <a:rPr lang="en-US" smtClean="0"/>
              <a:pPr/>
              <a:t>6</a:t>
            </a:fld>
            <a:endParaRPr lang="en-US" dirty="0"/>
          </a:p>
        </p:txBody>
      </p:sp>
    </p:spTree>
    <p:extLst>
      <p:ext uri="{BB962C8B-B14F-4D97-AF65-F5344CB8AC3E}">
        <p14:creationId xmlns:p14="http://schemas.microsoft.com/office/powerpoint/2010/main" val="13687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1427480" y="1099820"/>
            <a:ext cx="9092096" cy="4488180"/>
          </a:xfrm>
        </p:spPr>
        <p:txBody>
          <a:bodyPr/>
          <a:lstStyle/>
          <a:p>
            <a:pPr lvl="0"/>
            <a:r>
              <a:rPr lang="en-US" sz="2800" b="1" dirty="0">
                <a:solidFill>
                  <a:schemeClr val="tx1"/>
                </a:solidFill>
                <a:latin typeface="+mn-lt"/>
              </a:rPr>
              <a:t>Lee Health High Reliability Award, November 2022</a:t>
            </a:r>
          </a:p>
          <a:p>
            <a:pPr lvl="0"/>
            <a:r>
              <a:rPr lang="en-US" sz="2800" b="1" dirty="0">
                <a:solidFill>
                  <a:schemeClr val="tx1"/>
                </a:solidFill>
                <a:latin typeface="+mn-lt"/>
              </a:rPr>
              <a:t>Baby Friendly Designated Hospital since 2018</a:t>
            </a:r>
          </a:p>
          <a:p>
            <a:pPr lvl="0"/>
            <a:r>
              <a:rPr lang="en-US" sz="2800" b="1" dirty="0">
                <a:solidFill>
                  <a:schemeClr val="tx1"/>
                </a:solidFill>
                <a:latin typeface="+mn-lt"/>
              </a:rPr>
              <a:t>Florida Quest for Quality Maternity Care Award</a:t>
            </a:r>
          </a:p>
          <a:p>
            <a:pPr lvl="0"/>
            <a:r>
              <a:rPr lang="en-US" sz="2800" b="1" dirty="0">
                <a:solidFill>
                  <a:schemeClr val="tx1"/>
                </a:solidFill>
                <a:latin typeface="+mn-lt"/>
              </a:rPr>
              <a:t>National Certified Gold Safe Sleep Champion</a:t>
            </a:r>
          </a:p>
          <a:p>
            <a:pPr lvl="0"/>
            <a:r>
              <a:rPr lang="en-US" sz="2800" b="1" dirty="0">
                <a:solidFill>
                  <a:schemeClr val="tx1"/>
                </a:solidFill>
                <a:latin typeface="+mn-lt"/>
              </a:rPr>
              <a:t>Hepatitis B Birth Dose Honor Roll since 2020</a:t>
            </a:r>
          </a:p>
          <a:p>
            <a:pPr lvl="0"/>
            <a:r>
              <a:rPr lang="en-US" sz="2800" b="1" dirty="0">
                <a:solidFill>
                  <a:schemeClr val="tx1"/>
                </a:solidFill>
                <a:latin typeface="+mn-lt"/>
              </a:rPr>
              <a:t>Breastfeeding Friendly Employer Award since 2012</a:t>
            </a:r>
            <a:endParaRPr lang="en-US" sz="2800" b="1" dirty="0">
              <a:latin typeface="+mn-lt"/>
            </a:endParaRPr>
          </a:p>
          <a:p>
            <a:pPr lvl="0"/>
            <a:endParaRPr lang="en-US" sz="2800" dirty="0"/>
          </a:p>
        </p:txBody>
      </p:sp>
      <p:sp>
        <p:nvSpPr>
          <p:cNvPr id="6" name="Content Placeholder 1"/>
          <p:cNvSpPr txBox="1">
            <a:spLocks/>
          </p:cNvSpPr>
          <p:nvPr/>
        </p:nvSpPr>
        <p:spPr>
          <a:xfrm>
            <a:off x="6609080" y="1099820"/>
            <a:ext cx="4851400" cy="3695700"/>
          </a:xfrm>
          <a:prstGeom prst="rect">
            <a:avLst/>
          </a:prstGeom>
        </p:spPr>
        <p:txBody>
          <a:bodyPr/>
          <a:lstStyle>
            <a:lvl1pPr marL="0" indent="0" algn="l" defTabSz="914400" rtl="0" eaLnBrk="1" latinLnBrk="0" hangingPunct="1">
              <a:lnSpc>
                <a:spcPct val="90000"/>
              </a:lnSpc>
              <a:spcBef>
                <a:spcPts val="1000"/>
              </a:spcBef>
              <a:buFont typeface="Arial"/>
              <a:buNone/>
              <a:defRPr sz="2200" kern="1200" baseline="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endParaRPr lang="en-US" dirty="0"/>
          </a:p>
        </p:txBody>
      </p:sp>
      <p:sp>
        <p:nvSpPr>
          <p:cNvPr id="8" name="Title 4"/>
          <p:cNvSpPr txBox="1">
            <a:spLocks/>
          </p:cNvSpPr>
          <p:nvPr/>
        </p:nvSpPr>
        <p:spPr>
          <a:xfrm>
            <a:off x="1427480" y="301625"/>
            <a:ext cx="9626600" cy="714375"/>
          </a:xfrm>
          <a:prstGeom prst="rect">
            <a:avLst/>
          </a:prstGeom>
        </p:spPr>
        <p:txBody>
          <a:bodyPr/>
          <a:lstStyle>
            <a:lvl1pPr algn="l" defTabSz="914400" rtl="0" eaLnBrk="1" latinLnBrk="0" hangingPunct="1">
              <a:lnSpc>
                <a:spcPct val="90000"/>
              </a:lnSpc>
              <a:spcBef>
                <a:spcPct val="0"/>
              </a:spcBef>
              <a:buNone/>
              <a:defRPr sz="4400" kern="1200">
                <a:solidFill>
                  <a:srgbClr val="1B6C96"/>
                </a:solidFill>
                <a:latin typeface="Arial" charset="0"/>
                <a:ea typeface="Arial" charset="0"/>
                <a:cs typeface="Arial" charset="0"/>
              </a:defRPr>
            </a:lvl1pPr>
          </a:lstStyle>
          <a:p>
            <a:r>
              <a:rPr lang="en-US" b="1" dirty="0">
                <a:latin typeface="+mn-lt"/>
              </a:rPr>
              <a:t>AWARDS and NATIONAL RECOGNITION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30265" y="4222193"/>
            <a:ext cx="1439159" cy="24083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311" y="1359996"/>
            <a:ext cx="2262435" cy="3175348"/>
          </a:xfrm>
          <a:prstGeom prst="rect">
            <a:avLst/>
          </a:prstGeom>
        </p:spPr>
      </p:pic>
    </p:spTree>
    <p:extLst>
      <p:ext uri="{BB962C8B-B14F-4D97-AF65-F5344CB8AC3E}">
        <p14:creationId xmlns:p14="http://schemas.microsoft.com/office/powerpoint/2010/main" val="40999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4CC38B-C17A-0E45-93B9-F89AA57AFC54}" type="slidenum">
              <a:rPr lang="en-US" smtClean="0">
                <a:solidFill>
                  <a:prstClr val="black">
                    <a:tint val="75000"/>
                  </a:prstClr>
                </a:solidFill>
              </a:rPr>
              <a:pPr/>
              <a:t>8</a:t>
            </a:fld>
            <a:endParaRPr lang="en-US" dirty="0">
              <a:solidFill>
                <a:prstClr val="black">
                  <a:tint val="75000"/>
                </a:prstClr>
              </a:solidFill>
            </a:endParaRPr>
          </a:p>
        </p:txBody>
      </p:sp>
      <p:sp>
        <p:nvSpPr>
          <p:cNvPr id="2" name="Date Placeholder 1"/>
          <p:cNvSpPr>
            <a:spLocks noGrp="1"/>
          </p:cNvSpPr>
          <p:nvPr>
            <p:ph type="dt" sz="half" idx="4294967295"/>
          </p:nvPr>
        </p:nvSpPr>
        <p:spPr>
          <a:xfrm>
            <a:off x="0" y="6356350"/>
            <a:ext cx="2743200" cy="365125"/>
          </a:xfrm>
        </p:spPr>
        <p:txBody>
          <a:bodyPr/>
          <a:lstStyle/>
          <a:p>
            <a:fld id="{6119B97E-25D1-4DE2-8BC6-88DB58521C1A}" type="datetime1">
              <a:rPr lang="en-US" smtClean="0">
                <a:solidFill>
                  <a:prstClr val="black">
                    <a:tint val="75000"/>
                  </a:prstClr>
                </a:solidFill>
              </a:rPr>
              <a:t>8/11/2023</a:t>
            </a:fld>
            <a:endParaRPr lang="en-US" dirty="0">
              <a:solidFill>
                <a:prstClr val="black">
                  <a:tint val="75000"/>
                </a:prstClr>
              </a:solidFill>
            </a:endParaRPr>
          </a:p>
        </p:txBody>
      </p:sp>
      <p:sp>
        <p:nvSpPr>
          <p:cNvPr id="4" name="Rectangle 3"/>
          <p:cNvSpPr/>
          <p:nvPr/>
        </p:nvSpPr>
        <p:spPr>
          <a:xfrm>
            <a:off x="5965370" y="1019886"/>
            <a:ext cx="5693229" cy="4801314"/>
          </a:xfrm>
          <a:prstGeom prst="rect">
            <a:avLst/>
          </a:prstGeom>
        </p:spPr>
        <p:txBody>
          <a:bodyPr wrap="square">
            <a:spAutoFit/>
          </a:bodyPr>
          <a:lstStyle/>
          <a:p>
            <a:r>
              <a:rPr lang="en-US" dirty="0">
                <a:solidFill>
                  <a:srgbClr val="000000"/>
                </a:solidFill>
                <a:latin typeface="Proxima Nova Alt Regular"/>
              </a:rPr>
              <a:t>U.S. News &amp; World Report has released its first-ever research paper on </a:t>
            </a:r>
            <a:r>
              <a:rPr lang="en-US" dirty="0">
                <a:solidFill>
                  <a:srgbClr val="00ACD4"/>
                </a:solidFill>
                <a:latin typeface="Proxima Nova Semibold"/>
                <a:hlinkClick r:id="rId2"/>
              </a:rPr>
              <a:t>the best hospitals for maternity</a:t>
            </a:r>
            <a:r>
              <a:rPr lang="en-US" dirty="0">
                <a:solidFill>
                  <a:srgbClr val="000000"/>
                </a:solidFill>
                <a:latin typeface="Proxima Nova Alt Regular"/>
              </a:rPr>
              <a:t> care. To come up with this list the organization analyzed how well hospitals perform in childbirth using C-section rates, newborn complication rates, breast milk feeding rates, early elective delivery rates, routine vaginal birth after cesarean delivery rates, and episiotomy rates. U.S. News also examined if a hospital meets the federal criteria for "</a:t>
            </a:r>
            <a:r>
              <a:rPr lang="en-US" dirty="0">
                <a:solidFill>
                  <a:srgbClr val="00ACD4"/>
                </a:solidFill>
                <a:latin typeface="Proxima Nova Semibold"/>
                <a:hlinkClick r:id="rId3"/>
              </a:rPr>
              <a:t>birthing-friendly</a:t>
            </a:r>
            <a:r>
              <a:rPr lang="en-US" dirty="0">
                <a:solidFill>
                  <a:srgbClr val="000000"/>
                </a:solidFill>
                <a:latin typeface="Proxima Nova Alt Regular"/>
              </a:rPr>
              <a:t>" practices.</a:t>
            </a:r>
          </a:p>
          <a:p>
            <a:r>
              <a:rPr lang="en-US" dirty="0">
                <a:solidFill>
                  <a:srgbClr val="000000"/>
                </a:solidFill>
                <a:latin typeface="Proxima Nova Alt Regular"/>
              </a:rPr>
              <a:t>"All families deserve to be informed on how hospitals perform," Ben Harder, managing editor and chief of health analysis at U.S. News &amp; World Report, told </a:t>
            </a:r>
            <a:r>
              <a:rPr lang="en-US" dirty="0">
                <a:solidFill>
                  <a:srgbClr val="00ACD4"/>
                </a:solidFill>
                <a:latin typeface="Proxima Nova Semibold"/>
                <a:hlinkClick r:id="rId4"/>
              </a:rPr>
              <a:t>USA Today</a:t>
            </a:r>
            <a:r>
              <a:rPr lang="en-US" dirty="0">
                <a:solidFill>
                  <a:srgbClr val="000000"/>
                </a:solidFill>
                <a:latin typeface="Proxima Nova Alt Regular"/>
              </a:rPr>
              <a:t>. "Our hope is that this initiative will push hospitals in general—and especially underperforming hospitals—to redouble their efforts to provide the same high-quality care."</a:t>
            </a:r>
            <a:endParaRPr lang="en-US" b="0" i="0" dirty="0">
              <a:solidFill>
                <a:srgbClr val="000000"/>
              </a:solidFill>
              <a:effectLst/>
              <a:latin typeface="Proxima Nova Alt Regular"/>
            </a:endParaRPr>
          </a:p>
        </p:txBody>
      </p:sp>
      <p:pic>
        <p:nvPicPr>
          <p:cNvPr id="5" name="Picture 4"/>
          <p:cNvPicPr>
            <a:picLocks noChangeAspect="1"/>
          </p:cNvPicPr>
          <p:nvPr/>
        </p:nvPicPr>
        <p:blipFill>
          <a:blip r:embed="rId5"/>
          <a:stretch>
            <a:fillRect/>
          </a:stretch>
        </p:blipFill>
        <p:spPr>
          <a:xfrm>
            <a:off x="1734095" y="2631896"/>
            <a:ext cx="3766457" cy="3189304"/>
          </a:xfrm>
          <a:prstGeom prst="rect">
            <a:avLst/>
          </a:prstGeom>
        </p:spPr>
      </p:pic>
      <p:sp>
        <p:nvSpPr>
          <p:cNvPr id="6" name="Rectangle 5"/>
          <p:cNvSpPr/>
          <p:nvPr/>
        </p:nvSpPr>
        <p:spPr>
          <a:xfrm>
            <a:off x="1367246" y="78377"/>
            <a:ext cx="4528457" cy="1938992"/>
          </a:xfrm>
          <a:prstGeom prst="rect">
            <a:avLst/>
          </a:prstGeom>
        </p:spPr>
        <p:txBody>
          <a:bodyPr wrap="square">
            <a:spAutoFit/>
          </a:bodyPr>
          <a:lstStyle/>
          <a:p>
            <a:r>
              <a:rPr lang="en-US" sz="2400" b="1" dirty="0">
                <a:ea typeface="Times New Roman" panose="02020603050405020304" pitchFamily="18" charset="0"/>
              </a:rPr>
              <a:t>We’re excited to share that U.S. News and World Report has designated Cape Coral Hospital as a High Performing hospital for Maternity Care</a:t>
            </a:r>
            <a:endParaRPr lang="en-US" sz="2400" b="1" dirty="0"/>
          </a:p>
        </p:txBody>
      </p:sp>
    </p:spTree>
    <p:extLst>
      <p:ext uri="{BB962C8B-B14F-4D97-AF65-F5344CB8AC3E}">
        <p14:creationId xmlns:p14="http://schemas.microsoft.com/office/powerpoint/2010/main" val="3670956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st Care Collaborative Template ">
  <a:themeElements>
    <a:clrScheme name="Custom 32">
      <a:dk1>
        <a:srgbClr val="0574A7"/>
      </a:dk1>
      <a:lt1>
        <a:srgbClr val="FFFFFF"/>
      </a:lt1>
      <a:dk2>
        <a:srgbClr val="6D6D70"/>
      </a:dk2>
      <a:lt2>
        <a:srgbClr val="F4E890"/>
      </a:lt2>
      <a:accent1>
        <a:srgbClr val="0574A7"/>
      </a:accent1>
      <a:accent2>
        <a:srgbClr val="32B6E9"/>
      </a:accent2>
      <a:accent3>
        <a:srgbClr val="74C044"/>
      </a:accent3>
      <a:accent4>
        <a:srgbClr val="6D6D70"/>
      </a:accent4>
      <a:accent5>
        <a:srgbClr val="F4E890"/>
      </a:accent5>
      <a:accent6>
        <a:srgbClr val="0574A7"/>
      </a:accent6>
      <a:hlink>
        <a:srgbClr val="32B6E9"/>
      </a:hlink>
      <a:folHlink>
        <a:srgbClr val="0574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200" dirty="0" smtClean="0">
            <a:solidFill>
              <a:schemeClr val="bg1"/>
            </a:solidFill>
            <a:latin typeface="+mn-lt"/>
          </a:defRPr>
        </a:defPPr>
      </a:lstStyle>
    </a:spDef>
    <a:lnDef>
      <a:spPr bwMode="gray">
        <a:solidFill>
          <a:schemeClr val="accent1"/>
        </a:solidFill>
        <a:ln w="19050" cap="flat" cmpd="sng" algn="ctr">
          <a:solidFill>
            <a:schemeClr val="accent1"/>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200" dirty="0" err="1"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H-2014Theme" id="{308B84BB-9947-47A5-99B9-473F2B657828}" vid="{FB23720A-C648-4C59-BD6A-85CB73568464}"/>
    </a:ext>
  </a:extLst>
</a:theme>
</file>

<file path=ppt/theme/theme4.xml><?xml version="1.0" encoding="utf-8"?>
<a:theme xmlns:a="http://schemas.openxmlformats.org/drawingml/2006/main" name="2_Best Care Collaborative Template ">
  <a:themeElements>
    <a:clrScheme name="Custom 32">
      <a:dk1>
        <a:srgbClr val="0574A7"/>
      </a:dk1>
      <a:lt1>
        <a:srgbClr val="FFFFFF"/>
      </a:lt1>
      <a:dk2>
        <a:srgbClr val="6D6D70"/>
      </a:dk2>
      <a:lt2>
        <a:srgbClr val="F4E890"/>
      </a:lt2>
      <a:accent1>
        <a:srgbClr val="0574A7"/>
      </a:accent1>
      <a:accent2>
        <a:srgbClr val="32B6E9"/>
      </a:accent2>
      <a:accent3>
        <a:srgbClr val="74C044"/>
      </a:accent3>
      <a:accent4>
        <a:srgbClr val="6D6D70"/>
      </a:accent4>
      <a:accent5>
        <a:srgbClr val="F4E890"/>
      </a:accent5>
      <a:accent6>
        <a:srgbClr val="0574A7"/>
      </a:accent6>
      <a:hlink>
        <a:srgbClr val="32B6E9"/>
      </a:hlink>
      <a:folHlink>
        <a:srgbClr val="0574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200" dirty="0" smtClean="0">
            <a:solidFill>
              <a:schemeClr val="bg1"/>
            </a:solidFill>
            <a:latin typeface="+mn-lt"/>
          </a:defRPr>
        </a:defPPr>
      </a:lstStyle>
    </a:spDef>
    <a:lnDef>
      <a:spPr bwMode="gray">
        <a:solidFill>
          <a:schemeClr val="accent1"/>
        </a:solidFill>
        <a:ln w="19050" cap="flat" cmpd="sng" algn="ctr">
          <a:solidFill>
            <a:schemeClr val="accent1"/>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200" dirty="0" err="1"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H-2014Theme" id="{308B84BB-9947-47A5-99B9-473F2B657828}" vid="{FB23720A-C648-4C59-BD6A-85CB73568464}"/>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14693</TotalTime>
  <Words>1431</Words>
  <Application>Microsoft Office PowerPoint</Application>
  <PresentationFormat>Widescreen</PresentationFormat>
  <Paragraphs>144</Paragraphs>
  <Slides>21</Slides>
  <Notes>4</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35" baseType="lpstr">
      <vt:lpstr>Arial</vt:lpstr>
      <vt:lpstr>Calibri</vt:lpstr>
      <vt:lpstr>Century Gothic</vt:lpstr>
      <vt:lpstr>Courier New</vt:lpstr>
      <vt:lpstr>Proxima Nova Alt Regular</vt:lpstr>
      <vt:lpstr>Proxima Nova Semibold</vt:lpstr>
      <vt:lpstr>Times New Roman</vt:lpstr>
      <vt:lpstr>3_Office Theme</vt:lpstr>
      <vt:lpstr>Office Theme</vt:lpstr>
      <vt:lpstr>Best Care Collaborative Template </vt:lpstr>
      <vt:lpstr>2_Best Care Collaborative Template </vt:lpstr>
      <vt:lpstr>2_Office Theme</vt:lpstr>
      <vt:lpstr>1_Office Theme</vt:lpstr>
      <vt:lpstr>think-cell Slide</vt:lpstr>
      <vt:lpstr>PowerPoint Presentation</vt:lpstr>
      <vt:lpstr>Women and Neonatal Services Leadership Team</vt:lpstr>
      <vt:lpstr>Women and Neonatal Services Physician Leadership Team</vt:lpstr>
      <vt:lpstr>PowerPoint Presentation</vt:lpstr>
      <vt:lpstr>CAPE CORAL HOSPITAL OVERVIEW- FY 2023</vt:lpstr>
      <vt:lpstr>Welcome to the Family Birth Suites</vt:lpstr>
      <vt:lpstr>Welcome to the Family Birth Suites</vt:lpstr>
      <vt:lpstr>PowerPoint Presentation</vt:lpstr>
      <vt:lpstr>PowerPoint Presentation</vt:lpstr>
      <vt:lpstr>Best Hospitals for Maternity Care  “You and your newborn(s) want the best care a hospital can offer a new life. Money and The Leapfrog Group’s Best Maternity Care Hospitals highlights the institutions that deliver just that.” Cape Coral Hospital was named to this list in 2022.   </vt:lpstr>
      <vt:lpstr>Florida Perinatal Quality Collaborative</vt:lpstr>
      <vt:lpstr>More About Us</vt:lpstr>
      <vt:lpstr>More About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Moore</dc:creator>
  <cp:lastModifiedBy>Betsy Wood</cp:lastModifiedBy>
  <cp:revision>665</cp:revision>
  <cp:lastPrinted>2022-03-10T15:54:44Z</cp:lastPrinted>
  <dcterms:created xsi:type="dcterms:W3CDTF">2016-09-26T23:07:07Z</dcterms:created>
  <dcterms:modified xsi:type="dcterms:W3CDTF">2023-08-11T17:13:56Z</dcterms:modified>
</cp:coreProperties>
</file>