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82" r:id="rId2"/>
    <p:sldId id="776" r:id="rId3"/>
    <p:sldId id="777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138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840154" y="1122363"/>
            <a:ext cx="7585389" cy="2387600"/>
          </a:xfrm>
        </p:spPr>
        <p:txBody>
          <a:bodyPr anchor="b"/>
          <a:lstStyle>
            <a:lvl1pPr algn="l">
              <a:defRPr sz="45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40154" y="3748686"/>
            <a:ext cx="7585389" cy="1655762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bg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Click to edit subtitle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54930D1-E2DC-47A5-A9FA-77714AF5F5C3}"/>
              </a:ext>
            </a:extLst>
          </p:cNvPr>
          <p:cNvSpPr/>
          <p:nvPr userDrawn="1"/>
        </p:nvSpPr>
        <p:spPr>
          <a:xfrm>
            <a:off x="8953081" y="5735638"/>
            <a:ext cx="190919" cy="11223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5C2D7699-85F7-4DED-9E0E-49CBD7644A2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" y="6111382"/>
            <a:ext cx="7314818" cy="559005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0F246682-EDB2-4388-A838-0F8E801BF88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93318" t="-86863" b="-1"/>
          <a:stretch/>
        </p:blipFill>
        <p:spPr>
          <a:xfrm rot="10800000">
            <a:off x="8620274" y="6111381"/>
            <a:ext cx="526283" cy="1049392"/>
          </a:xfrm>
          <a:prstGeom prst="rect">
            <a:avLst/>
          </a:prstGeom>
        </p:spPr>
      </p:pic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545F49FA-E3C5-453A-816E-83E189F2F07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5642" y="6025019"/>
            <a:ext cx="969771" cy="832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7221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 no log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CC22F-9971-47BF-9B90-31CCD98916D0}" type="datetime4">
              <a:rPr lang="en-US" smtClean="0"/>
              <a:pPr/>
              <a:t>February 7, 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C0C21-B7CE-4F0B-81CD-4269BE3543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5263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337" y="365127"/>
            <a:ext cx="7410204" cy="10151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6336" y="1526882"/>
            <a:ext cx="3602045" cy="63835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6336" y="2311892"/>
            <a:ext cx="3602045" cy="38777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07427" y="1526882"/>
            <a:ext cx="3619784" cy="63835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07427" y="2311892"/>
            <a:ext cx="3619784" cy="38777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DADBB-3577-4367-A43A-8897C293404D}" type="datetime4">
              <a:rPr lang="en-US" smtClean="0"/>
              <a:pPr/>
              <a:t>February 7, 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C0C21-B7CE-4F0B-81CD-4269BE3543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6757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Conten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336" y="457200"/>
            <a:ext cx="2937296" cy="1600200"/>
          </a:xfrm>
        </p:spPr>
        <p:txBody>
          <a:bodyPr anchor="ctr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847" y="813917"/>
            <a:ext cx="4304694" cy="5047134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106336" y="2057400"/>
            <a:ext cx="2937296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262C3-DEFD-4340-A68E-89359929B5C5}" type="datetime4">
              <a:rPr lang="en-US" smtClean="0"/>
              <a:pPr/>
              <a:t>February 7, 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C0C21-B7CE-4F0B-81CD-4269BE3543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6932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336" y="457200"/>
            <a:ext cx="2872598" cy="1600200"/>
          </a:xfrm>
        </p:spPr>
        <p:txBody>
          <a:bodyPr anchor="ctr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53618" y="864158"/>
            <a:ext cx="4362923" cy="499689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06336" y="2057400"/>
            <a:ext cx="287259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5FD36-5690-410E-ADDE-4B4352DD2A4E}" type="datetime4">
              <a:rPr lang="en-US" smtClean="0"/>
              <a:pPr/>
              <a:t>February 7, 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C0C21-B7CE-4F0B-81CD-4269BE3543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5621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9610530-C120-42F5-BC5C-50D8C27DBA1D}"/>
              </a:ext>
            </a:extLst>
          </p:cNvPr>
          <p:cNvSpPr/>
          <p:nvPr userDrawn="1"/>
        </p:nvSpPr>
        <p:spPr>
          <a:xfrm>
            <a:off x="0" y="813447"/>
            <a:ext cx="9144000" cy="383012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054954B-B384-49AA-A711-7F3F9C2A029D}"/>
              </a:ext>
            </a:extLst>
          </p:cNvPr>
          <p:cNvSpPr/>
          <p:nvPr userDrawn="1"/>
        </p:nvSpPr>
        <p:spPr>
          <a:xfrm>
            <a:off x="0" y="989441"/>
            <a:ext cx="9144000" cy="348959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69875" y="309893"/>
            <a:ext cx="7417190" cy="2744597"/>
          </a:xfrm>
        </p:spPr>
        <p:txBody>
          <a:bodyPr anchor="b">
            <a:normAutofit/>
          </a:bodyPr>
          <a:lstStyle>
            <a:lvl1pPr algn="ctr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Thank you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32C7634-0492-40B1-8525-F74FD5E500FD}"/>
              </a:ext>
            </a:extLst>
          </p:cNvPr>
          <p:cNvCxnSpPr>
            <a:cxnSpLocks/>
          </p:cNvCxnSpPr>
          <p:nvPr userDrawn="1"/>
        </p:nvCxnSpPr>
        <p:spPr>
          <a:xfrm>
            <a:off x="873423" y="3072668"/>
            <a:ext cx="7417190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A close up of a logo&#10;&#10;Description automatically generated">
            <a:extLst>
              <a:ext uri="{FF2B5EF4-FFF2-40B4-BE49-F238E27FC236}">
                <a16:creationId xmlns:a16="http://schemas.microsoft.com/office/drawing/2014/main" id="{B8A0DA13-57CC-4C3B-9D44-56EACA00AE2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6550" y="5267389"/>
            <a:ext cx="1640746" cy="1392207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FBB7243D-01C7-40E4-B0AC-AD1B89923EC5}"/>
              </a:ext>
            </a:extLst>
          </p:cNvPr>
          <p:cNvSpPr txBox="1">
            <a:spLocks/>
          </p:cNvSpPr>
          <p:nvPr userDrawn="1"/>
        </p:nvSpPr>
        <p:spPr>
          <a:xfrm>
            <a:off x="4180114" y="5155897"/>
            <a:ext cx="4206176" cy="1392207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dirty="0">
                <a:solidFill>
                  <a:schemeClr val="tx1"/>
                </a:solidFill>
                <a:latin typeface="+mj-lt"/>
              </a:rPr>
              <a:t>Florida Perinatal</a:t>
            </a:r>
          </a:p>
          <a:p>
            <a:pPr algn="l"/>
            <a:r>
              <a:rPr lang="en-US" sz="2400" dirty="0">
                <a:solidFill>
                  <a:schemeClr val="tx1"/>
                </a:solidFill>
                <a:latin typeface="+mj-lt"/>
              </a:rPr>
              <a:t>Quality Collaborative</a:t>
            </a:r>
          </a:p>
        </p:txBody>
      </p:sp>
    </p:spTree>
    <p:extLst>
      <p:ext uri="{BB962C8B-B14F-4D97-AF65-F5344CB8AC3E}">
        <p14:creationId xmlns:p14="http://schemas.microsoft.com/office/powerpoint/2010/main" val="6492730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22CAF-905C-4097-A82D-B104C1747AAC}" type="datetime4">
              <a:rPr lang="en-US" smtClean="0"/>
              <a:pPr/>
              <a:t>February 7,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C0C21-B7CE-4F0B-81CD-4269BE3543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6765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6D6AD7-E03F-46E4-919E-DEB05584AB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EBDCF-F60F-4265-9AB8-FB1284D14E76}" type="datetime4">
              <a:rPr lang="en-US" smtClean="0"/>
              <a:pPr/>
              <a:t>February 7, 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0DF1D96-9B48-4DDE-A7D2-9AFAFA02C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9331C5-FE2F-4E6A-B2E9-D698BF234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|  </a:t>
            </a:r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21879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sic Slide (Title &amp; Conten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EBD6980D-02E2-410F-8C4F-1250C5CD908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header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9CCFA91-B5AF-4D41-87D6-E5484BE7F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B5CDA-AB8D-4A41-B727-076C783E4FCD}" type="datetime4">
              <a:rPr lang="en-US" smtClean="0"/>
              <a:pPr/>
              <a:t>February 7, 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9E1626-AABC-4FFD-9B5E-40C878F1F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ECDD6B-9730-417B-AAD3-9D6F37FF8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|  </a:t>
            </a:r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49735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op Stripe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4592" y="1256045"/>
            <a:ext cx="7950758" cy="47985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9CCFA91-B5AF-4D41-87D6-E5484BE7F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5B2BC04-5614-464E-B723-14687945F270}" type="datetime4">
              <a:rPr lang="en-US" smtClean="0"/>
              <a:pPr/>
              <a:t>February 7, 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9E1626-AABC-4FFD-9B5E-40C878F1F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43484" y="6395117"/>
            <a:ext cx="4033824" cy="28616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ECDD6B-9730-417B-AAD3-9D6F37FF8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|  </a:t>
            </a:r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D1DF39C0-40C4-4330-9542-3C2512BFE7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-7373" r="2491" b="-1"/>
          <a:stretch/>
        </p:blipFill>
        <p:spPr>
          <a:xfrm rot="10800000">
            <a:off x="-1" y="301770"/>
            <a:ext cx="9144000" cy="642777"/>
          </a:xfrm>
          <a:prstGeom prst="rect">
            <a:avLst/>
          </a:prstGeom>
        </p:spPr>
      </p:pic>
      <p:sp>
        <p:nvSpPr>
          <p:cNvPr id="10" name="Title 9">
            <a:extLst>
              <a:ext uri="{FF2B5EF4-FFF2-40B4-BE49-F238E27FC236}">
                <a16:creationId xmlns:a16="http://schemas.microsoft.com/office/drawing/2014/main" id="{EBD6980D-02E2-410F-8C4F-1250C5CD908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4592" y="291721"/>
            <a:ext cx="7950758" cy="64277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header</a:t>
            </a:r>
          </a:p>
        </p:txBody>
      </p:sp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C06351D5-E002-442A-BB97-A2456CD2974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7609" y="6166966"/>
            <a:ext cx="666390" cy="721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17738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/Transi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lowchart: Off-page Connector 20">
            <a:extLst>
              <a:ext uri="{FF2B5EF4-FFF2-40B4-BE49-F238E27FC236}">
                <a16:creationId xmlns:a16="http://schemas.microsoft.com/office/drawing/2014/main" id="{CDFA2D1E-8CC3-4A8A-ACBC-ADE3D7507028}"/>
              </a:ext>
            </a:extLst>
          </p:cNvPr>
          <p:cNvSpPr/>
          <p:nvPr userDrawn="1"/>
        </p:nvSpPr>
        <p:spPr>
          <a:xfrm rot="16200000">
            <a:off x="770179" y="1707181"/>
            <a:ext cx="6868045" cy="3453684"/>
          </a:xfrm>
          <a:prstGeom prst="flowChartOffpageConnector">
            <a:avLst/>
          </a:prstGeom>
          <a:solidFill>
            <a:schemeClr val="accent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0BD5DFED-EA4A-43F0-BE94-B26B6F6DA67A}"/>
              </a:ext>
            </a:extLst>
          </p:cNvPr>
          <p:cNvSpPr/>
          <p:nvPr userDrawn="1"/>
        </p:nvSpPr>
        <p:spPr>
          <a:xfrm rot="5400000">
            <a:off x="1995871" y="3082227"/>
            <a:ext cx="6858001" cy="693550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B75A8E6-AAC3-415E-B4F3-FCAFA5B6AA93}"/>
              </a:ext>
            </a:extLst>
          </p:cNvPr>
          <p:cNvSpPr/>
          <p:nvPr userDrawn="1"/>
        </p:nvSpPr>
        <p:spPr>
          <a:xfrm>
            <a:off x="1" y="0"/>
            <a:ext cx="50780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89C0C49A-E3F4-4827-AA73-8A61B482693C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78202" y="3968370"/>
            <a:ext cx="4347712" cy="150018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89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7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4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1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Subtitle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57A4762-8EAA-4F57-A866-DB6CAB1366E5}"/>
              </a:ext>
            </a:extLst>
          </p:cNvPr>
          <p:cNvCxnSpPr/>
          <p:nvPr userDrawn="1"/>
        </p:nvCxnSpPr>
        <p:spPr>
          <a:xfrm>
            <a:off x="278203" y="3777471"/>
            <a:ext cx="3191462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 descr="A picture containing drawing&#10;&#10;Description automatically generated">
            <a:extLst>
              <a:ext uri="{FF2B5EF4-FFF2-40B4-BE49-F238E27FC236}">
                <a16:creationId xmlns:a16="http://schemas.microsoft.com/office/drawing/2014/main" id="{CAB69222-5E7F-4221-8B25-FAA565CE82D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450" y="6008621"/>
            <a:ext cx="728872" cy="788797"/>
          </a:xfrm>
          <a:prstGeom prst="rect">
            <a:avLst/>
          </a:prstGeom>
        </p:spPr>
      </p:pic>
      <p:sp>
        <p:nvSpPr>
          <p:cNvPr id="27" name="Picture Placeholder 26">
            <a:extLst>
              <a:ext uri="{FF2B5EF4-FFF2-40B4-BE49-F238E27FC236}">
                <a16:creationId xmlns:a16="http://schemas.microsoft.com/office/drawing/2014/main" id="{9CCC78DE-9A3A-4138-83A8-1AF56BC2E79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229621" y="-10048"/>
            <a:ext cx="3914825" cy="6868048"/>
          </a:xfrm>
          <a:custGeom>
            <a:avLst/>
            <a:gdLst>
              <a:gd name="connsiteX0" fmla="*/ 0 w 5229225"/>
              <a:gd name="connsiteY0" fmla="*/ 0 h 6858000"/>
              <a:gd name="connsiteX1" fmla="*/ 4282631 w 5229225"/>
              <a:gd name="connsiteY1" fmla="*/ 0 h 6858000"/>
              <a:gd name="connsiteX2" fmla="*/ 5229225 w 5229225"/>
              <a:gd name="connsiteY2" fmla="*/ 3429000 h 6858000"/>
              <a:gd name="connsiteX3" fmla="*/ 4282631 w 5229225"/>
              <a:gd name="connsiteY3" fmla="*/ 6858000 h 6858000"/>
              <a:gd name="connsiteX4" fmla="*/ 0 w 5229225"/>
              <a:gd name="connsiteY4" fmla="*/ 6858000 h 6858000"/>
              <a:gd name="connsiteX5" fmla="*/ 946594 w 5229225"/>
              <a:gd name="connsiteY5" fmla="*/ 3429000 h 6858000"/>
              <a:gd name="connsiteX6" fmla="*/ 0 w 5229225"/>
              <a:gd name="connsiteY6" fmla="*/ 0 h 6858000"/>
              <a:gd name="connsiteX0" fmla="*/ 0 w 5237225"/>
              <a:gd name="connsiteY0" fmla="*/ 0 h 6858000"/>
              <a:gd name="connsiteX1" fmla="*/ 5237225 w 5237225"/>
              <a:gd name="connsiteY1" fmla="*/ 0 h 6858000"/>
              <a:gd name="connsiteX2" fmla="*/ 5229225 w 5237225"/>
              <a:gd name="connsiteY2" fmla="*/ 3429000 h 6858000"/>
              <a:gd name="connsiteX3" fmla="*/ 4282631 w 5237225"/>
              <a:gd name="connsiteY3" fmla="*/ 6858000 h 6858000"/>
              <a:gd name="connsiteX4" fmla="*/ 0 w 5237225"/>
              <a:gd name="connsiteY4" fmla="*/ 6858000 h 6858000"/>
              <a:gd name="connsiteX5" fmla="*/ 946594 w 5237225"/>
              <a:gd name="connsiteY5" fmla="*/ 3429000 h 6858000"/>
              <a:gd name="connsiteX6" fmla="*/ 0 w 5237225"/>
              <a:gd name="connsiteY6" fmla="*/ 0 h 6858000"/>
              <a:gd name="connsiteX0" fmla="*/ 0 w 5237225"/>
              <a:gd name="connsiteY0" fmla="*/ 0 h 6868048"/>
              <a:gd name="connsiteX1" fmla="*/ 5237225 w 5237225"/>
              <a:gd name="connsiteY1" fmla="*/ 0 h 6868048"/>
              <a:gd name="connsiteX2" fmla="*/ 5229225 w 5237225"/>
              <a:gd name="connsiteY2" fmla="*/ 3429000 h 6868048"/>
              <a:gd name="connsiteX3" fmla="*/ 5237225 w 5237225"/>
              <a:gd name="connsiteY3" fmla="*/ 6868048 h 6868048"/>
              <a:gd name="connsiteX4" fmla="*/ 0 w 5237225"/>
              <a:gd name="connsiteY4" fmla="*/ 6858000 h 6868048"/>
              <a:gd name="connsiteX5" fmla="*/ 946594 w 5237225"/>
              <a:gd name="connsiteY5" fmla="*/ 3429000 h 6868048"/>
              <a:gd name="connsiteX6" fmla="*/ 0 w 5237225"/>
              <a:gd name="connsiteY6" fmla="*/ 0 h 6868048"/>
              <a:gd name="connsiteX0" fmla="*/ 30145 w 5237225"/>
              <a:gd name="connsiteY0" fmla="*/ 10049 h 6868048"/>
              <a:gd name="connsiteX1" fmla="*/ 5237225 w 5237225"/>
              <a:gd name="connsiteY1" fmla="*/ 0 h 6868048"/>
              <a:gd name="connsiteX2" fmla="*/ 5229225 w 5237225"/>
              <a:gd name="connsiteY2" fmla="*/ 3429000 h 6868048"/>
              <a:gd name="connsiteX3" fmla="*/ 5237225 w 5237225"/>
              <a:gd name="connsiteY3" fmla="*/ 6868048 h 6868048"/>
              <a:gd name="connsiteX4" fmla="*/ 0 w 5237225"/>
              <a:gd name="connsiteY4" fmla="*/ 6858000 h 6868048"/>
              <a:gd name="connsiteX5" fmla="*/ 946594 w 5237225"/>
              <a:gd name="connsiteY5" fmla="*/ 3429000 h 6868048"/>
              <a:gd name="connsiteX6" fmla="*/ 30145 w 5237225"/>
              <a:gd name="connsiteY6" fmla="*/ 10049 h 6868048"/>
              <a:gd name="connsiteX0" fmla="*/ 20096 w 5227176"/>
              <a:gd name="connsiteY0" fmla="*/ 10049 h 6868048"/>
              <a:gd name="connsiteX1" fmla="*/ 5227176 w 5227176"/>
              <a:gd name="connsiteY1" fmla="*/ 0 h 6868048"/>
              <a:gd name="connsiteX2" fmla="*/ 5219176 w 5227176"/>
              <a:gd name="connsiteY2" fmla="*/ 3429000 h 6868048"/>
              <a:gd name="connsiteX3" fmla="*/ 5227176 w 5227176"/>
              <a:gd name="connsiteY3" fmla="*/ 6868048 h 6868048"/>
              <a:gd name="connsiteX4" fmla="*/ 0 w 5227176"/>
              <a:gd name="connsiteY4" fmla="*/ 6858000 h 6868048"/>
              <a:gd name="connsiteX5" fmla="*/ 936545 w 5227176"/>
              <a:gd name="connsiteY5" fmla="*/ 3429000 h 6868048"/>
              <a:gd name="connsiteX6" fmla="*/ 20096 w 5227176"/>
              <a:gd name="connsiteY6" fmla="*/ 10049 h 6868048"/>
              <a:gd name="connsiteX0" fmla="*/ 10047 w 5217127"/>
              <a:gd name="connsiteY0" fmla="*/ 10049 h 6868048"/>
              <a:gd name="connsiteX1" fmla="*/ 5217127 w 5217127"/>
              <a:gd name="connsiteY1" fmla="*/ 0 h 6868048"/>
              <a:gd name="connsiteX2" fmla="*/ 5209127 w 5217127"/>
              <a:gd name="connsiteY2" fmla="*/ 3429000 h 6868048"/>
              <a:gd name="connsiteX3" fmla="*/ 5217127 w 5217127"/>
              <a:gd name="connsiteY3" fmla="*/ 6868048 h 6868048"/>
              <a:gd name="connsiteX4" fmla="*/ 0 w 5217127"/>
              <a:gd name="connsiteY4" fmla="*/ 6868048 h 6868048"/>
              <a:gd name="connsiteX5" fmla="*/ 926496 w 5217127"/>
              <a:gd name="connsiteY5" fmla="*/ 3429000 h 6868048"/>
              <a:gd name="connsiteX6" fmla="*/ 10047 w 5217127"/>
              <a:gd name="connsiteY6" fmla="*/ 10049 h 6868048"/>
              <a:gd name="connsiteX0" fmla="*/ 10047 w 5219766"/>
              <a:gd name="connsiteY0" fmla="*/ 10049 h 6868048"/>
              <a:gd name="connsiteX1" fmla="*/ 5217127 w 5219766"/>
              <a:gd name="connsiteY1" fmla="*/ 0 h 6868048"/>
              <a:gd name="connsiteX2" fmla="*/ 5219176 w 5219766"/>
              <a:gd name="connsiteY2" fmla="*/ 3449097 h 6868048"/>
              <a:gd name="connsiteX3" fmla="*/ 5217127 w 5219766"/>
              <a:gd name="connsiteY3" fmla="*/ 6868048 h 6868048"/>
              <a:gd name="connsiteX4" fmla="*/ 0 w 5219766"/>
              <a:gd name="connsiteY4" fmla="*/ 6868048 h 6868048"/>
              <a:gd name="connsiteX5" fmla="*/ 926496 w 5219766"/>
              <a:gd name="connsiteY5" fmla="*/ 3429000 h 6868048"/>
              <a:gd name="connsiteX6" fmla="*/ 10047 w 5219766"/>
              <a:gd name="connsiteY6" fmla="*/ 10049 h 68680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19766" h="6868048">
                <a:moveTo>
                  <a:pt x="10047" y="10049"/>
                </a:moveTo>
                <a:lnTo>
                  <a:pt x="5217127" y="0"/>
                </a:lnTo>
                <a:cubicBezTo>
                  <a:pt x="5214460" y="1143000"/>
                  <a:pt x="5221843" y="2306097"/>
                  <a:pt x="5219176" y="3449097"/>
                </a:cubicBezTo>
                <a:cubicBezTo>
                  <a:pt x="5221843" y="4595446"/>
                  <a:pt x="5214460" y="5721699"/>
                  <a:pt x="5217127" y="6868048"/>
                </a:cubicBezTo>
                <a:lnTo>
                  <a:pt x="0" y="6868048"/>
                </a:lnTo>
                <a:lnTo>
                  <a:pt x="926496" y="3429000"/>
                </a:lnTo>
                <a:lnTo>
                  <a:pt x="10047" y="10049"/>
                </a:lnTo>
                <a:close/>
              </a:path>
            </a:pathLst>
          </a:custGeom>
        </p:spPr>
        <p:txBody>
          <a:bodyPr anchor="ctr"/>
          <a:lstStyle>
            <a:lvl1pPr marL="0" indent="0" algn="r">
              <a:buNone/>
              <a:defRPr/>
            </a:lvl1pPr>
          </a:lstStyle>
          <a:p>
            <a:r>
              <a:rPr lang="en-US" dirty="0"/>
              <a:t>Insert picture or delete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F0D4F941-B98D-49EE-8437-FF61927CB2E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8202" y="841982"/>
            <a:ext cx="4347712" cy="2744597"/>
          </a:xfrm>
        </p:spPr>
        <p:txBody>
          <a:bodyPr anchor="b">
            <a:normAutofit/>
          </a:bodyPr>
          <a:lstStyle>
            <a:lvl1pPr algn="l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2059193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/Transi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lowchart: Off-page Connector 20">
            <a:extLst>
              <a:ext uri="{FF2B5EF4-FFF2-40B4-BE49-F238E27FC236}">
                <a16:creationId xmlns:a16="http://schemas.microsoft.com/office/drawing/2014/main" id="{CDFA2D1E-8CC3-4A8A-ACBC-ADE3D7507028}"/>
              </a:ext>
            </a:extLst>
          </p:cNvPr>
          <p:cNvSpPr/>
          <p:nvPr userDrawn="1"/>
        </p:nvSpPr>
        <p:spPr>
          <a:xfrm rot="16200000">
            <a:off x="770178" y="1707181"/>
            <a:ext cx="6868045" cy="3453684"/>
          </a:xfrm>
          <a:prstGeom prst="flowChartOffpageConnector">
            <a:avLst/>
          </a:prstGeom>
          <a:solidFill>
            <a:schemeClr val="accent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0BD5DFED-EA4A-43F0-BE94-B26B6F6DA67A}"/>
              </a:ext>
            </a:extLst>
          </p:cNvPr>
          <p:cNvSpPr/>
          <p:nvPr userDrawn="1"/>
        </p:nvSpPr>
        <p:spPr>
          <a:xfrm rot="5400000">
            <a:off x="1995870" y="3082226"/>
            <a:ext cx="6858001" cy="693550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B75A8E6-AAC3-415E-B4F3-FCAFA5B6AA93}"/>
              </a:ext>
            </a:extLst>
          </p:cNvPr>
          <p:cNvSpPr/>
          <p:nvPr userDrawn="1"/>
        </p:nvSpPr>
        <p:spPr>
          <a:xfrm>
            <a:off x="0" y="0"/>
            <a:ext cx="50780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89C0C49A-E3F4-4827-AA73-8A61B482693C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78202" y="3968368"/>
            <a:ext cx="4347712" cy="150018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Subtitle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57A4762-8EAA-4F57-A866-DB6CAB1366E5}"/>
              </a:ext>
            </a:extLst>
          </p:cNvPr>
          <p:cNvCxnSpPr/>
          <p:nvPr userDrawn="1"/>
        </p:nvCxnSpPr>
        <p:spPr>
          <a:xfrm>
            <a:off x="278202" y="3777471"/>
            <a:ext cx="3191462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 descr="A picture containing drawing&#10;&#10;Description automatically generated">
            <a:extLst>
              <a:ext uri="{FF2B5EF4-FFF2-40B4-BE49-F238E27FC236}">
                <a16:creationId xmlns:a16="http://schemas.microsoft.com/office/drawing/2014/main" id="{CAB69222-5E7F-4221-8B25-FAA565CE82D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189" y="6102464"/>
            <a:ext cx="844221" cy="694953"/>
          </a:xfrm>
          <a:prstGeom prst="rect">
            <a:avLst/>
          </a:prstGeom>
        </p:spPr>
      </p:pic>
      <p:sp>
        <p:nvSpPr>
          <p:cNvPr id="27" name="Picture Placeholder 26">
            <a:extLst>
              <a:ext uri="{FF2B5EF4-FFF2-40B4-BE49-F238E27FC236}">
                <a16:creationId xmlns:a16="http://schemas.microsoft.com/office/drawing/2014/main" id="{9CCC78DE-9A3A-4138-83A8-1AF56BC2E79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229620" y="-10048"/>
            <a:ext cx="3914825" cy="6868048"/>
          </a:xfrm>
          <a:custGeom>
            <a:avLst/>
            <a:gdLst>
              <a:gd name="connsiteX0" fmla="*/ 0 w 5229225"/>
              <a:gd name="connsiteY0" fmla="*/ 0 h 6858000"/>
              <a:gd name="connsiteX1" fmla="*/ 4282631 w 5229225"/>
              <a:gd name="connsiteY1" fmla="*/ 0 h 6858000"/>
              <a:gd name="connsiteX2" fmla="*/ 5229225 w 5229225"/>
              <a:gd name="connsiteY2" fmla="*/ 3429000 h 6858000"/>
              <a:gd name="connsiteX3" fmla="*/ 4282631 w 5229225"/>
              <a:gd name="connsiteY3" fmla="*/ 6858000 h 6858000"/>
              <a:gd name="connsiteX4" fmla="*/ 0 w 5229225"/>
              <a:gd name="connsiteY4" fmla="*/ 6858000 h 6858000"/>
              <a:gd name="connsiteX5" fmla="*/ 946594 w 5229225"/>
              <a:gd name="connsiteY5" fmla="*/ 3429000 h 6858000"/>
              <a:gd name="connsiteX6" fmla="*/ 0 w 5229225"/>
              <a:gd name="connsiteY6" fmla="*/ 0 h 6858000"/>
              <a:gd name="connsiteX0" fmla="*/ 0 w 5237225"/>
              <a:gd name="connsiteY0" fmla="*/ 0 h 6858000"/>
              <a:gd name="connsiteX1" fmla="*/ 5237225 w 5237225"/>
              <a:gd name="connsiteY1" fmla="*/ 0 h 6858000"/>
              <a:gd name="connsiteX2" fmla="*/ 5229225 w 5237225"/>
              <a:gd name="connsiteY2" fmla="*/ 3429000 h 6858000"/>
              <a:gd name="connsiteX3" fmla="*/ 4282631 w 5237225"/>
              <a:gd name="connsiteY3" fmla="*/ 6858000 h 6858000"/>
              <a:gd name="connsiteX4" fmla="*/ 0 w 5237225"/>
              <a:gd name="connsiteY4" fmla="*/ 6858000 h 6858000"/>
              <a:gd name="connsiteX5" fmla="*/ 946594 w 5237225"/>
              <a:gd name="connsiteY5" fmla="*/ 3429000 h 6858000"/>
              <a:gd name="connsiteX6" fmla="*/ 0 w 5237225"/>
              <a:gd name="connsiteY6" fmla="*/ 0 h 6858000"/>
              <a:gd name="connsiteX0" fmla="*/ 0 w 5237225"/>
              <a:gd name="connsiteY0" fmla="*/ 0 h 6868048"/>
              <a:gd name="connsiteX1" fmla="*/ 5237225 w 5237225"/>
              <a:gd name="connsiteY1" fmla="*/ 0 h 6868048"/>
              <a:gd name="connsiteX2" fmla="*/ 5229225 w 5237225"/>
              <a:gd name="connsiteY2" fmla="*/ 3429000 h 6868048"/>
              <a:gd name="connsiteX3" fmla="*/ 5237225 w 5237225"/>
              <a:gd name="connsiteY3" fmla="*/ 6868048 h 6868048"/>
              <a:gd name="connsiteX4" fmla="*/ 0 w 5237225"/>
              <a:gd name="connsiteY4" fmla="*/ 6858000 h 6868048"/>
              <a:gd name="connsiteX5" fmla="*/ 946594 w 5237225"/>
              <a:gd name="connsiteY5" fmla="*/ 3429000 h 6868048"/>
              <a:gd name="connsiteX6" fmla="*/ 0 w 5237225"/>
              <a:gd name="connsiteY6" fmla="*/ 0 h 6868048"/>
              <a:gd name="connsiteX0" fmla="*/ 30145 w 5237225"/>
              <a:gd name="connsiteY0" fmla="*/ 10049 h 6868048"/>
              <a:gd name="connsiteX1" fmla="*/ 5237225 w 5237225"/>
              <a:gd name="connsiteY1" fmla="*/ 0 h 6868048"/>
              <a:gd name="connsiteX2" fmla="*/ 5229225 w 5237225"/>
              <a:gd name="connsiteY2" fmla="*/ 3429000 h 6868048"/>
              <a:gd name="connsiteX3" fmla="*/ 5237225 w 5237225"/>
              <a:gd name="connsiteY3" fmla="*/ 6868048 h 6868048"/>
              <a:gd name="connsiteX4" fmla="*/ 0 w 5237225"/>
              <a:gd name="connsiteY4" fmla="*/ 6858000 h 6868048"/>
              <a:gd name="connsiteX5" fmla="*/ 946594 w 5237225"/>
              <a:gd name="connsiteY5" fmla="*/ 3429000 h 6868048"/>
              <a:gd name="connsiteX6" fmla="*/ 30145 w 5237225"/>
              <a:gd name="connsiteY6" fmla="*/ 10049 h 6868048"/>
              <a:gd name="connsiteX0" fmla="*/ 20096 w 5227176"/>
              <a:gd name="connsiteY0" fmla="*/ 10049 h 6868048"/>
              <a:gd name="connsiteX1" fmla="*/ 5227176 w 5227176"/>
              <a:gd name="connsiteY1" fmla="*/ 0 h 6868048"/>
              <a:gd name="connsiteX2" fmla="*/ 5219176 w 5227176"/>
              <a:gd name="connsiteY2" fmla="*/ 3429000 h 6868048"/>
              <a:gd name="connsiteX3" fmla="*/ 5227176 w 5227176"/>
              <a:gd name="connsiteY3" fmla="*/ 6868048 h 6868048"/>
              <a:gd name="connsiteX4" fmla="*/ 0 w 5227176"/>
              <a:gd name="connsiteY4" fmla="*/ 6858000 h 6868048"/>
              <a:gd name="connsiteX5" fmla="*/ 936545 w 5227176"/>
              <a:gd name="connsiteY5" fmla="*/ 3429000 h 6868048"/>
              <a:gd name="connsiteX6" fmla="*/ 20096 w 5227176"/>
              <a:gd name="connsiteY6" fmla="*/ 10049 h 6868048"/>
              <a:gd name="connsiteX0" fmla="*/ 10047 w 5217127"/>
              <a:gd name="connsiteY0" fmla="*/ 10049 h 6868048"/>
              <a:gd name="connsiteX1" fmla="*/ 5217127 w 5217127"/>
              <a:gd name="connsiteY1" fmla="*/ 0 h 6868048"/>
              <a:gd name="connsiteX2" fmla="*/ 5209127 w 5217127"/>
              <a:gd name="connsiteY2" fmla="*/ 3429000 h 6868048"/>
              <a:gd name="connsiteX3" fmla="*/ 5217127 w 5217127"/>
              <a:gd name="connsiteY3" fmla="*/ 6868048 h 6868048"/>
              <a:gd name="connsiteX4" fmla="*/ 0 w 5217127"/>
              <a:gd name="connsiteY4" fmla="*/ 6868048 h 6868048"/>
              <a:gd name="connsiteX5" fmla="*/ 926496 w 5217127"/>
              <a:gd name="connsiteY5" fmla="*/ 3429000 h 6868048"/>
              <a:gd name="connsiteX6" fmla="*/ 10047 w 5217127"/>
              <a:gd name="connsiteY6" fmla="*/ 10049 h 6868048"/>
              <a:gd name="connsiteX0" fmla="*/ 10047 w 5219766"/>
              <a:gd name="connsiteY0" fmla="*/ 10049 h 6868048"/>
              <a:gd name="connsiteX1" fmla="*/ 5217127 w 5219766"/>
              <a:gd name="connsiteY1" fmla="*/ 0 h 6868048"/>
              <a:gd name="connsiteX2" fmla="*/ 5219176 w 5219766"/>
              <a:gd name="connsiteY2" fmla="*/ 3449097 h 6868048"/>
              <a:gd name="connsiteX3" fmla="*/ 5217127 w 5219766"/>
              <a:gd name="connsiteY3" fmla="*/ 6868048 h 6868048"/>
              <a:gd name="connsiteX4" fmla="*/ 0 w 5219766"/>
              <a:gd name="connsiteY4" fmla="*/ 6868048 h 6868048"/>
              <a:gd name="connsiteX5" fmla="*/ 926496 w 5219766"/>
              <a:gd name="connsiteY5" fmla="*/ 3429000 h 6868048"/>
              <a:gd name="connsiteX6" fmla="*/ 10047 w 5219766"/>
              <a:gd name="connsiteY6" fmla="*/ 10049 h 68680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19766" h="6868048">
                <a:moveTo>
                  <a:pt x="10047" y="10049"/>
                </a:moveTo>
                <a:lnTo>
                  <a:pt x="5217127" y="0"/>
                </a:lnTo>
                <a:cubicBezTo>
                  <a:pt x="5214460" y="1143000"/>
                  <a:pt x="5221843" y="2306097"/>
                  <a:pt x="5219176" y="3449097"/>
                </a:cubicBezTo>
                <a:cubicBezTo>
                  <a:pt x="5221843" y="4595446"/>
                  <a:pt x="5214460" y="5721699"/>
                  <a:pt x="5217127" y="6868048"/>
                </a:cubicBezTo>
                <a:lnTo>
                  <a:pt x="0" y="6868048"/>
                </a:lnTo>
                <a:lnTo>
                  <a:pt x="926496" y="3429000"/>
                </a:lnTo>
                <a:lnTo>
                  <a:pt x="10047" y="10049"/>
                </a:lnTo>
                <a:close/>
              </a:path>
            </a:pathLst>
          </a:custGeom>
        </p:spPr>
        <p:txBody>
          <a:bodyPr anchor="ctr"/>
          <a:lstStyle>
            <a:lvl1pPr marL="0" indent="0" algn="r">
              <a:buNone/>
              <a:defRPr/>
            </a:lvl1pPr>
          </a:lstStyle>
          <a:p>
            <a:r>
              <a:rPr lang="en-US" dirty="0"/>
              <a:t>Insert picture or delete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F0D4F941-B98D-49EE-8437-FF61927CB2E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8202" y="841980"/>
            <a:ext cx="4347712" cy="2744597"/>
          </a:xfrm>
        </p:spPr>
        <p:txBody>
          <a:bodyPr anchor="b">
            <a:normAutofit/>
          </a:bodyPr>
          <a:lstStyle>
            <a:lvl1pPr algn="l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58408848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9610530-C120-42F5-BC5C-50D8C27DBA1D}"/>
              </a:ext>
            </a:extLst>
          </p:cNvPr>
          <p:cNvSpPr/>
          <p:nvPr userDrawn="1"/>
        </p:nvSpPr>
        <p:spPr>
          <a:xfrm>
            <a:off x="0" y="1526876"/>
            <a:ext cx="9144000" cy="383012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054954B-B384-49AA-A711-7F3F9C2A029D}"/>
              </a:ext>
            </a:extLst>
          </p:cNvPr>
          <p:cNvSpPr/>
          <p:nvPr userDrawn="1"/>
        </p:nvSpPr>
        <p:spPr>
          <a:xfrm>
            <a:off x="0" y="1692828"/>
            <a:ext cx="9144000" cy="348959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69875" y="973085"/>
            <a:ext cx="7417190" cy="2744597"/>
          </a:xfrm>
        </p:spPr>
        <p:txBody>
          <a:bodyPr anchor="b">
            <a:normAutofit/>
          </a:bodyPr>
          <a:lstStyle>
            <a:lvl1pPr algn="ctr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Transition slide title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FA8781A-4EC7-4D14-BBE0-80F3D6F9254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320603" y="6405165"/>
            <a:ext cx="1455644" cy="286169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E714EC04-E39B-4093-8FBA-99428B3FF69A}" type="datetime4">
              <a:rPr lang="en-US" smtClean="0"/>
              <a:pPr/>
              <a:t>February 7, 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142DB4B-4017-4FC8-8755-DBE13FC80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22327" y="6405165"/>
            <a:ext cx="3694694" cy="286169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39129F5-5BAB-4E6D-A7AA-0F614AAFE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51531" y="6405165"/>
            <a:ext cx="666390" cy="286169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en-US"/>
              <a:t>|  </a:t>
            </a:r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32C7634-0492-40B1-8525-F74FD5E500FD}"/>
              </a:ext>
            </a:extLst>
          </p:cNvPr>
          <p:cNvCxnSpPr>
            <a:cxnSpLocks/>
          </p:cNvCxnSpPr>
          <p:nvPr userDrawn="1"/>
        </p:nvCxnSpPr>
        <p:spPr>
          <a:xfrm>
            <a:off x="873424" y="3786097"/>
            <a:ext cx="7417190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A close up of a logo&#10;&#10;Description automatically generated">
            <a:extLst>
              <a:ext uri="{FF2B5EF4-FFF2-40B4-BE49-F238E27FC236}">
                <a16:creationId xmlns:a16="http://schemas.microsoft.com/office/drawing/2014/main" id="{B8A0DA13-57CC-4C3B-9D44-56EACA00AE2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7664" y="6261834"/>
            <a:ext cx="641953" cy="694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37623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wo Column Top Stri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phic 7">
            <a:extLst>
              <a:ext uri="{FF2B5EF4-FFF2-40B4-BE49-F238E27FC236}">
                <a16:creationId xmlns:a16="http://schemas.microsoft.com/office/drawing/2014/main" id="{D1DF39C0-40C4-4330-9542-3C2512BFE7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-7373" r="2491" b="-1"/>
          <a:stretch/>
        </p:blipFill>
        <p:spPr>
          <a:xfrm rot="10800000">
            <a:off x="-1" y="301770"/>
            <a:ext cx="9144000" cy="642777"/>
          </a:xfrm>
          <a:prstGeom prst="rect">
            <a:avLst/>
          </a:prstGeom>
        </p:spPr>
      </p:pic>
      <p:sp>
        <p:nvSpPr>
          <p:cNvPr id="10" name="Title 9">
            <a:extLst>
              <a:ext uri="{FF2B5EF4-FFF2-40B4-BE49-F238E27FC236}">
                <a16:creationId xmlns:a16="http://schemas.microsoft.com/office/drawing/2014/main" id="{EBD6980D-02E2-410F-8C4F-1250C5CD908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4592" y="291721"/>
            <a:ext cx="7950758" cy="64277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header</a:t>
            </a:r>
          </a:p>
        </p:txBody>
      </p:sp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C06351D5-E002-442A-BB97-A2456CD2974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7609" y="6166966"/>
            <a:ext cx="666390" cy="721178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DC823AF-08FC-4B75-A0B7-AE5286A96F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64593" y="1346479"/>
            <a:ext cx="3652211" cy="473324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F774BC80-8D75-46FF-A25A-C7BE7071B9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863140" y="1346479"/>
            <a:ext cx="3652211" cy="473324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001877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Blank with log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CFCA1-D4F3-477E-B945-80FEF29F5C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9009C9-D22A-4588-88D9-C3B5602AC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FD9EE-50EB-4FDD-81A6-5A53D936A069}" type="datetime4">
              <a:rPr lang="en-US" smtClean="0"/>
              <a:pPr/>
              <a:t>February 7, 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E0FB6E-239B-4065-AE65-29EF4D395F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5D9D93-9CED-4551-8524-E66DFEEF3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|  </a:t>
            </a:r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7DF294E-C019-4C8F-A7F6-FA4F57D1B4E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4417" y="6079256"/>
            <a:ext cx="719585" cy="778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95023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9610530-C120-42F5-BC5C-50D8C27DBA1D}"/>
              </a:ext>
            </a:extLst>
          </p:cNvPr>
          <p:cNvSpPr/>
          <p:nvPr userDrawn="1"/>
        </p:nvSpPr>
        <p:spPr>
          <a:xfrm>
            <a:off x="0" y="813447"/>
            <a:ext cx="9144000" cy="383012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054954B-B384-49AA-A711-7F3F9C2A029D}"/>
              </a:ext>
            </a:extLst>
          </p:cNvPr>
          <p:cNvSpPr/>
          <p:nvPr userDrawn="1"/>
        </p:nvSpPr>
        <p:spPr>
          <a:xfrm>
            <a:off x="0" y="989441"/>
            <a:ext cx="9144000" cy="348959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69875" y="309895"/>
            <a:ext cx="7417190" cy="2744597"/>
          </a:xfrm>
        </p:spPr>
        <p:txBody>
          <a:bodyPr anchor="b">
            <a:normAutofit/>
          </a:bodyPr>
          <a:lstStyle>
            <a:lvl1pPr algn="ctr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Thank you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32C7634-0492-40B1-8525-F74FD5E500FD}"/>
              </a:ext>
            </a:extLst>
          </p:cNvPr>
          <p:cNvCxnSpPr>
            <a:cxnSpLocks/>
          </p:cNvCxnSpPr>
          <p:nvPr userDrawn="1"/>
        </p:nvCxnSpPr>
        <p:spPr>
          <a:xfrm>
            <a:off x="873424" y="3072668"/>
            <a:ext cx="7417190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A close up of a logo&#10;&#10;Description automatically generated">
            <a:extLst>
              <a:ext uri="{FF2B5EF4-FFF2-40B4-BE49-F238E27FC236}">
                <a16:creationId xmlns:a16="http://schemas.microsoft.com/office/drawing/2014/main" id="{B8A0DA13-57CC-4C3B-9D44-56EACA00AE2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6550" y="5082358"/>
            <a:ext cx="1640746" cy="1775642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FBB7243D-01C7-40E4-B0AC-AD1B89923EC5}"/>
              </a:ext>
            </a:extLst>
          </p:cNvPr>
          <p:cNvSpPr txBox="1">
            <a:spLocks/>
          </p:cNvSpPr>
          <p:nvPr userDrawn="1"/>
        </p:nvSpPr>
        <p:spPr>
          <a:xfrm>
            <a:off x="4180114" y="5155899"/>
            <a:ext cx="4206176" cy="1392207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dirty="0">
                <a:solidFill>
                  <a:schemeClr val="tx1"/>
                </a:solidFill>
                <a:latin typeface="+mj-lt"/>
              </a:rPr>
              <a:t>Florida Perinatal</a:t>
            </a:r>
          </a:p>
          <a:p>
            <a:pPr algn="l"/>
            <a:r>
              <a:rPr lang="en-US" sz="2400" dirty="0">
                <a:solidFill>
                  <a:schemeClr val="tx1"/>
                </a:solidFill>
                <a:latin typeface="+mj-lt"/>
              </a:rPr>
              <a:t>Quality Collaborative</a:t>
            </a:r>
          </a:p>
        </p:txBody>
      </p:sp>
    </p:spTree>
    <p:extLst>
      <p:ext uri="{BB962C8B-B14F-4D97-AF65-F5344CB8AC3E}">
        <p14:creationId xmlns:p14="http://schemas.microsoft.com/office/powerpoint/2010/main" val="23733435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6400799"/>
            <a:ext cx="381000" cy="317399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00332C6-A5C1-4D88-ADCE-6F3163D8595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 pitchFamily="34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6513619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000" b="0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rgbClr val="9A8C5C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6400800"/>
            <a:ext cx="381000" cy="381000"/>
          </a:xfrm>
          <a:prstGeom prst="rect">
            <a:avLst/>
          </a:prstGeom>
        </p:spPr>
        <p:txBody>
          <a:bodyPr/>
          <a:lstStyle/>
          <a:p>
            <a:fld id="{800332C6-A5C1-4D88-ADCE-6F3163D8595A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pic>
        <p:nvPicPr>
          <p:cNvPr id="7" name="Picture 4" descr="C:\Users\hlopezca\Desktop\FPQC Meeting Material\FPQC change of image\Logo-and-Tagline_Final.gif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4956"/>
          <a:stretch/>
        </p:blipFill>
        <p:spPr bwMode="auto">
          <a:xfrm>
            <a:off x="3550047" y="228602"/>
            <a:ext cx="2043906" cy="19046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:\Users\hlopezca\Desktop\FPQC Meeting Material\FPQC change of image\Logo-and-Tagline_Final.gif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011" b="15760"/>
          <a:stretch/>
        </p:blipFill>
        <p:spPr bwMode="auto">
          <a:xfrm>
            <a:off x="2926800" y="2286000"/>
            <a:ext cx="32904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3358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9610530-C120-42F5-BC5C-50D8C27DBA1D}"/>
              </a:ext>
            </a:extLst>
          </p:cNvPr>
          <p:cNvSpPr/>
          <p:nvPr userDrawn="1"/>
        </p:nvSpPr>
        <p:spPr>
          <a:xfrm>
            <a:off x="0" y="1526876"/>
            <a:ext cx="9144000" cy="383012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054954B-B384-49AA-A711-7F3F9C2A029D}"/>
              </a:ext>
            </a:extLst>
          </p:cNvPr>
          <p:cNvSpPr/>
          <p:nvPr userDrawn="1"/>
        </p:nvSpPr>
        <p:spPr>
          <a:xfrm>
            <a:off x="0" y="1692828"/>
            <a:ext cx="9144000" cy="348959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69875" y="973083"/>
            <a:ext cx="7417190" cy="2744597"/>
          </a:xfrm>
        </p:spPr>
        <p:txBody>
          <a:bodyPr anchor="b">
            <a:normAutofit/>
          </a:bodyPr>
          <a:lstStyle>
            <a:lvl1pPr algn="ctr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Transition slide title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FA8781A-4EC7-4D14-BBE0-80F3D6F9254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320602" y="6405163"/>
            <a:ext cx="1455644" cy="286169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E714EC04-E39B-4093-8FBA-99428B3FF69A}" type="datetime4">
              <a:rPr lang="en-US" smtClean="0"/>
              <a:pPr/>
              <a:t>February 7, 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142DB4B-4017-4FC8-8755-DBE13FC80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22326" y="6405163"/>
            <a:ext cx="3694694" cy="286169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39129F5-5BAB-4E6D-A7AA-0F614AAFE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51531" y="6405163"/>
            <a:ext cx="666390" cy="286169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en-US"/>
              <a:t>|  </a:t>
            </a:r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32C7634-0492-40B1-8525-F74FD5E500FD}"/>
              </a:ext>
            </a:extLst>
          </p:cNvPr>
          <p:cNvCxnSpPr>
            <a:cxnSpLocks/>
          </p:cNvCxnSpPr>
          <p:nvPr userDrawn="1"/>
        </p:nvCxnSpPr>
        <p:spPr>
          <a:xfrm>
            <a:off x="873423" y="3786097"/>
            <a:ext cx="7417190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A close up of a logo&#10;&#10;Description automatically generated">
            <a:extLst>
              <a:ext uri="{FF2B5EF4-FFF2-40B4-BE49-F238E27FC236}">
                <a16:creationId xmlns:a16="http://schemas.microsoft.com/office/drawing/2014/main" id="{B8A0DA13-57CC-4C3B-9D44-56EACA00AE2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7662" y="6185140"/>
            <a:ext cx="777597" cy="667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50103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Slide (Title &amp; Conten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EBD6980D-02E2-410F-8C4F-1250C5CD908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header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9CCFA91-B5AF-4D41-87D6-E5484BE7F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B5CDA-AB8D-4A41-B727-076C783E4FCD}" type="datetime4">
              <a:rPr lang="en-US" smtClean="0"/>
              <a:pPr/>
              <a:t>February 7, 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9E1626-AABC-4FFD-9B5E-40C878F1F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ECDD6B-9730-417B-AAD3-9D6F37FF8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|  </a:t>
            </a:r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58535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op Stripe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4592" y="1256045"/>
            <a:ext cx="7950758" cy="47985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9CCFA91-B5AF-4D41-87D6-E5484BE7F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5B2BC04-5614-464E-B723-14687945F270}" type="datetime4">
              <a:rPr lang="en-US" smtClean="0"/>
              <a:pPr/>
              <a:t>February 7, 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9E1626-AABC-4FFD-9B5E-40C878F1F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43484" y="6395115"/>
            <a:ext cx="4033824" cy="28616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ECDD6B-9730-417B-AAD3-9D6F37FF8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|  </a:t>
            </a:r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D1DF39C0-40C4-4330-9542-3C2512BFE7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-7373" r="2491" b="-1"/>
          <a:stretch/>
        </p:blipFill>
        <p:spPr>
          <a:xfrm rot="10800000">
            <a:off x="-1" y="301768"/>
            <a:ext cx="9144000" cy="642777"/>
          </a:xfrm>
          <a:prstGeom prst="rect">
            <a:avLst/>
          </a:prstGeom>
        </p:spPr>
      </p:pic>
      <p:sp>
        <p:nvSpPr>
          <p:cNvPr id="10" name="Title 9">
            <a:extLst>
              <a:ext uri="{FF2B5EF4-FFF2-40B4-BE49-F238E27FC236}">
                <a16:creationId xmlns:a16="http://schemas.microsoft.com/office/drawing/2014/main" id="{EBD6980D-02E2-410F-8C4F-1250C5CD908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4591" y="291720"/>
            <a:ext cx="7950758" cy="62384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header</a:t>
            </a:r>
          </a:p>
        </p:txBody>
      </p:sp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C06351D5-E002-442A-BB97-A2456CD2974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0974" y="6166966"/>
            <a:ext cx="923025" cy="721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9459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4592" y="1637117"/>
            <a:ext cx="3652211" cy="44426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3139" y="1637117"/>
            <a:ext cx="3652211" cy="44426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047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Column Top Stri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phic 7">
            <a:extLst>
              <a:ext uri="{FF2B5EF4-FFF2-40B4-BE49-F238E27FC236}">
                <a16:creationId xmlns:a16="http://schemas.microsoft.com/office/drawing/2014/main" id="{D1DF39C0-40C4-4330-9542-3C2512BFE7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-7373" r="2491" b="-1"/>
          <a:stretch/>
        </p:blipFill>
        <p:spPr>
          <a:xfrm rot="10800000">
            <a:off x="-1" y="310394"/>
            <a:ext cx="9144000" cy="632730"/>
          </a:xfrm>
          <a:prstGeom prst="rect">
            <a:avLst/>
          </a:prstGeom>
        </p:spPr>
      </p:pic>
      <p:sp>
        <p:nvSpPr>
          <p:cNvPr id="10" name="Title 9">
            <a:extLst>
              <a:ext uri="{FF2B5EF4-FFF2-40B4-BE49-F238E27FC236}">
                <a16:creationId xmlns:a16="http://schemas.microsoft.com/office/drawing/2014/main" id="{EBD6980D-02E2-410F-8C4F-1250C5CD908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4591" y="274467"/>
            <a:ext cx="7950758" cy="64277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header</a:t>
            </a:r>
          </a:p>
        </p:txBody>
      </p:sp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C06351D5-E002-442A-BB97-A2456CD2974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9453" y="6245365"/>
            <a:ext cx="794546" cy="642779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DC823AF-08FC-4B75-A0B7-AE5286A96F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64592" y="1164566"/>
            <a:ext cx="3652211" cy="491515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F774BC80-8D75-46FF-A25A-C7BE7071B9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863139" y="1164566"/>
            <a:ext cx="3652211" cy="491515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2123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Header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418F4-F298-4152-9C8E-5FF9ACADD8FE}" type="datetime4">
              <a:rPr lang="en-US" smtClean="0"/>
              <a:pPr/>
              <a:t>February 7, 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C0C21-B7CE-4F0B-81CD-4269BE3543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000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 with log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CFCA1-D4F3-477E-B945-80FEF29F5C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9009C9-D22A-4588-88D9-C3B5602AC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FD9EE-50EB-4FDD-81A6-5A53D936A069}" type="datetime4">
              <a:rPr lang="en-US" smtClean="0"/>
              <a:pPr/>
              <a:t>February 7, 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E0FB6E-239B-4065-AE65-29EF4D395F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5D9D93-9CED-4551-8524-E66DFEEF3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|  </a:t>
            </a:r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7DF294E-C019-4C8F-A7F6-FA4F57D1B4E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4491" y="6219419"/>
            <a:ext cx="819510" cy="638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01658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image" Target="../media/image2.sv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Graphic 13">
            <a:extLst>
              <a:ext uri="{FF2B5EF4-FFF2-40B4-BE49-F238E27FC236}">
                <a16:creationId xmlns:a16="http://schemas.microsoft.com/office/drawing/2014/main" id="{8761A9F4-B2A8-4ED2-A983-A7319F3EF663}"/>
              </a:ext>
            </a:extLst>
          </p:cNvPr>
          <p:cNvPicPr>
            <a:picLocks noChangeAspect="1"/>
          </p:cNvPicPr>
          <p:nvPr userDrawn="1"/>
        </p:nvPicPr>
        <p:blipFill>
          <a:blip r:embed="rId27" cstate="print">
            <a:extLst>
              <a:ext uri="{96DAC541-7B7A-43D3-8B79-37D633B846F1}">
                <asvg:svgBlip xmlns:asvg="http://schemas.microsoft.com/office/drawing/2016/SVG/main" r:embed="rId28"/>
              </a:ext>
            </a:extLst>
          </a:blip>
          <a:stretch>
            <a:fillRect/>
          </a:stretch>
        </p:blipFill>
        <p:spPr>
          <a:xfrm>
            <a:off x="-1" y="6341779"/>
            <a:ext cx="7950759" cy="40173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4592" y="216133"/>
            <a:ext cx="7950758" cy="9484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4592" y="1337094"/>
            <a:ext cx="7950758" cy="47175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52594" y="6395115"/>
            <a:ext cx="1483940" cy="2861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/>
                </a:solidFill>
              </a:defRPr>
            </a:lvl1pPr>
          </a:lstStyle>
          <a:p>
            <a:fld id="{D3F87BFC-E1F7-4743-9CD0-6DABBD1D5C09}" type="datetime4">
              <a:rPr lang="en-US" smtClean="0"/>
              <a:pPr/>
              <a:t>February 7,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99717" y="6395115"/>
            <a:ext cx="3777591" cy="2861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11819" y="6395115"/>
            <a:ext cx="666390" cy="2861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/>
              <a:t>|  </a:t>
            </a:r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F8D47C25-7D0C-4018-B087-FEF0BA3304A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7" cstate="print">
            <a:extLst>
              <a:ext uri="{96DAC541-7B7A-43D3-8B79-37D633B846F1}">
                <asvg:svgBlip xmlns:asvg="http://schemas.microsoft.com/office/drawing/2016/SVG/main" r:embed="rId28"/>
              </a:ext>
            </a:extLst>
          </a:blip>
          <a:srcRect l="93318" t="-86863" b="-1"/>
          <a:stretch/>
        </p:blipFill>
        <p:spPr>
          <a:xfrm rot="10800000">
            <a:off x="8615617" y="6351828"/>
            <a:ext cx="526283" cy="750683"/>
          </a:xfrm>
          <a:prstGeom prst="rect">
            <a:avLst/>
          </a:prstGeom>
        </p:spPr>
      </p:pic>
      <p:pic>
        <p:nvPicPr>
          <p:cNvPr id="17" name="Picture 16" descr="A close up of a logo&#10;&#10;Description automatically generated">
            <a:extLst>
              <a:ext uri="{FF2B5EF4-FFF2-40B4-BE49-F238E27FC236}">
                <a16:creationId xmlns:a16="http://schemas.microsoft.com/office/drawing/2014/main" id="{E0C5B0AC-0EE8-4EBB-9E4B-986892E3DB8A}"/>
              </a:ext>
            </a:extLst>
          </p:cNvPr>
          <p:cNvPicPr>
            <a:picLocks noChangeAspect="1"/>
          </p:cNvPicPr>
          <p:nvPr userDrawn="1"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5263" y="6287712"/>
            <a:ext cx="728858" cy="596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84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  <p:sldLayoutId id="2147483690" r:id="rId18"/>
    <p:sldLayoutId id="2147483691" r:id="rId19"/>
    <p:sldLayoutId id="2147483692" r:id="rId20"/>
    <p:sldLayoutId id="2147483693" r:id="rId21"/>
    <p:sldLayoutId id="2147483694" r:id="rId22"/>
    <p:sldLayoutId id="2147483695" r:id="rId23"/>
    <p:sldLayoutId id="2147483696" r:id="rId24"/>
    <p:sldLayoutId id="2147483697" r:id="rId25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165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70335" indent="-126206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73944" indent="-13216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129779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60F0EA8-E233-4E8C-B453-93EF424F04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PAIRED Coaching Calls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2A894AB-2091-4214-9C43-976CC599F9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Samarth Shukla, MD </a:t>
            </a:r>
          </a:p>
          <a:p>
            <a:r>
              <a:rPr lang="en-US" dirty="0"/>
              <a:t>PAIRED Clinical Co-Lead</a:t>
            </a:r>
          </a:p>
        </p:txBody>
      </p:sp>
      <p:pic>
        <p:nvPicPr>
          <p:cNvPr id="1030" name="Picture 6" descr="C:\Users\susanmb\AppData\Local\Microsoft\Windows\Temporary Internet Files\Content.IE5\GMBPNJR1\90938247_5787040fa3_b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86571" y="2541322"/>
            <a:ext cx="2884296" cy="226462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1206152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64592" y="1484431"/>
            <a:ext cx="8390222" cy="4570197"/>
          </a:xfrm>
        </p:spPr>
        <p:txBody>
          <a:bodyPr>
            <a:normAutofit/>
          </a:bodyPr>
          <a:lstStyle/>
          <a:p>
            <a:pPr lvl="1"/>
            <a:endParaRPr lang="en-US" sz="2400" dirty="0"/>
          </a:p>
          <a:p>
            <a:pPr lvl="1"/>
            <a:r>
              <a:rPr lang="en-US" sz="2800" dirty="0"/>
              <a:t>Brainstorming sessions</a:t>
            </a:r>
          </a:p>
          <a:p>
            <a:pPr lvl="1"/>
            <a:r>
              <a:rPr lang="en-US" sz="2800" dirty="0"/>
              <a:t>Great place to discuss barriers and challenges</a:t>
            </a:r>
          </a:p>
          <a:p>
            <a:pPr lvl="1"/>
            <a:r>
              <a:rPr lang="en-US" sz="2800" dirty="0"/>
              <a:t>Share successes with other units</a:t>
            </a:r>
          </a:p>
          <a:p>
            <a:pPr marL="342900" lvl="1" indent="0">
              <a:buNone/>
            </a:pPr>
            <a:endParaRPr lang="en-US" sz="2800" dirty="0"/>
          </a:p>
          <a:p>
            <a:pPr lvl="1"/>
            <a:r>
              <a:rPr lang="en-US" sz="2800" dirty="0"/>
              <a:t>Briefly review statewide data from all the units</a:t>
            </a:r>
          </a:p>
          <a:p>
            <a:pPr lvl="1"/>
            <a:r>
              <a:rPr lang="en-US" sz="2800" dirty="0"/>
              <a:t>Sharing updates</a:t>
            </a:r>
          </a:p>
          <a:p>
            <a:pPr lvl="1"/>
            <a:r>
              <a:rPr lang="en-US" sz="2800" dirty="0"/>
              <a:t>Experts/Family representative consultations</a:t>
            </a:r>
          </a:p>
          <a:p>
            <a:pPr marL="342900" lvl="1" indent="0">
              <a:buNone/>
            </a:pPr>
            <a:endParaRPr lang="en-US" sz="2800" dirty="0"/>
          </a:p>
          <a:p>
            <a:pPr lvl="1"/>
            <a:r>
              <a:rPr lang="en-US" sz="2800" dirty="0"/>
              <a:t>Experiences from pilot initiative</a:t>
            </a:r>
          </a:p>
          <a:p>
            <a:pPr lvl="1"/>
            <a:endParaRPr lang="en-US" sz="2400" dirty="0"/>
          </a:p>
          <a:p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64592" y="291720"/>
            <a:ext cx="7950758" cy="623840"/>
          </a:xfrm>
        </p:spPr>
        <p:txBody>
          <a:bodyPr>
            <a:normAutofit/>
          </a:bodyPr>
          <a:lstStyle/>
          <a:p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are coaching calls?</a:t>
            </a:r>
          </a:p>
        </p:txBody>
      </p:sp>
    </p:spTree>
    <p:extLst>
      <p:ext uri="{BB962C8B-B14F-4D97-AF65-F5344CB8AC3E}">
        <p14:creationId xmlns:p14="http://schemas.microsoft.com/office/powerpoint/2010/main" val="4365403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64592" y="1484431"/>
            <a:ext cx="8390222" cy="4570197"/>
          </a:xfrm>
        </p:spPr>
        <p:txBody>
          <a:bodyPr>
            <a:normAutofit lnSpcReduction="10000"/>
          </a:bodyPr>
          <a:lstStyle/>
          <a:p>
            <a:pPr marL="171450" lvl="1"/>
            <a:r>
              <a:rPr lang="en-US" sz="2800" dirty="0"/>
              <a:t>Includes: Representatives from all participating centers, FPQC project leads, FPQC data and QI analysts and PAIRED family representatives</a:t>
            </a:r>
          </a:p>
          <a:p>
            <a:pPr marL="0" lvl="1" indent="0">
              <a:buNone/>
            </a:pPr>
            <a:endParaRPr lang="en-US" sz="2800" dirty="0"/>
          </a:p>
          <a:p>
            <a:r>
              <a:rPr lang="en-US" sz="2800" dirty="0"/>
              <a:t>Schedule for coaching calls</a:t>
            </a:r>
          </a:p>
          <a:p>
            <a:pPr marL="576263" lvl="1" indent="-233363">
              <a:buFont typeface="+mj-lt"/>
              <a:buAutoNum type="arabicPeriod"/>
            </a:pPr>
            <a:r>
              <a:rPr lang="en-US" sz="2800" dirty="0"/>
              <a:t>   1-hour sessions, once a month</a:t>
            </a:r>
          </a:p>
          <a:p>
            <a:pPr marL="576263" lvl="1" indent="-233363">
              <a:buFont typeface="+mj-lt"/>
              <a:buAutoNum type="arabicPeriod"/>
            </a:pPr>
            <a:r>
              <a:rPr lang="en-US" sz="2800" dirty="0"/>
              <a:t>   Three groups due to the large number of participating centers</a:t>
            </a:r>
          </a:p>
          <a:p>
            <a:pPr marL="576263" lvl="1" indent="-233363">
              <a:buFont typeface="+mj-lt"/>
              <a:buAutoNum type="arabicPeriod"/>
            </a:pPr>
            <a:r>
              <a:rPr lang="en-US" sz="2800" dirty="0"/>
              <a:t>   Agenda for the session/topics of discussion will be sent out</a:t>
            </a:r>
          </a:p>
          <a:p>
            <a:pPr marL="576263" lvl="1" indent="-233363">
              <a:buFont typeface="+mj-lt"/>
              <a:buAutoNum type="arabicPeriod"/>
            </a:pPr>
            <a:r>
              <a:rPr lang="en-US" sz="2800" dirty="0"/>
              <a:t>   All centers are expected to attend and participate</a:t>
            </a:r>
          </a:p>
          <a:p>
            <a:pPr marL="457200" indent="-457200">
              <a:buFont typeface="+mj-lt"/>
              <a:buAutoNum type="arabicPeriod"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64592" y="291720"/>
            <a:ext cx="7950758" cy="623840"/>
          </a:xfrm>
        </p:spPr>
        <p:txBody>
          <a:bodyPr>
            <a:normAutofit/>
          </a:bodyPr>
          <a:lstStyle/>
          <a:p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Coaching call logistics</a:t>
            </a:r>
          </a:p>
        </p:txBody>
      </p:sp>
    </p:spTree>
    <p:extLst>
      <p:ext uri="{BB962C8B-B14F-4D97-AF65-F5344CB8AC3E}">
        <p14:creationId xmlns:p14="http://schemas.microsoft.com/office/powerpoint/2010/main" val="117918059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FPQC">
      <a:dk1>
        <a:srgbClr val="009374"/>
      </a:dk1>
      <a:lt1>
        <a:srgbClr val="FFFFFF"/>
      </a:lt1>
      <a:dk2>
        <a:srgbClr val="000000"/>
      </a:dk2>
      <a:lt2>
        <a:srgbClr val="80B0A6"/>
      </a:lt2>
      <a:accent1>
        <a:srgbClr val="009374"/>
      </a:accent1>
      <a:accent2>
        <a:srgbClr val="80B0A6"/>
      </a:accent2>
      <a:accent3>
        <a:srgbClr val="EDA55D"/>
      </a:accent3>
      <a:accent4>
        <a:srgbClr val="006747"/>
      </a:accent4>
      <a:accent5>
        <a:srgbClr val="CFC493"/>
      </a:accent5>
      <a:accent6>
        <a:srgbClr val="70AD47"/>
      </a:accent6>
      <a:hlink>
        <a:srgbClr val="006484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69</TotalTime>
  <Words>116</Words>
  <Application>Microsoft Office PowerPoint</Application>
  <PresentationFormat>On-screen Show (4:3)</PresentationFormat>
  <Paragraphs>22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Gill Sans MT</vt:lpstr>
      <vt:lpstr>1_Office Theme</vt:lpstr>
      <vt:lpstr>PAIRED Coaching Calls</vt:lpstr>
      <vt:lpstr>What are coaching calls?</vt:lpstr>
      <vt:lpstr>Coaching call logistics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PAIRED Implementation Guidance</dc:title>
  <dc:creator>Linda Detman</dc:creator>
  <cp:lastModifiedBy>Linda Detman</cp:lastModifiedBy>
  <cp:revision>2</cp:revision>
  <dcterms:created xsi:type="dcterms:W3CDTF">2022-02-07T15:43:14Z</dcterms:created>
  <dcterms:modified xsi:type="dcterms:W3CDTF">2022-02-07T16:53:13Z</dcterms:modified>
</cp:coreProperties>
</file>