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22"/>
  </p:notesMasterIdLst>
  <p:sldIdLst>
    <p:sldId id="257" r:id="rId2"/>
    <p:sldId id="259" r:id="rId3"/>
    <p:sldId id="260" r:id="rId4"/>
    <p:sldId id="262" r:id="rId5"/>
    <p:sldId id="258" r:id="rId6"/>
    <p:sldId id="265" r:id="rId7"/>
    <p:sldId id="266" r:id="rId8"/>
    <p:sldId id="280" r:id="rId9"/>
    <p:sldId id="267" r:id="rId10"/>
    <p:sldId id="268" r:id="rId11"/>
    <p:sldId id="269" r:id="rId12"/>
    <p:sldId id="270" r:id="rId13"/>
    <p:sldId id="271" r:id="rId14"/>
    <p:sldId id="272" r:id="rId15"/>
    <p:sldId id="273" r:id="rId16"/>
    <p:sldId id="274" r:id="rId17"/>
    <p:sldId id="275" r:id="rId18"/>
    <p:sldId id="276" r:id="rId19"/>
    <p:sldId id="277"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21442B-36B1-4797-9B4B-4CABD6472208}" type="datetimeFigureOut">
              <a:rPr lang="en-US" smtClean="0"/>
              <a:t>4/18/2022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B370C-3DDB-4A98-AD9C-9AEB1738350C}" type="slidenum">
              <a:rPr lang="en-US" smtClean="0"/>
              <a:t>‹#›</a:t>
            </a:fld>
            <a:endParaRPr lang="en-US"/>
          </a:p>
        </p:txBody>
      </p:sp>
    </p:spTree>
    <p:extLst>
      <p:ext uri="{BB962C8B-B14F-4D97-AF65-F5344CB8AC3E}">
        <p14:creationId xmlns:p14="http://schemas.microsoft.com/office/powerpoint/2010/main" val="97865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4/18/2022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4/18/2022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4/18/2022</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4/18/2022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4/18/2022</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about:blank" TargetMode="External"/><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hyperlink" Target="about:blank" TargetMode="External"/><Relationship Id="rId10" Type="http://schemas.openxmlformats.org/officeDocument/2006/relationships/image" Target="../media/image8.png"/><Relationship Id="rId4" Type="http://schemas.openxmlformats.org/officeDocument/2006/relationships/hyperlink" Target="about:blank" TargetMode="Externa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270190"/>
            <a:ext cx="4775075" cy="1630906"/>
          </a:xfrm>
        </p:spPr>
        <p:txBody>
          <a:bodyPr>
            <a:normAutofit/>
          </a:bodyPr>
          <a:lstStyle/>
          <a:p>
            <a:r>
              <a:rPr lang="en-US" sz="4400" cap="none" dirty="0" smtClean="0">
                <a:solidFill>
                  <a:schemeClr val="tx1"/>
                </a:solidFill>
              </a:rPr>
              <a:t>Let there be no wrong door for families</a:t>
            </a:r>
            <a:endParaRPr lang="en-US" sz="4400" cap="none" dirty="0">
              <a:solidFill>
                <a:schemeClr val="tx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fontScale="92500" lnSpcReduction="20000"/>
          </a:bodyPr>
          <a:lstStyle/>
          <a:p>
            <a:r>
              <a:rPr lang="en-US" dirty="0" smtClean="0">
                <a:solidFill>
                  <a:schemeClr val="tx1"/>
                </a:solidFill>
              </a:rPr>
              <a:t>Assessing Social Determinants of Health </a:t>
            </a:r>
          </a:p>
          <a:p>
            <a:r>
              <a:rPr lang="en-US" dirty="0" smtClean="0">
                <a:solidFill>
                  <a:schemeClr val="tx1"/>
                </a:solidFill>
              </a:rPr>
              <a:t>in the OBECC</a:t>
            </a:r>
            <a:endParaRPr lang="en-US"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Social Determinants of Health </a:t>
            </a:r>
            <a:r>
              <a:rPr lang="en-US" dirty="0"/>
              <a:t/>
            </a:r>
            <a:br>
              <a:rPr lang="en-US" dirty="0"/>
            </a:br>
            <a:endParaRPr lang="en-US" dirty="0"/>
          </a:p>
        </p:txBody>
      </p:sp>
      <p:pic>
        <p:nvPicPr>
          <p:cNvPr id="4" name="Content Placeholder 3"/>
          <p:cNvPicPr>
            <a:picLocks noGrp="1"/>
          </p:cNvPicPr>
          <p:nvPr>
            <p:ph idx="1"/>
          </p:nvPr>
        </p:nvPicPr>
        <p:blipFill>
          <a:blip r:embed="rId2"/>
          <a:stretch>
            <a:fillRect/>
          </a:stretch>
        </p:blipFill>
        <p:spPr>
          <a:xfrm>
            <a:off x="1472190" y="1838021"/>
            <a:ext cx="9247619" cy="2285714"/>
          </a:xfrm>
          <a:prstGeom prst="rect">
            <a:avLst/>
          </a:prstGeom>
        </p:spPr>
      </p:pic>
      <p:sp>
        <p:nvSpPr>
          <p:cNvPr id="5" name="Rectangle 4"/>
          <p:cNvSpPr/>
          <p:nvPr/>
        </p:nvSpPr>
        <p:spPr>
          <a:xfrm>
            <a:off x="1472189" y="4448154"/>
            <a:ext cx="9247619" cy="871008"/>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ICM Consult will be automatically generated after document is saved if any response is selected (except Denies current needs) to “In the past month have you or your family NOT been able to get any of the following when it was really needed?” </a:t>
            </a:r>
            <a:r>
              <a:rPr lang="en-US" sz="1600" i="1" dirty="0">
                <a:latin typeface="Calibri" panose="020F0502020204030204" pitchFamily="34" charset="0"/>
                <a:ea typeface="Calibri" panose="020F0502020204030204" pitchFamily="34" charset="0"/>
                <a:cs typeface="Times New Roman" panose="02020603050405020304" pitchFamily="18" charset="0"/>
              </a:rPr>
              <a:t>UNLESS already ordered for this Visit Number.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889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a:t>
            </a:r>
            <a:r>
              <a:rPr lang="en-US" dirty="0" smtClean="0"/>
              <a:t> </a:t>
            </a:r>
            <a:endParaRPr lang="en-US" dirty="0"/>
          </a:p>
        </p:txBody>
      </p:sp>
      <p:pic>
        <p:nvPicPr>
          <p:cNvPr id="4" name="Content Placeholder 3" descr="C:\Users\martink7\AppData\Local\Temp\SNAGHTML2dad6779.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548643"/>
            <a:ext cx="10058400" cy="1446360"/>
          </a:xfrm>
          <a:prstGeom prst="rect">
            <a:avLst/>
          </a:prstGeom>
          <a:noFill/>
          <a:ln>
            <a:noFill/>
          </a:ln>
        </p:spPr>
      </p:pic>
      <p:sp>
        <p:nvSpPr>
          <p:cNvPr id="5" name="Rectangle 4"/>
          <p:cNvSpPr/>
          <p:nvPr/>
        </p:nvSpPr>
        <p:spPr>
          <a:xfrm>
            <a:off x="1066800" y="4529452"/>
            <a:ext cx="10058400" cy="607539"/>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ICM Consult will be automatically generated after document is saved if Yes is selected to “Is patient 17 years or younger?” </a:t>
            </a:r>
            <a:r>
              <a:rPr lang="en-US" sz="1600" i="1" dirty="0">
                <a:latin typeface="Calibri" panose="020F0502020204030204" pitchFamily="34" charset="0"/>
                <a:ea typeface="Calibri" panose="020F0502020204030204" pitchFamily="34" charset="0"/>
                <a:cs typeface="Times New Roman" panose="02020603050405020304" pitchFamily="18" charset="0"/>
              </a:rPr>
              <a:t>UNLESS already ordered for this Visit Number.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02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70807" y="2014194"/>
            <a:ext cx="5289666" cy="3804715"/>
          </a:xfrm>
          <a:prstGeom prst="rect">
            <a:avLst/>
          </a:prstGeom>
          <a:noFill/>
          <a:ln w="28575">
            <a:solidFill>
              <a:srgbClr val="FF6600"/>
            </a:solidFill>
          </a:ln>
        </p:spPr>
        <p:txBody>
          <a:bodyPr wrap="square" rtlCol="0">
            <a:spAutoFit/>
          </a:bodyPr>
          <a:lstStyle/>
          <a:p>
            <a:endParaRPr lang="en-US" dirty="0"/>
          </a:p>
        </p:txBody>
      </p:sp>
      <p:sp>
        <p:nvSpPr>
          <p:cNvPr id="14" name="TextBox 13"/>
          <p:cNvSpPr txBox="1"/>
          <p:nvPr/>
        </p:nvSpPr>
        <p:spPr>
          <a:xfrm>
            <a:off x="6075017" y="2014194"/>
            <a:ext cx="5289666" cy="3804715"/>
          </a:xfrm>
          <a:prstGeom prst="rect">
            <a:avLst/>
          </a:prstGeom>
          <a:noFill/>
          <a:ln w="28575">
            <a:solidFill>
              <a:srgbClr val="FF6600"/>
            </a:solidFill>
          </a:ln>
        </p:spPr>
        <p:txBody>
          <a:bodyPr wrap="square" rtlCol="0">
            <a:spAutoFit/>
          </a:bodyPr>
          <a:lstStyle/>
          <a:p>
            <a:endParaRPr lang="en-US" dirty="0"/>
          </a:p>
        </p:txBody>
      </p:sp>
      <p:sp>
        <p:nvSpPr>
          <p:cNvPr id="4" name="Title 3"/>
          <p:cNvSpPr>
            <a:spLocks noGrp="1"/>
          </p:cNvSpPr>
          <p:nvPr>
            <p:ph type="title"/>
          </p:nvPr>
        </p:nvSpPr>
        <p:spPr>
          <a:xfrm>
            <a:off x="1045153" y="706674"/>
            <a:ext cx="10058400" cy="1094082"/>
          </a:xfrm>
        </p:spPr>
        <p:txBody>
          <a:bodyPr>
            <a:normAutofit fontScale="90000"/>
          </a:bodyPr>
          <a:lstStyle/>
          <a:p>
            <a:r>
              <a:rPr lang="en-US" sz="3100" b="1" dirty="0" smtClean="0"/>
              <a:t>Adoption/Surrogacy – differences between OB Admission and OB ECC Triage Notes/OB Recurrent Patient Notes</a:t>
            </a:r>
            <a:r>
              <a:rPr lang="en-US" dirty="0"/>
              <a:t/>
            </a:r>
            <a:br>
              <a:rPr lang="en-US" dirty="0"/>
            </a:br>
            <a:endParaRPr lang="en-US" dirty="0"/>
          </a:p>
        </p:txBody>
      </p:sp>
      <p:sp>
        <p:nvSpPr>
          <p:cNvPr id="5" name="Text Placeholder 4"/>
          <p:cNvSpPr>
            <a:spLocks noGrp="1"/>
          </p:cNvSpPr>
          <p:nvPr>
            <p:ph type="body" idx="1"/>
          </p:nvPr>
        </p:nvSpPr>
        <p:spPr>
          <a:xfrm>
            <a:off x="1066800" y="2162567"/>
            <a:ext cx="4663440" cy="640080"/>
          </a:xfrm>
        </p:spPr>
        <p:txBody>
          <a:bodyPr/>
          <a:lstStyle/>
          <a:p>
            <a:r>
              <a:rPr lang="en-US" dirty="0"/>
              <a:t>OB Admission History Note</a:t>
            </a:r>
          </a:p>
          <a:p>
            <a:endParaRPr lang="en-US" dirty="0"/>
          </a:p>
        </p:txBody>
      </p:sp>
      <p:sp>
        <p:nvSpPr>
          <p:cNvPr id="7" name="Text Placeholder 6"/>
          <p:cNvSpPr>
            <a:spLocks noGrp="1"/>
          </p:cNvSpPr>
          <p:nvPr>
            <p:ph type="body" sz="quarter" idx="3"/>
          </p:nvPr>
        </p:nvSpPr>
        <p:spPr>
          <a:xfrm>
            <a:off x="6226234" y="2162567"/>
            <a:ext cx="5109556" cy="640080"/>
          </a:xfrm>
        </p:spPr>
        <p:txBody>
          <a:bodyPr>
            <a:normAutofit fontScale="92500"/>
          </a:bodyPr>
          <a:lstStyle/>
          <a:p>
            <a:pPr algn="ctr"/>
            <a:r>
              <a:rPr lang="en-US" dirty="0"/>
              <a:t>OB ECC Triage Note/OB Recurrent Patient Note</a:t>
            </a:r>
          </a:p>
          <a:p>
            <a:endParaRPr lang="en-US" dirty="0"/>
          </a:p>
        </p:txBody>
      </p:sp>
      <p:pic>
        <p:nvPicPr>
          <p:cNvPr id="9" name="Content Placeholder 8"/>
          <p:cNvPicPr>
            <a:picLocks noGrp="1"/>
          </p:cNvPicPr>
          <p:nvPr>
            <p:ph sz="half" idx="2"/>
          </p:nvPr>
        </p:nvPicPr>
        <p:blipFill>
          <a:blip r:embed="rId2"/>
          <a:stretch>
            <a:fillRect/>
          </a:stretch>
        </p:blipFill>
        <p:spPr>
          <a:xfrm>
            <a:off x="723208" y="2726569"/>
            <a:ext cx="5007032" cy="815088"/>
          </a:xfrm>
          <a:prstGeom prst="rect">
            <a:avLst/>
          </a:prstGeom>
        </p:spPr>
      </p:pic>
      <p:pic>
        <p:nvPicPr>
          <p:cNvPr id="10" name="Content Placeholder 9"/>
          <p:cNvPicPr>
            <a:picLocks noGrp="1"/>
          </p:cNvPicPr>
          <p:nvPr>
            <p:ph sz="quarter" idx="4"/>
          </p:nvPr>
        </p:nvPicPr>
        <p:blipFill>
          <a:blip r:embed="rId3"/>
          <a:stretch>
            <a:fillRect/>
          </a:stretch>
        </p:blipFill>
        <p:spPr>
          <a:xfrm>
            <a:off x="6226234" y="2726569"/>
            <a:ext cx="4987232" cy="1213656"/>
          </a:xfrm>
          <a:prstGeom prst="rect">
            <a:avLst/>
          </a:prstGeom>
        </p:spPr>
      </p:pic>
      <p:sp>
        <p:nvSpPr>
          <p:cNvPr id="11" name="Rectangle 10"/>
          <p:cNvSpPr/>
          <p:nvPr/>
        </p:nvSpPr>
        <p:spPr>
          <a:xfrm>
            <a:off x="6525491" y="4258540"/>
            <a:ext cx="4763192" cy="1004186"/>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ICM Consult will be automatically generated after document is saved if Yes is selected to “Do you feel it would be helpful to speak to someone about it?” </a:t>
            </a:r>
            <a:r>
              <a:rPr lang="en-US" sz="1400" i="1" dirty="0">
                <a:latin typeface="Calibri" panose="020F0502020204030204" pitchFamily="34" charset="0"/>
                <a:ea typeface="Calibri" panose="020F0502020204030204" pitchFamily="34" charset="0"/>
                <a:cs typeface="Times New Roman" panose="02020603050405020304" pitchFamily="18" charset="0"/>
              </a:rPr>
              <a:t>UNLESS already ordered for this Visit Number.</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1003589" y="3755095"/>
            <a:ext cx="4325389" cy="1004186"/>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ICM Consult will be automatically generated after document is saved if Yes is selected to “Is the baby being placed for adoption or is this a surrogate pregnancy?” </a:t>
            </a:r>
            <a:r>
              <a:rPr lang="en-US" sz="1400" i="1" dirty="0">
                <a:latin typeface="Calibri" panose="020F0502020204030204" pitchFamily="34" charset="0"/>
                <a:ea typeface="Calibri" panose="020F0502020204030204" pitchFamily="34" charset="0"/>
                <a:cs typeface="Times New Roman" panose="02020603050405020304" pitchFamily="18" charset="0"/>
              </a:rPr>
              <a:t>UNLESS already ordered for this Visit Number.</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0728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Domestic Violence Screening</a:t>
            </a:r>
            <a:r>
              <a:rPr lang="en-US" dirty="0"/>
              <a:t> – NOTE CHANGES in how these questions are asked</a:t>
            </a:r>
            <a:br>
              <a:rPr lang="en-US" dirty="0"/>
            </a:br>
            <a:endParaRPr lang="en-US" dirty="0"/>
          </a:p>
        </p:txBody>
      </p:sp>
      <p:pic>
        <p:nvPicPr>
          <p:cNvPr id="4" name="Content Placeholder 3"/>
          <p:cNvPicPr>
            <a:picLocks noGrp="1"/>
          </p:cNvPicPr>
          <p:nvPr>
            <p:ph idx="1"/>
          </p:nvPr>
        </p:nvPicPr>
        <p:blipFill>
          <a:blip r:embed="rId2"/>
          <a:stretch>
            <a:fillRect/>
          </a:stretch>
        </p:blipFill>
        <p:spPr>
          <a:xfrm>
            <a:off x="1066800" y="2014194"/>
            <a:ext cx="10058400" cy="2164255"/>
          </a:xfrm>
          <a:prstGeom prst="rect">
            <a:avLst/>
          </a:prstGeom>
        </p:spPr>
      </p:pic>
      <p:sp>
        <p:nvSpPr>
          <p:cNvPr id="5" name="Rectangle 4"/>
          <p:cNvSpPr/>
          <p:nvPr/>
        </p:nvSpPr>
        <p:spPr>
          <a:xfrm>
            <a:off x="1066801" y="4402893"/>
            <a:ext cx="10058399" cy="1248803"/>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ICM Consult will be automatically generated after document is saved if Yes is selected to “Are you presently being physically, sexually or verbally abused?” </a:t>
            </a:r>
            <a:r>
              <a:rPr lang="en-US" sz="1600" i="1" dirty="0">
                <a:latin typeface="Calibri" panose="020F0502020204030204" pitchFamily="34" charset="0"/>
                <a:ea typeface="Calibri" panose="020F0502020204030204" pitchFamily="34" charset="0"/>
                <a:cs typeface="Times New Roman" panose="02020603050405020304" pitchFamily="18" charset="0"/>
              </a:rPr>
              <a:t>UNLESS already ordered for this Visit Number.</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ICM Consult will be automatically generated after document is saved if Yes “Do you feel unsafe returning to where you currently live?”</a:t>
            </a:r>
            <a:r>
              <a:rPr lang="en-US" sz="1600" i="1" dirty="0">
                <a:latin typeface="Calibri" panose="020F0502020204030204" pitchFamily="34" charset="0"/>
                <a:ea typeface="Calibri" panose="020F0502020204030204" pitchFamily="34" charset="0"/>
                <a:cs typeface="Times New Roman" panose="02020603050405020304" pitchFamily="18" charset="0"/>
              </a:rPr>
              <a:t> UNLESS already ordered for this Visit Number.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716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PHQ2 </a:t>
            </a:r>
            <a:r>
              <a:rPr lang="en-US" b="1"/>
              <a:t>Depression </a:t>
            </a:r>
            <a:r>
              <a:rPr lang="en-US" b="1" smtClean="0"/>
              <a:t>Screening</a:t>
            </a:r>
            <a:r>
              <a:rPr lang="en-US" dirty="0"/>
              <a:t/>
            </a:r>
            <a:br>
              <a:rPr lang="en-US" dirty="0"/>
            </a:br>
            <a:endParaRPr lang="en-US" dirty="0"/>
          </a:p>
        </p:txBody>
      </p:sp>
      <p:pic>
        <p:nvPicPr>
          <p:cNvPr id="4" name="Content Placeholder 3"/>
          <p:cNvPicPr>
            <a:picLocks noGrp="1"/>
          </p:cNvPicPr>
          <p:nvPr>
            <p:ph idx="1"/>
          </p:nvPr>
        </p:nvPicPr>
        <p:blipFill>
          <a:blip r:embed="rId2"/>
          <a:stretch>
            <a:fillRect/>
          </a:stretch>
        </p:blipFill>
        <p:spPr>
          <a:xfrm>
            <a:off x="1066800" y="1765854"/>
            <a:ext cx="10058400" cy="3377696"/>
          </a:xfrm>
          <a:prstGeom prst="rect">
            <a:avLst/>
          </a:prstGeom>
        </p:spPr>
      </p:pic>
      <p:sp>
        <p:nvSpPr>
          <p:cNvPr id="5" name="Rectangle 4"/>
          <p:cNvSpPr/>
          <p:nvPr/>
        </p:nvSpPr>
        <p:spPr>
          <a:xfrm>
            <a:off x="1066800" y="5359681"/>
            <a:ext cx="9989127" cy="607539"/>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ICM Consult will be automatically generated after document is saved if PHQ2 Depression Screening Score is “Equal to Greater Than 3” </a:t>
            </a:r>
            <a:r>
              <a:rPr lang="en-US" sz="1600" i="1" dirty="0">
                <a:latin typeface="Calibri" panose="020F0502020204030204" pitchFamily="34" charset="0"/>
                <a:ea typeface="Calibri" panose="020F0502020204030204" pitchFamily="34" charset="0"/>
                <a:cs typeface="Times New Roman" panose="02020603050405020304" pitchFamily="18" charset="0"/>
              </a:rPr>
              <a:t>UNLESS already ordered for this Visit Number.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0920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01525"/>
            <a:ext cx="10058400" cy="1371600"/>
          </a:xfrm>
        </p:spPr>
        <p:txBody>
          <a:bodyPr/>
          <a:lstStyle/>
          <a:p>
            <a:r>
              <a:rPr lang="en-US" b="1" dirty="0"/>
              <a:t>5 P’s Screening</a:t>
            </a:r>
            <a:r>
              <a:rPr lang="en-US" dirty="0"/>
              <a:t/>
            </a:r>
            <a:br>
              <a:rPr lang="en-US" dirty="0"/>
            </a:br>
            <a:endParaRPr lang="en-US" dirty="0"/>
          </a:p>
        </p:txBody>
      </p:sp>
      <p:pic>
        <p:nvPicPr>
          <p:cNvPr id="4" name="Content Placeholder 3"/>
          <p:cNvPicPr>
            <a:picLocks noGrp="1"/>
          </p:cNvPicPr>
          <p:nvPr>
            <p:ph idx="1"/>
          </p:nvPr>
        </p:nvPicPr>
        <p:blipFill>
          <a:blip r:embed="rId2"/>
          <a:stretch>
            <a:fillRect/>
          </a:stretch>
        </p:blipFill>
        <p:spPr>
          <a:xfrm>
            <a:off x="2518835" y="1261892"/>
            <a:ext cx="6769173" cy="3849687"/>
          </a:xfrm>
          <a:prstGeom prst="rect">
            <a:avLst/>
          </a:prstGeom>
        </p:spPr>
      </p:pic>
      <p:sp>
        <p:nvSpPr>
          <p:cNvPr id="5" name="Rectangle 4"/>
          <p:cNvSpPr/>
          <p:nvPr/>
        </p:nvSpPr>
        <p:spPr>
          <a:xfrm>
            <a:off x="1066800" y="5268803"/>
            <a:ext cx="10410305" cy="881652"/>
          </a:xfrm>
          <a:prstGeom prst="rect">
            <a:avLst/>
          </a:prstGeom>
        </p:spPr>
        <p:txBody>
          <a:bodyPr wrap="square">
            <a:spAutoFit/>
          </a:bodyPr>
          <a:lstStyle/>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ICM Consult will be automatically generated after document is saved if Yes is selected to “Does your partner have a problem with alcohol or drug use?” AND/OR</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If Yes is selected to “Before you were pregnant did you have problems with alcohol or drug use (Past)?” AND/OR</a:t>
            </a: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If Yes is selected to “In the past month, did you drink beer, wine, liquor or use other drugs (Pregnancy)?”</a:t>
            </a:r>
          </a:p>
        </p:txBody>
      </p:sp>
    </p:spTree>
    <p:extLst>
      <p:ext uri="{BB962C8B-B14F-4D97-AF65-F5344CB8AC3E}">
        <p14:creationId xmlns:p14="http://schemas.microsoft.com/office/powerpoint/2010/main" val="3460873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Columbia Suicide Severity Rating Scale (C-SSRS)</a:t>
            </a:r>
            <a:r>
              <a:rPr lang="en-US" dirty="0"/>
              <a:t> – NEW SMH </a:t>
            </a:r>
            <a:r>
              <a:rPr lang="en-US" dirty="0" smtClean="0"/>
              <a:t>system-wide </a:t>
            </a:r>
            <a:r>
              <a:rPr lang="en-US" dirty="0"/>
              <a:t>screening tool</a:t>
            </a:r>
            <a:br>
              <a:rPr lang="en-US" dirty="0"/>
            </a:br>
            <a:endParaRPr lang="en-US" dirty="0"/>
          </a:p>
        </p:txBody>
      </p:sp>
      <p:pic>
        <p:nvPicPr>
          <p:cNvPr id="5" name="Content Placeholder 4"/>
          <p:cNvPicPr>
            <a:picLocks noGrp="1" noChangeAspect="1"/>
          </p:cNvPicPr>
          <p:nvPr>
            <p:ph idx="1"/>
          </p:nvPr>
        </p:nvPicPr>
        <p:blipFill>
          <a:blip r:embed="rId2"/>
          <a:stretch>
            <a:fillRect/>
          </a:stretch>
        </p:blipFill>
        <p:spPr>
          <a:xfrm>
            <a:off x="1066800" y="1795790"/>
            <a:ext cx="9889746" cy="4075172"/>
          </a:xfrm>
          <a:prstGeom prst="rect">
            <a:avLst/>
          </a:prstGeom>
        </p:spPr>
      </p:pic>
    </p:spTree>
    <p:extLst>
      <p:ext uri="{BB962C8B-B14F-4D97-AF65-F5344CB8AC3E}">
        <p14:creationId xmlns:p14="http://schemas.microsoft.com/office/powerpoint/2010/main" val="505941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a:t>Columbia Suicide Severity Rating Scale (C-SSRS)</a:t>
            </a:r>
            <a:r>
              <a:rPr lang="en-US" dirty="0"/>
              <a:t> – NEW SMH </a:t>
            </a:r>
            <a:r>
              <a:rPr lang="en-US" dirty="0" smtClean="0"/>
              <a:t>system-wide </a:t>
            </a:r>
            <a:r>
              <a:rPr lang="en-US" dirty="0"/>
              <a:t>screening </a:t>
            </a:r>
            <a:r>
              <a:rPr lang="en-US" dirty="0" smtClean="0"/>
              <a:t>tool </a:t>
            </a:r>
            <a:r>
              <a:rPr lang="en-US" b="1" dirty="0" smtClean="0"/>
              <a:t>Continued</a:t>
            </a:r>
            <a:r>
              <a:rPr lang="en-US" dirty="0" smtClean="0"/>
              <a:t>…</a:t>
            </a:r>
            <a:endParaRPr lang="en-US" dirty="0"/>
          </a:p>
        </p:txBody>
      </p:sp>
      <p:pic>
        <p:nvPicPr>
          <p:cNvPr id="10" name="Content Placeholder 9"/>
          <p:cNvPicPr>
            <a:picLocks noGrp="1" noChangeAspect="1"/>
          </p:cNvPicPr>
          <p:nvPr>
            <p:ph sz="quarter" idx="4"/>
          </p:nvPr>
        </p:nvPicPr>
        <p:blipFill>
          <a:blip r:embed="rId2"/>
          <a:stretch>
            <a:fillRect/>
          </a:stretch>
        </p:blipFill>
        <p:spPr>
          <a:xfrm>
            <a:off x="5773138" y="2078183"/>
            <a:ext cx="6017884" cy="3632662"/>
          </a:xfrm>
          <a:prstGeom prst="rect">
            <a:avLst/>
          </a:prstGeom>
        </p:spPr>
      </p:pic>
      <p:sp>
        <p:nvSpPr>
          <p:cNvPr id="5" name="Rectangle 4"/>
          <p:cNvSpPr/>
          <p:nvPr/>
        </p:nvSpPr>
        <p:spPr>
          <a:xfrm>
            <a:off x="1372585" y="5492897"/>
            <a:ext cx="3846022" cy="882742"/>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If patient assessed to be High Risk, additional orders and consults will be generated based on hospital protocol.</a:t>
            </a:r>
          </a:p>
        </p:txBody>
      </p:sp>
      <p:sp>
        <p:nvSpPr>
          <p:cNvPr id="11" name="Right Arrow 10"/>
          <p:cNvSpPr/>
          <p:nvPr/>
        </p:nvSpPr>
        <p:spPr>
          <a:xfrm rot="20112971">
            <a:off x="4826315" y="5648611"/>
            <a:ext cx="784585" cy="189643"/>
          </a:xfrm>
          <a:prstGeom prst="rightArrow">
            <a:avLst/>
          </a:prstGeom>
          <a:solidFill>
            <a:srgbClr val="FF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p:cNvPicPr>
            <a:picLocks noGrp="1" noChangeAspect="1"/>
          </p:cNvPicPr>
          <p:nvPr>
            <p:ph sz="half" idx="2"/>
          </p:nvPr>
        </p:nvPicPr>
        <p:blipFill>
          <a:blip r:embed="rId3"/>
          <a:stretch>
            <a:fillRect/>
          </a:stretch>
        </p:blipFill>
        <p:spPr>
          <a:xfrm>
            <a:off x="512749" y="2078182"/>
            <a:ext cx="5101770" cy="3319957"/>
          </a:xfrm>
          <a:prstGeom prst="rect">
            <a:avLst/>
          </a:prstGeom>
        </p:spPr>
      </p:pic>
    </p:spTree>
    <p:extLst>
      <p:ext uri="{BB962C8B-B14F-4D97-AF65-F5344CB8AC3E}">
        <p14:creationId xmlns:p14="http://schemas.microsoft.com/office/powerpoint/2010/main" val="3662111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Automatic Ordering Process</a:t>
            </a:r>
            <a:r>
              <a:rPr lang="en-US" dirty="0"/>
              <a:t/>
            </a:r>
            <a:br>
              <a:rPr lang="en-US" dirty="0"/>
            </a:br>
            <a:endParaRPr lang="en-US" dirty="0"/>
          </a:p>
        </p:txBody>
      </p:sp>
      <p:pic>
        <p:nvPicPr>
          <p:cNvPr id="4" name="Content Placeholder 3"/>
          <p:cNvPicPr>
            <a:picLocks noGrp="1"/>
          </p:cNvPicPr>
          <p:nvPr>
            <p:ph idx="1"/>
          </p:nvPr>
        </p:nvPicPr>
        <p:blipFill>
          <a:blip r:embed="rId2"/>
          <a:stretch>
            <a:fillRect/>
          </a:stretch>
        </p:blipFill>
        <p:spPr>
          <a:xfrm>
            <a:off x="4862945" y="1471353"/>
            <a:ext cx="6168043" cy="4550963"/>
          </a:xfrm>
          <a:prstGeom prst="rect">
            <a:avLst/>
          </a:prstGeom>
        </p:spPr>
      </p:pic>
      <p:sp>
        <p:nvSpPr>
          <p:cNvPr id="5" name="Rectangle 4"/>
          <p:cNvSpPr/>
          <p:nvPr/>
        </p:nvSpPr>
        <p:spPr>
          <a:xfrm>
            <a:off x="609600" y="3148494"/>
            <a:ext cx="4125884" cy="871008"/>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Upon saving document with automatic ICM Consult orders, an Alert will display. This will be acknowledged and then proceed to save. </a:t>
            </a:r>
          </a:p>
        </p:txBody>
      </p:sp>
    </p:spTree>
    <p:extLst>
      <p:ext uri="{BB962C8B-B14F-4D97-AF65-F5344CB8AC3E}">
        <p14:creationId xmlns:p14="http://schemas.microsoft.com/office/powerpoint/2010/main" val="2326688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Automatic Ordering </a:t>
            </a:r>
            <a:r>
              <a:rPr lang="en-US" b="1" dirty="0" smtClean="0"/>
              <a:t>Process </a:t>
            </a:r>
            <a:r>
              <a:rPr lang="en-US" dirty="0" smtClean="0"/>
              <a:t>Continued…</a:t>
            </a:r>
            <a:endParaRPr lang="en-US" dirty="0"/>
          </a:p>
        </p:txBody>
      </p:sp>
      <p:pic>
        <p:nvPicPr>
          <p:cNvPr id="4" name="Content Placeholder 3"/>
          <p:cNvPicPr>
            <a:picLocks noGrp="1"/>
          </p:cNvPicPr>
          <p:nvPr>
            <p:ph sz="half" idx="2"/>
          </p:nvPr>
        </p:nvPicPr>
        <p:blipFill>
          <a:blip r:embed="rId2"/>
          <a:stretch>
            <a:fillRect/>
          </a:stretch>
        </p:blipFill>
        <p:spPr>
          <a:xfrm>
            <a:off x="773084" y="2576945"/>
            <a:ext cx="4957791" cy="1505558"/>
          </a:xfrm>
          <a:prstGeom prst="rect">
            <a:avLst/>
          </a:prstGeom>
        </p:spPr>
      </p:pic>
      <p:sp>
        <p:nvSpPr>
          <p:cNvPr id="5" name="Rectangle 4"/>
          <p:cNvSpPr/>
          <p:nvPr/>
        </p:nvSpPr>
        <p:spPr>
          <a:xfrm>
            <a:off x="1066800" y="5009494"/>
            <a:ext cx="4200063" cy="954107"/>
          </a:xfrm>
          <a:prstGeom prst="rect">
            <a:avLst/>
          </a:prstGeom>
        </p:spPr>
        <p:txBody>
          <a:bodyPr wrap="squar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The new Active Order will display on the Orders tab with text noting this was generated based on OB nursing documentation. The ICM Department will receive notification of the order. </a:t>
            </a:r>
            <a:endParaRPr lang="en-US" sz="1400" dirty="0"/>
          </a:p>
        </p:txBody>
      </p:sp>
      <p:sp>
        <p:nvSpPr>
          <p:cNvPr id="6" name="Right Arrow 5"/>
          <p:cNvSpPr/>
          <p:nvPr/>
        </p:nvSpPr>
        <p:spPr>
          <a:xfrm rot="14283590">
            <a:off x="1454728" y="4369978"/>
            <a:ext cx="798022" cy="217116"/>
          </a:xfrm>
          <a:prstGeom prst="rightArrow">
            <a:avLst/>
          </a:prstGeom>
          <a:solidFill>
            <a:srgbClr val="FF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p:cNvPicPr>
            <a:picLocks noGrp="1"/>
          </p:cNvPicPr>
          <p:nvPr>
            <p:ph sz="quarter" idx="4"/>
          </p:nvPr>
        </p:nvPicPr>
        <p:blipFill>
          <a:blip r:embed="rId3"/>
          <a:stretch>
            <a:fillRect/>
          </a:stretch>
        </p:blipFill>
        <p:spPr>
          <a:xfrm>
            <a:off x="6076605" y="3106195"/>
            <a:ext cx="5220392" cy="310336"/>
          </a:xfrm>
          <a:prstGeom prst="rect">
            <a:avLst/>
          </a:prstGeom>
          <a:ln>
            <a:solidFill>
              <a:schemeClr val="tx1"/>
            </a:solidFill>
          </a:ln>
        </p:spPr>
      </p:pic>
      <p:sp>
        <p:nvSpPr>
          <p:cNvPr id="12" name="Rectangle 11"/>
          <p:cNvSpPr/>
          <p:nvPr/>
        </p:nvSpPr>
        <p:spPr>
          <a:xfrm>
            <a:off x="6362008" y="4061611"/>
            <a:ext cx="4649586" cy="1705916"/>
          </a:xfrm>
          <a:prstGeom prst="rect">
            <a:avLst/>
          </a:prstGeom>
        </p:spPr>
        <p:txBody>
          <a:bodyPr wrap="square">
            <a:spAutoFit/>
          </a:bodyPr>
          <a:lstStyle/>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The Integrated Case Manager updates the order to “Complete” once the patient has been evaluated. ICM Consult orders will NOT be automatically generated based on OB nursing documentation if an order is on the current patient visit. If the patient is assessed to have an additional/different ICM need,  the order should be manually entered by the nurse. </a:t>
            </a:r>
          </a:p>
        </p:txBody>
      </p:sp>
      <p:sp>
        <p:nvSpPr>
          <p:cNvPr id="13" name="Right Arrow 12"/>
          <p:cNvSpPr/>
          <p:nvPr/>
        </p:nvSpPr>
        <p:spPr>
          <a:xfrm rot="17798717" flipV="1">
            <a:off x="7079434" y="3625225"/>
            <a:ext cx="607481" cy="227692"/>
          </a:xfrm>
          <a:prstGeom prst="rightArrow">
            <a:avLst/>
          </a:prstGeom>
          <a:solidFill>
            <a:srgbClr val="FF66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76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445" y="99223"/>
            <a:ext cx="10058400" cy="1371600"/>
          </a:xfrm>
        </p:spPr>
        <p:txBody>
          <a:bodyPr/>
          <a:lstStyle/>
          <a:p>
            <a:r>
              <a:rPr lang="en-US" dirty="0" smtClean="0"/>
              <a:t>Social Determinants of Health (SDOH)</a:t>
            </a:r>
            <a:endParaRPr lang="en-US" dirty="0"/>
          </a:p>
        </p:txBody>
      </p:sp>
      <p:sp>
        <p:nvSpPr>
          <p:cNvPr id="3" name="Content Placeholder 2"/>
          <p:cNvSpPr>
            <a:spLocks noGrp="1"/>
          </p:cNvSpPr>
          <p:nvPr>
            <p:ph idx="1"/>
          </p:nvPr>
        </p:nvSpPr>
        <p:spPr>
          <a:xfrm>
            <a:off x="714662" y="1316322"/>
            <a:ext cx="10557242" cy="4793921"/>
          </a:xfrm>
        </p:spPr>
        <p:txBody>
          <a:bodyPr>
            <a:normAutofit fontScale="70000" lnSpcReduction="20000"/>
          </a:bodyPr>
          <a:lstStyle/>
          <a:p>
            <a:pPr marL="0" indent="0">
              <a:buNone/>
            </a:pPr>
            <a:r>
              <a:rPr lang="en-US" sz="2600" b="1" dirty="0"/>
              <a:t>Addressing social determinants of health is important for improving health and </a:t>
            </a:r>
            <a:r>
              <a:rPr lang="en-US" sz="2600" b="1" dirty="0" smtClean="0"/>
              <a:t>reducing </a:t>
            </a:r>
            <a:r>
              <a:rPr lang="en-US" sz="2600" b="1" dirty="0"/>
              <a:t>longstanding disparities in health and health care. </a:t>
            </a:r>
          </a:p>
          <a:p>
            <a:pPr marL="0" indent="0">
              <a:buNone/>
            </a:pPr>
            <a:endParaRPr lang="en-US" sz="700" b="1" dirty="0" smtClean="0"/>
          </a:p>
          <a:p>
            <a:pPr marL="0" indent="0">
              <a:buNone/>
            </a:pPr>
            <a:r>
              <a:rPr lang="en-US" sz="1800" b="1" dirty="0" smtClean="0"/>
              <a:t>Social </a:t>
            </a:r>
            <a:r>
              <a:rPr lang="en-US" sz="1800" b="1" dirty="0"/>
              <a:t>determinants of health include factors like </a:t>
            </a:r>
            <a:endParaRPr lang="en-US" sz="1800" b="1" dirty="0" smtClean="0"/>
          </a:p>
          <a:p>
            <a:pPr marL="560387" indent="-285750">
              <a:buFont typeface="Wingdings" panose="05000000000000000000" pitchFamily="2" charset="2"/>
              <a:buChar char="q"/>
            </a:pPr>
            <a:r>
              <a:rPr lang="en-US" sz="1800" dirty="0" smtClean="0"/>
              <a:t>socioeconomic status</a:t>
            </a:r>
          </a:p>
          <a:p>
            <a:pPr marL="560387" indent="-285750">
              <a:buFont typeface="Wingdings" panose="05000000000000000000" pitchFamily="2" charset="2"/>
              <a:buChar char="q"/>
            </a:pPr>
            <a:r>
              <a:rPr lang="en-US" sz="1800" dirty="0" smtClean="0"/>
              <a:t>education</a:t>
            </a:r>
          </a:p>
          <a:p>
            <a:pPr marL="560387" indent="-285750">
              <a:buFont typeface="Wingdings" panose="05000000000000000000" pitchFamily="2" charset="2"/>
              <a:buChar char="q"/>
            </a:pPr>
            <a:r>
              <a:rPr lang="en-US" sz="1800" dirty="0" smtClean="0"/>
              <a:t>neighborhood </a:t>
            </a:r>
          </a:p>
          <a:p>
            <a:pPr marL="560387" indent="-285750">
              <a:buFont typeface="Wingdings" panose="05000000000000000000" pitchFamily="2" charset="2"/>
              <a:buChar char="q"/>
            </a:pPr>
            <a:r>
              <a:rPr lang="en-US" sz="1800" dirty="0" smtClean="0"/>
              <a:t>physical environment</a:t>
            </a:r>
          </a:p>
          <a:p>
            <a:pPr marL="560387" indent="-285750">
              <a:buFont typeface="Wingdings" panose="05000000000000000000" pitchFamily="2" charset="2"/>
              <a:buChar char="q"/>
            </a:pPr>
            <a:r>
              <a:rPr lang="en-US" sz="1800" dirty="0" smtClean="0"/>
              <a:t>employment</a:t>
            </a:r>
          </a:p>
          <a:p>
            <a:pPr marL="560387" indent="-285750">
              <a:buFont typeface="Wingdings" panose="05000000000000000000" pitchFamily="2" charset="2"/>
              <a:buChar char="q"/>
            </a:pPr>
            <a:r>
              <a:rPr lang="en-US" sz="1800" dirty="0" smtClean="0"/>
              <a:t>social </a:t>
            </a:r>
            <a:r>
              <a:rPr lang="en-US" sz="1800" dirty="0"/>
              <a:t>support </a:t>
            </a:r>
            <a:r>
              <a:rPr lang="en-US" sz="1800" dirty="0" smtClean="0"/>
              <a:t>networks</a:t>
            </a:r>
          </a:p>
          <a:p>
            <a:pPr marL="560387" indent="-285750">
              <a:buFont typeface="Wingdings" panose="05000000000000000000" pitchFamily="2" charset="2"/>
              <a:buChar char="q"/>
            </a:pPr>
            <a:r>
              <a:rPr lang="en-US" sz="1800" dirty="0" smtClean="0"/>
              <a:t>access </a:t>
            </a:r>
            <a:r>
              <a:rPr lang="en-US" sz="1800" dirty="0"/>
              <a:t>to health </a:t>
            </a:r>
            <a:r>
              <a:rPr lang="en-US" sz="1800" dirty="0" smtClean="0"/>
              <a:t>care</a:t>
            </a:r>
          </a:p>
          <a:p>
            <a:pPr marL="0" indent="0">
              <a:buNone/>
            </a:pPr>
            <a:endParaRPr lang="en-US" sz="2100" dirty="0" smtClean="0"/>
          </a:p>
          <a:p>
            <a:pPr marL="0" indent="0">
              <a:buNone/>
            </a:pPr>
            <a:r>
              <a:rPr lang="en-US" sz="1800" b="1" dirty="0" smtClean="0"/>
              <a:t>The 2020 Surgeon General’s </a:t>
            </a:r>
            <a:r>
              <a:rPr lang="en-US" sz="1800" b="1" dirty="0"/>
              <a:t>Call to </a:t>
            </a:r>
            <a:r>
              <a:rPr lang="en-US" sz="1800" b="1" dirty="0" smtClean="0"/>
              <a:t>Action to Improve Maternal Health includes the following directive: </a:t>
            </a:r>
          </a:p>
          <a:p>
            <a:pPr marL="0" indent="0">
              <a:buNone/>
            </a:pPr>
            <a:r>
              <a:rPr lang="en-US" sz="1800" dirty="0" smtClean="0"/>
              <a:t>Coordinate with community resources. </a:t>
            </a:r>
            <a:r>
              <a:rPr lang="en-US" sz="1800" dirty="0"/>
              <a:t>Consider coordination with resources, such as group prenatal </a:t>
            </a:r>
            <a:r>
              <a:rPr lang="en-US" sz="1800" dirty="0" smtClean="0"/>
              <a:t>programs, WIC, home </a:t>
            </a:r>
            <a:r>
              <a:rPr lang="en-US" sz="1800" dirty="0"/>
              <a:t>visiting </a:t>
            </a:r>
            <a:r>
              <a:rPr lang="en-US" sz="1800" dirty="0" smtClean="0"/>
              <a:t>programs, and </a:t>
            </a:r>
            <a:r>
              <a:rPr lang="en-US" sz="1800" dirty="0"/>
              <a:t>others that address social determinants of health. Consider alternative approaches to expanding access and education, to include use of community health </a:t>
            </a:r>
            <a:r>
              <a:rPr lang="en-US" sz="1800" dirty="0" smtClean="0"/>
              <a:t>workers.</a:t>
            </a:r>
          </a:p>
          <a:p>
            <a:pPr marL="0" indent="0">
              <a:buNone/>
            </a:pPr>
            <a:endParaRPr lang="en-US" sz="900" b="1" dirty="0"/>
          </a:p>
          <a:p>
            <a:pPr marL="0" indent="0" algn="r">
              <a:buNone/>
            </a:pPr>
            <a:r>
              <a:rPr lang="en-US" b="1" dirty="0">
                <a:hlinkClick r:id="rId2"/>
              </a:rPr>
              <a:t>https://</a:t>
            </a:r>
            <a:r>
              <a:rPr lang="en-US" b="1" dirty="0" smtClean="0">
                <a:hlinkClick r:id="rId2"/>
              </a:rPr>
              <a:t>orwh.od.nih.gov/sites/orwh/files/docs/call-to-action-maternal-health-surgeon-general.pdf</a:t>
            </a:r>
            <a:endParaRPr lang="en-US" b="1" dirty="0" smtClean="0"/>
          </a:p>
          <a:p>
            <a:pPr marL="0" indent="0">
              <a:buNone/>
            </a:pPr>
            <a:endParaRPr lang="en-US" b="1" dirty="0" smtClean="0"/>
          </a:p>
          <a:p>
            <a:pPr marL="0" indent="0">
              <a:buNone/>
            </a:pPr>
            <a:endParaRPr lang="en-US" dirty="0"/>
          </a:p>
        </p:txBody>
      </p:sp>
    </p:spTree>
    <p:extLst>
      <p:ext uri="{BB962C8B-B14F-4D97-AF65-F5344CB8AC3E}">
        <p14:creationId xmlns:p14="http://schemas.microsoft.com/office/powerpoint/2010/main" val="384844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9215" y="1496292"/>
            <a:ext cx="4904509" cy="3832166"/>
          </a:xfrm>
          <a:prstGeom prst="rect">
            <a:avLst/>
          </a:prstGeom>
          <a:noFill/>
          <a:ln w="19050">
            <a:solidFill>
              <a:schemeClr val="tx1"/>
            </a:solidFill>
          </a:ln>
        </p:spPr>
        <p:txBody>
          <a:bodyPr wrap="square" rtlCol="0">
            <a:spAutoFit/>
          </a:bodyPr>
          <a:lstStyle/>
          <a:p>
            <a:endParaRPr lang="en-US" dirty="0"/>
          </a:p>
        </p:txBody>
      </p:sp>
      <p:pic>
        <p:nvPicPr>
          <p:cNvPr id="5" name="Picture 4" descr="A picture containing fabric, table, red, covered&#10;&#10;Description automatically generated">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975369" y="1726970"/>
            <a:ext cx="5120640" cy="3370810"/>
          </a:xfrm>
          <a:solidFill>
            <a:schemeClr val="bg1"/>
          </a:solidFill>
          <a:ln w="57150">
            <a:solidFill>
              <a:schemeClr val="tx1"/>
            </a:solidFill>
          </a:ln>
        </p:spPr>
        <p:txBody>
          <a:bodyPr>
            <a:normAutofit/>
          </a:bodyPr>
          <a:lstStyle/>
          <a:p>
            <a:r>
              <a:rPr lang="en-US" sz="4000" cap="none" dirty="0" smtClean="0"/>
              <a:t>Thank you for joining in this important work </a:t>
            </a:r>
            <a:br>
              <a:rPr lang="en-US" sz="4000" cap="none" dirty="0" smtClean="0"/>
            </a:br>
            <a:r>
              <a:rPr lang="en-US" sz="4000" cap="none" dirty="0" smtClean="0"/>
              <a:t>to ensure </a:t>
            </a:r>
            <a:br>
              <a:rPr lang="en-US" sz="4000" cap="none" dirty="0" smtClean="0"/>
            </a:br>
            <a:r>
              <a:rPr lang="en-US" sz="4000" cap="none" dirty="0" smtClean="0"/>
              <a:t>SMHCS is not a wrong door for families in need </a:t>
            </a:r>
            <a:endParaRPr lang="en-US" sz="4000" cap="none" dirty="0"/>
          </a:p>
        </p:txBody>
      </p:sp>
    </p:spTree>
    <p:extLst>
      <p:ext uri="{BB962C8B-B14F-4D97-AF65-F5344CB8AC3E}">
        <p14:creationId xmlns:p14="http://schemas.microsoft.com/office/powerpoint/2010/main" val="201674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57694" y="289186"/>
            <a:ext cx="4432169" cy="2136281"/>
          </a:xfrm>
          <a:prstGeom prst="rect">
            <a:avLst/>
          </a:prstGeom>
          <a:ln w="28575">
            <a:solidFill>
              <a:schemeClr val="tx1"/>
            </a:solidFill>
          </a:ln>
        </p:spPr>
      </p:pic>
      <p:sp>
        <p:nvSpPr>
          <p:cNvPr id="4" name="Text Placeholder 3"/>
          <p:cNvSpPr>
            <a:spLocks noGrp="1"/>
          </p:cNvSpPr>
          <p:nvPr>
            <p:ph type="body" sz="half" idx="2"/>
          </p:nvPr>
        </p:nvSpPr>
        <p:spPr>
          <a:xfrm>
            <a:off x="8458200" y="609600"/>
            <a:ext cx="3161963" cy="4602480"/>
          </a:xfrm>
        </p:spPr>
        <p:txBody>
          <a:bodyPr>
            <a:normAutofit/>
          </a:bodyPr>
          <a:lstStyle/>
          <a:p>
            <a:r>
              <a:rPr lang="en-US" dirty="0"/>
              <a:t>The </a:t>
            </a:r>
            <a:r>
              <a:rPr lang="en-US" u="sng" dirty="0">
                <a:hlinkClick r:id="rId3"/>
              </a:rPr>
              <a:t>Center for Disease Control (CDC)</a:t>
            </a:r>
            <a:r>
              <a:rPr lang="en-US" dirty="0"/>
              <a:t> and the </a:t>
            </a:r>
            <a:r>
              <a:rPr lang="en-US" u="sng" dirty="0">
                <a:hlinkClick r:id="rId4"/>
              </a:rPr>
              <a:t>World Health Organization (WHO) </a:t>
            </a:r>
            <a:r>
              <a:rPr lang="en-US" dirty="0"/>
              <a:t>have both emphasized the importance of taking into consideration the conditions in which people live, learn, work, and play when assessing health status. </a:t>
            </a:r>
            <a:r>
              <a:rPr lang="en-US" dirty="0">
                <a:hlinkClick r:id="rId5"/>
              </a:rPr>
              <a:t>WHO frames the potential for these experiences to be health-damaging</a:t>
            </a:r>
            <a:r>
              <a:rPr lang="en-US" dirty="0"/>
              <a:t> </a:t>
            </a:r>
            <a:r>
              <a:rPr lang="en-US" dirty="0" smtClean="0"/>
              <a:t>and is </a:t>
            </a:r>
            <a:r>
              <a:rPr lang="en-US" dirty="0"/>
              <a:t>calling for society to look beyond the health sector when dealing with issues of health and disease</a:t>
            </a:r>
          </a:p>
        </p:txBody>
      </p:sp>
      <p:sp>
        <p:nvSpPr>
          <p:cNvPr id="5" name="TextBox 4"/>
          <p:cNvSpPr txBox="1"/>
          <p:nvPr/>
        </p:nvSpPr>
        <p:spPr>
          <a:xfrm>
            <a:off x="8475398" y="5434098"/>
            <a:ext cx="3144765" cy="646331"/>
          </a:xfrm>
          <a:prstGeom prst="rect">
            <a:avLst/>
          </a:prstGeom>
          <a:noFill/>
        </p:spPr>
        <p:txBody>
          <a:bodyPr wrap="square" rtlCol="0">
            <a:spAutoFit/>
          </a:bodyPr>
          <a:lstStyle/>
          <a:p>
            <a:r>
              <a:rPr lang="en-US" sz="1200" dirty="0" smtClean="0"/>
              <a:t>Council on Accreditation https</a:t>
            </a:r>
            <a:r>
              <a:rPr lang="en-US" sz="1200" dirty="0"/>
              <a:t>://coanet.org/2018/07/understanding-the-impact-of-social-determinants-of-health/</a:t>
            </a:r>
          </a:p>
        </p:txBody>
      </p:sp>
      <p:pic>
        <p:nvPicPr>
          <p:cNvPr id="7" name="Picture 6"/>
          <p:cNvPicPr>
            <a:picLocks noChangeAspect="1"/>
          </p:cNvPicPr>
          <p:nvPr/>
        </p:nvPicPr>
        <p:blipFill>
          <a:blip r:embed="rId6"/>
          <a:stretch>
            <a:fillRect/>
          </a:stretch>
        </p:blipFill>
        <p:spPr>
          <a:xfrm>
            <a:off x="859918" y="4864444"/>
            <a:ext cx="2918068" cy="1533658"/>
          </a:xfrm>
          <a:prstGeom prst="rect">
            <a:avLst/>
          </a:prstGeom>
          <a:ln w="28575">
            <a:solidFill>
              <a:schemeClr val="tx1"/>
            </a:solidFill>
          </a:ln>
        </p:spPr>
      </p:pic>
      <p:pic>
        <p:nvPicPr>
          <p:cNvPr id="8" name="Picture 7"/>
          <p:cNvPicPr>
            <a:picLocks noChangeAspect="1"/>
          </p:cNvPicPr>
          <p:nvPr/>
        </p:nvPicPr>
        <p:blipFill>
          <a:blip r:embed="rId7"/>
          <a:stretch>
            <a:fillRect/>
          </a:stretch>
        </p:blipFill>
        <p:spPr>
          <a:xfrm>
            <a:off x="4567733" y="4336455"/>
            <a:ext cx="3433157" cy="2195287"/>
          </a:xfrm>
          <a:prstGeom prst="rect">
            <a:avLst/>
          </a:prstGeom>
          <a:ln w="28575">
            <a:solidFill>
              <a:schemeClr val="tx1"/>
            </a:solidFill>
          </a:ln>
        </p:spPr>
      </p:pic>
      <p:pic>
        <p:nvPicPr>
          <p:cNvPr id="9" name="Picture 8"/>
          <p:cNvPicPr>
            <a:picLocks noChangeAspect="1"/>
          </p:cNvPicPr>
          <p:nvPr/>
        </p:nvPicPr>
        <p:blipFill>
          <a:blip r:embed="rId8"/>
          <a:stretch>
            <a:fillRect/>
          </a:stretch>
        </p:blipFill>
        <p:spPr>
          <a:xfrm>
            <a:off x="610517" y="2534663"/>
            <a:ext cx="3624779" cy="2220585"/>
          </a:xfrm>
          <a:prstGeom prst="rect">
            <a:avLst/>
          </a:prstGeom>
          <a:ln w="28575">
            <a:solidFill>
              <a:schemeClr val="tx1"/>
            </a:solidFill>
          </a:ln>
        </p:spPr>
      </p:pic>
      <p:pic>
        <p:nvPicPr>
          <p:cNvPr id="10" name="Picture 9"/>
          <p:cNvPicPr>
            <a:picLocks noChangeAspect="1"/>
          </p:cNvPicPr>
          <p:nvPr/>
        </p:nvPicPr>
        <p:blipFill>
          <a:blip r:embed="rId9"/>
          <a:stretch>
            <a:fillRect/>
          </a:stretch>
        </p:blipFill>
        <p:spPr>
          <a:xfrm>
            <a:off x="5082518" y="2369479"/>
            <a:ext cx="2528459" cy="1736280"/>
          </a:xfrm>
          <a:prstGeom prst="rect">
            <a:avLst/>
          </a:prstGeom>
          <a:ln w="28575">
            <a:solidFill>
              <a:schemeClr val="tx1"/>
            </a:solidFill>
          </a:ln>
        </p:spPr>
      </p:pic>
      <p:pic>
        <p:nvPicPr>
          <p:cNvPr id="11" name="Picture 10"/>
          <p:cNvPicPr>
            <a:picLocks noChangeAspect="1"/>
          </p:cNvPicPr>
          <p:nvPr/>
        </p:nvPicPr>
        <p:blipFill>
          <a:blip r:embed="rId10"/>
          <a:stretch>
            <a:fillRect/>
          </a:stretch>
        </p:blipFill>
        <p:spPr>
          <a:xfrm>
            <a:off x="5270028" y="609600"/>
            <a:ext cx="2153440" cy="1585171"/>
          </a:xfrm>
          <a:prstGeom prst="rect">
            <a:avLst/>
          </a:prstGeom>
          <a:ln w="28575">
            <a:solidFill>
              <a:schemeClr val="tx1"/>
            </a:solidFill>
          </a:ln>
        </p:spPr>
      </p:pic>
    </p:spTree>
    <p:extLst>
      <p:ext uri="{BB962C8B-B14F-4D97-AF65-F5344CB8AC3E}">
        <p14:creationId xmlns:p14="http://schemas.microsoft.com/office/powerpoint/2010/main" val="406479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Sarasota Memorial….</a:t>
            </a:r>
            <a:endParaRPr lang="en-US" dirty="0"/>
          </a:p>
        </p:txBody>
      </p:sp>
      <p:sp>
        <p:nvSpPr>
          <p:cNvPr id="3" name="Content Placeholder 2"/>
          <p:cNvSpPr>
            <a:spLocks noGrp="1"/>
          </p:cNvSpPr>
          <p:nvPr>
            <p:ph idx="1"/>
          </p:nvPr>
        </p:nvSpPr>
        <p:spPr>
          <a:xfrm>
            <a:off x="1066800" y="2618509"/>
            <a:ext cx="10058400" cy="2410691"/>
          </a:xfrm>
        </p:spPr>
        <p:txBody>
          <a:bodyPr>
            <a:normAutofit/>
          </a:bodyPr>
          <a:lstStyle/>
          <a:p>
            <a:pPr marL="0" indent="0" algn="ctr">
              <a:buNone/>
            </a:pPr>
            <a:r>
              <a:rPr lang="en-US" sz="3200" dirty="0" smtClean="0"/>
              <a:t>…more </a:t>
            </a:r>
            <a:r>
              <a:rPr lang="en-US" sz="3200" dirty="0"/>
              <a:t>than </a:t>
            </a:r>
            <a:r>
              <a:rPr lang="en-US" sz="3200" dirty="0" smtClean="0"/>
              <a:t>50% </a:t>
            </a:r>
            <a:r>
              <a:rPr lang="en-US" sz="3200" dirty="0"/>
              <a:t>of babies </a:t>
            </a:r>
            <a:r>
              <a:rPr lang="en-US" sz="3200" dirty="0" smtClean="0"/>
              <a:t>are </a:t>
            </a:r>
            <a:r>
              <a:rPr lang="en-US" sz="3200" dirty="0"/>
              <a:t>born </a:t>
            </a:r>
            <a:r>
              <a:rPr lang="en-US" sz="3200" dirty="0" smtClean="0"/>
              <a:t>in to </a:t>
            </a:r>
            <a:r>
              <a:rPr lang="en-US" sz="3200" dirty="0"/>
              <a:t>low income or poverty stricken families. Many of these babies start their lives at an immense </a:t>
            </a:r>
            <a:r>
              <a:rPr lang="en-US" sz="3200" dirty="0" smtClean="0"/>
              <a:t>disadvantage</a:t>
            </a:r>
            <a:endParaRPr lang="en-US" sz="3200" dirty="0"/>
          </a:p>
        </p:txBody>
      </p:sp>
    </p:spTree>
    <p:extLst>
      <p:ext uri="{BB962C8B-B14F-4D97-AF65-F5344CB8AC3E}">
        <p14:creationId xmlns:p14="http://schemas.microsoft.com/office/powerpoint/2010/main" val="324362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fabric, table, red, covered&#10;&#10;Description automatically generated">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4680064" y="744396"/>
            <a:ext cx="6957753" cy="4401205"/>
          </a:xfrm>
          <a:prstGeom prst="rect">
            <a:avLst/>
          </a:prstGeom>
        </p:spPr>
        <p:txBody>
          <a:bodyPr wrap="square">
            <a:spAutoFit/>
          </a:bodyPr>
          <a:lstStyle/>
          <a:p>
            <a:pPr lvl="0" algn="ctr"/>
            <a:r>
              <a:rPr lang="en-US" sz="4000" dirty="0" smtClean="0"/>
              <a:t>But….</a:t>
            </a:r>
            <a:r>
              <a:rPr lang="en-US" sz="2400" dirty="0"/>
              <a:t/>
            </a:r>
            <a:br>
              <a:rPr lang="en-US" sz="2400" dirty="0"/>
            </a:br>
            <a:r>
              <a:rPr lang="en-US" sz="4000" dirty="0"/>
              <a:t/>
            </a:r>
            <a:br>
              <a:rPr lang="en-US" sz="4000" dirty="0"/>
            </a:br>
            <a:r>
              <a:rPr lang="en-US" sz="4000" dirty="0"/>
              <a:t>J</a:t>
            </a:r>
            <a:r>
              <a:rPr lang="en-US" sz="4000" dirty="0" smtClean="0"/>
              <a:t>ust </a:t>
            </a:r>
            <a:r>
              <a:rPr lang="en-US" sz="4000" dirty="0"/>
              <a:t>as communities can be a cause for poor SDOH, they can also be the catalyst for improving them and thus improving the community’s outcomes. </a:t>
            </a:r>
          </a:p>
        </p:txBody>
      </p:sp>
      <p:sp>
        <p:nvSpPr>
          <p:cNvPr id="9" name="TextBox 8"/>
          <p:cNvSpPr txBox="1"/>
          <p:nvPr/>
        </p:nvSpPr>
        <p:spPr>
          <a:xfrm>
            <a:off x="8493052" y="5623003"/>
            <a:ext cx="3144765" cy="646331"/>
          </a:xfrm>
          <a:prstGeom prst="rect">
            <a:avLst/>
          </a:prstGeom>
          <a:noFill/>
        </p:spPr>
        <p:txBody>
          <a:bodyPr wrap="square" rtlCol="0">
            <a:spAutoFit/>
          </a:bodyPr>
          <a:lstStyle/>
          <a:p>
            <a:r>
              <a:rPr lang="en-US" sz="1200" dirty="0" smtClean="0"/>
              <a:t>Council on Accreditation https</a:t>
            </a:r>
            <a:r>
              <a:rPr lang="en-US" sz="1200" dirty="0"/>
              <a:t>://coanet.org/2018/07/understanding-the-impact-of-social-determinants-of-health/</a:t>
            </a: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address SDOH in the OBECC?</a:t>
            </a:r>
            <a:endParaRPr lang="en-US" dirty="0"/>
          </a:p>
        </p:txBody>
      </p:sp>
      <p:sp>
        <p:nvSpPr>
          <p:cNvPr id="3" name="Content Placeholder 2"/>
          <p:cNvSpPr>
            <a:spLocks noGrp="1"/>
          </p:cNvSpPr>
          <p:nvPr>
            <p:ph idx="1"/>
          </p:nvPr>
        </p:nvSpPr>
        <p:spPr>
          <a:xfrm>
            <a:off x="742949" y="1893570"/>
            <a:ext cx="10563225" cy="3849624"/>
          </a:xfrm>
        </p:spPr>
        <p:txBody>
          <a:bodyPr>
            <a:normAutofit/>
          </a:bodyPr>
          <a:lstStyle/>
          <a:p>
            <a:r>
              <a:rPr lang="en-US" sz="2800" dirty="0" smtClean="0"/>
              <a:t>A huge number of pregnant women come for care through OBECCs.</a:t>
            </a:r>
          </a:p>
          <a:p>
            <a:r>
              <a:rPr lang="en-US" sz="2800" dirty="0" smtClean="0"/>
              <a:t>The data shows that a large proportion of these women are in need.</a:t>
            </a:r>
          </a:p>
          <a:p>
            <a:r>
              <a:rPr lang="en-US" sz="2800" dirty="0" smtClean="0"/>
              <a:t>Standardizing the assessment of SDOH in the OBECC will enable early identification of needs and allow ICM to assess and refer to community organizations that can help.</a:t>
            </a:r>
          </a:p>
          <a:p>
            <a:r>
              <a:rPr lang="en-US" sz="2800" dirty="0" smtClean="0"/>
              <a:t>The projected outcome of this is for women to have healthier pregnancies and improved lives.</a:t>
            </a:r>
          </a:p>
          <a:p>
            <a:endParaRPr lang="en-US" dirty="0" smtClean="0"/>
          </a:p>
          <a:p>
            <a:endParaRPr lang="en-US" dirty="0"/>
          </a:p>
        </p:txBody>
      </p:sp>
    </p:spTree>
    <p:extLst>
      <p:ext uri="{BB962C8B-B14F-4D97-AF65-F5344CB8AC3E}">
        <p14:creationId xmlns:p14="http://schemas.microsoft.com/office/powerpoint/2010/main" val="20859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155" y="208894"/>
            <a:ext cx="10058400" cy="1371600"/>
          </a:xfrm>
        </p:spPr>
        <p:txBody>
          <a:bodyPr/>
          <a:lstStyle/>
          <a:p>
            <a:r>
              <a:rPr lang="en-US" dirty="0" smtClean="0"/>
              <a:t>How will we address SDOH in the OBECC?</a:t>
            </a:r>
            <a:endParaRPr lang="en-US" dirty="0"/>
          </a:p>
        </p:txBody>
      </p:sp>
      <p:sp>
        <p:nvSpPr>
          <p:cNvPr id="3" name="Content Placeholder 2"/>
          <p:cNvSpPr>
            <a:spLocks noGrp="1"/>
          </p:cNvSpPr>
          <p:nvPr>
            <p:ph idx="1"/>
          </p:nvPr>
        </p:nvSpPr>
        <p:spPr>
          <a:xfrm>
            <a:off x="853155" y="1479367"/>
            <a:ext cx="10658030" cy="4853066"/>
          </a:xfrm>
        </p:spPr>
        <p:txBody>
          <a:bodyPr>
            <a:normAutofit/>
          </a:bodyPr>
          <a:lstStyle/>
          <a:p>
            <a:r>
              <a:rPr lang="en-US" sz="2000" dirty="0" smtClean="0"/>
              <a:t>An </a:t>
            </a:r>
            <a:r>
              <a:rPr lang="en-US" sz="2000" dirty="0"/>
              <a:t>interdisciplinary clinical team has developed a plan to </a:t>
            </a:r>
            <a:r>
              <a:rPr lang="en-US" sz="2000" dirty="0" smtClean="0"/>
              <a:t>address SDOH in the </a:t>
            </a:r>
            <a:r>
              <a:rPr lang="en-US" sz="2000" dirty="0"/>
              <a:t>nursing </a:t>
            </a:r>
            <a:r>
              <a:rPr lang="en-US" sz="2000" dirty="0" smtClean="0"/>
              <a:t>documentation: </a:t>
            </a:r>
          </a:p>
          <a:p>
            <a:pPr lvl="1"/>
            <a:r>
              <a:rPr lang="en-US" sz="1800" dirty="0" smtClean="0"/>
              <a:t>with </a:t>
            </a:r>
            <a:r>
              <a:rPr lang="en-US" sz="1800" dirty="0"/>
              <a:t>prompts for </a:t>
            </a:r>
            <a:r>
              <a:rPr lang="en-US" sz="1800" dirty="0" smtClean="0"/>
              <a:t>nursing</a:t>
            </a:r>
          </a:p>
          <a:p>
            <a:pPr lvl="1"/>
            <a:r>
              <a:rPr lang="en-US" sz="1800" dirty="0" smtClean="0"/>
              <a:t>default of previously </a:t>
            </a:r>
            <a:r>
              <a:rPr lang="en-US" sz="1800" dirty="0"/>
              <a:t>recorded data between </a:t>
            </a:r>
            <a:r>
              <a:rPr lang="en-US" sz="1800" dirty="0" smtClean="0"/>
              <a:t>Triage </a:t>
            </a:r>
            <a:r>
              <a:rPr lang="en-US" sz="1800" dirty="0"/>
              <a:t>to </a:t>
            </a:r>
            <a:r>
              <a:rPr lang="en-US" sz="1800" dirty="0" smtClean="0"/>
              <a:t>Admission </a:t>
            </a:r>
            <a:r>
              <a:rPr lang="en-US" sz="1800" dirty="0"/>
              <a:t>H</a:t>
            </a:r>
            <a:r>
              <a:rPr lang="en-US" sz="1800" dirty="0" smtClean="0"/>
              <a:t>istory </a:t>
            </a:r>
          </a:p>
          <a:p>
            <a:pPr lvl="1"/>
            <a:r>
              <a:rPr lang="en-US" sz="1800" dirty="0" smtClean="0"/>
              <a:t>and trigger </a:t>
            </a:r>
            <a:r>
              <a:rPr lang="en-US" sz="1800" dirty="0"/>
              <a:t>responses for automatic </a:t>
            </a:r>
            <a:r>
              <a:rPr lang="en-US" sz="1800" dirty="0" smtClean="0"/>
              <a:t>consults </a:t>
            </a:r>
            <a:r>
              <a:rPr lang="en-US" sz="1800" dirty="0"/>
              <a:t>to </a:t>
            </a:r>
            <a:r>
              <a:rPr lang="en-US" sz="1800" dirty="0" smtClean="0"/>
              <a:t>ICM</a:t>
            </a:r>
          </a:p>
          <a:p>
            <a:pPr marL="274320" lvl="1" indent="0">
              <a:buNone/>
            </a:pPr>
            <a:endParaRPr lang="en-US" sz="1000" dirty="0" smtClean="0"/>
          </a:p>
          <a:p>
            <a:r>
              <a:rPr lang="en-US" sz="2000" dirty="0" smtClean="0"/>
              <a:t>The </a:t>
            </a:r>
            <a:r>
              <a:rPr lang="en-US" sz="2000" dirty="0"/>
              <a:t>changes will </a:t>
            </a:r>
            <a:r>
              <a:rPr lang="en-US" sz="2000" dirty="0" smtClean="0"/>
              <a:t>occur </a:t>
            </a:r>
            <a:r>
              <a:rPr lang="en-US" sz="2000" dirty="0"/>
              <a:t>in the OB ECC Triage Note </a:t>
            </a:r>
            <a:r>
              <a:rPr lang="en-US" sz="2000" dirty="0" smtClean="0"/>
              <a:t>and the </a:t>
            </a:r>
            <a:r>
              <a:rPr lang="en-US" sz="2000" dirty="0"/>
              <a:t>OB Recurrent Patient Note and be shared within the OB Admission History. </a:t>
            </a:r>
            <a:r>
              <a:rPr lang="en-US" sz="2000" dirty="0" smtClean="0"/>
              <a:t> </a:t>
            </a:r>
            <a:r>
              <a:rPr lang="en-US" sz="2000" u="sng" dirty="0" smtClean="0"/>
              <a:t>Go live is January 12</a:t>
            </a:r>
            <a:r>
              <a:rPr lang="en-US" sz="2000" u="sng" baseline="30000" dirty="0" smtClean="0"/>
              <a:t>th</a:t>
            </a:r>
            <a:r>
              <a:rPr lang="en-US" sz="2000" u="sng" dirty="0" smtClean="0"/>
              <a:t>, 2022.</a:t>
            </a:r>
          </a:p>
          <a:p>
            <a:pPr marL="0" indent="0">
              <a:buNone/>
            </a:pPr>
            <a:endParaRPr lang="en-US" sz="500" dirty="0" smtClean="0"/>
          </a:p>
          <a:p>
            <a:pPr marL="182880" lvl="1">
              <a:lnSpc>
                <a:spcPct val="110000"/>
              </a:lnSpc>
              <a:spcBef>
                <a:spcPts val="900"/>
              </a:spcBef>
            </a:pPr>
            <a:r>
              <a:rPr lang="en-US" sz="2000" dirty="0" smtClean="0"/>
              <a:t>Documentation </a:t>
            </a:r>
            <a:r>
              <a:rPr lang="en-US" sz="2000" dirty="0"/>
              <a:t>within the OB ECC </a:t>
            </a:r>
            <a:r>
              <a:rPr lang="en-US" sz="2000" dirty="0" smtClean="0"/>
              <a:t>Triage Note, the OB </a:t>
            </a:r>
            <a:r>
              <a:rPr lang="en-US" sz="2000" dirty="0"/>
              <a:t>Recurrent Patient Note and the OB </a:t>
            </a:r>
            <a:r>
              <a:rPr lang="en-US" sz="2000" dirty="0" smtClean="0"/>
              <a:t>Admission History </a:t>
            </a:r>
            <a:r>
              <a:rPr lang="en-US" sz="2000" dirty="0"/>
              <a:t>will automatically generate a Consult to Integrated Case Management (ICM), UNLESS a consult has </a:t>
            </a:r>
            <a:r>
              <a:rPr lang="en-US" sz="2000" dirty="0" smtClean="0"/>
              <a:t>already been </a:t>
            </a:r>
            <a:r>
              <a:rPr lang="en-US" sz="2000" dirty="0"/>
              <a:t>ordered for the Current Patient Visit. </a:t>
            </a:r>
            <a:r>
              <a:rPr lang="en-US" sz="2000" dirty="0" smtClean="0"/>
              <a:t> If </a:t>
            </a:r>
            <a:r>
              <a:rPr lang="en-US" sz="2000" dirty="0"/>
              <a:t>the nurse assesses the patient to need another </a:t>
            </a:r>
            <a:r>
              <a:rPr lang="en-US" sz="2000" dirty="0" smtClean="0"/>
              <a:t>consult </a:t>
            </a:r>
            <a:r>
              <a:rPr lang="en-US" sz="2000" dirty="0"/>
              <a:t>to ICM, this will be manually entered by the nurse</a:t>
            </a:r>
            <a:r>
              <a:rPr lang="en-US" sz="2000" dirty="0" smtClean="0"/>
              <a:t>.  This documentation will also </a:t>
            </a:r>
            <a:r>
              <a:rPr lang="en-US" sz="1800" dirty="0" smtClean="0"/>
              <a:t>automatically </a:t>
            </a:r>
            <a:r>
              <a:rPr lang="en-US" sz="1800" dirty="0"/>
              <a:t>populate ICM </a:t>
            </a:r>
            <a:r>
              <a:rPr lang="en-US" sz="1800" dirty="0" smtClean="0"/>
              <a:t>documentation and </a:t>
            </a:r>
            <a:r>
              <a:rPr lang="en-US" sz="1800" dirty="0"/>
              <a:t>ICM will </a:t>
            </a:r>
            <a:r>
              <a:rPr lang="en-US" sz="1800" dirty="0" smtClean="0"/>
              <a:t>validate the information.</a:t>
            </a:r>
            <a:endParaRPr lang="en-US" sz="1800" dirty="0"/>
          </a:p>
          <a:p>
            <a:endParaRPr lang="en-US" sz="2000" dirty="0"/>
          </a:p>
          <a:p>
            <a:endParaRPr lang="en-US" dirty="0"/>
          </a:p>
        </p:txBody>
      </p:sp>
    </p:spTree>
    <p:extLst>
      <p:ext uri="{BB962C8B-B14F-4D97-AF65-F5344CB8AC3E}">
        <p14:creationId xmlns:p14="http://schemas.microsoft.com/office/powerpoint/2010/main" val="334339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80225"/>
            <a:ext cx="10487114" cy="1371600"/>
          </a:xfrm>
        </p:spPr>
        <p:txBody>
          <a:bodyPr>
            <a:normAutofit/>
          </a:bodyPr>
          <a:lstStyle/>
          <a:p>
            <a:r>
              <a:rPr lang="en-US" sz="3600" dirty="0"/>
              <a:t>How will we address SDOH in the </a:t>
            </a:r>
            <a:r>
              <a:rPr lang="en-US" sz="3600" dirty="0" smtClean="0"/>
              <a:t>OBECC?...continued</a:t>
            </a:r>
            <a:endParaRPr lang="en-US" sz="3600" b="1" dirty="0"/>
          </a:p>
        </p:txBody>
      </p:sp>
      <p:sp>
        <p:nvSpPr>
          <p:cNvPr id="3" name="Content Placeholder 2"/>
          <p:cNvSpPr>
            <a:spLocks noGrp="1"/>
          </p:cNvSpPr>
          <p:nvPr>
            <p:ph idx="1"/>
          </p:nvPr>
        </p:nvSpPr>
        <p:spPr>
          <a:xfrm>
            <a:off x="1066800" y="2185506"/>
            <a:ext cx="10058400" cy="3849624"/>
          </a:xfrm>
        </p:spPr>
        <p:txBody>
          <a:bodyPr>
            <a:normAutofit/>
          </a:bodyPr>
          <a:lstStyle/>
          <a:p>
            <a:r>
              <a:rPr lang="en-US" sz="2400" dirty="0"/>
              <a:t>For mothers with identified needs in the OBECC who are not being admitted, ICM will come see them in the OBECC before being discharged</a:t>
            </a:r>
          </a:p>
          <a:p>
            <a:pPr marL="0" indent="0">
              <a:buNone/>
            </a:pPr>
            <a:endParaRPr lang="en-US" sz="2400" dirty="0" smtClean="0"/>
          </a:p>
          <a:p>
            <a:r>
              <a:rPr lang="en-US" sz="2400" dirty="0" smtClean="0"/>
              <a:t>For the Sarasota Hospital, mothers with identified needs who are being admitted, the W&amp;C ICM team will see them during their admission in the hospital</a:t>
            </a:r>
          </a:p>
          <a:p>
            <a:pPr marL="0" indent="0">
              <a:buNone/>
            </a:pPr>
            <a:endParaRPr lang="en-US" sz="2400" dirty="0" smtClean="0"/>
          </a:p>
          <a:p>
            <a:r>
              <a:rPr lang="en-US" sz="2400" dirty="0" smtClean="0"/>
              <a:t>For the Venice Hospital, the ICM team will follow admitted mothers </a:t>
            </a:r>
          </a:p>
          <a:p>
            <a:pPr marL="0" indent="0">
              <a:buNone/>
            </a:pPr>
            <a:endParaRPr lang="en-US" sz="2400" dirty="0" smtClean="0"/>
          </a:p>
        </p:txBody>
      </p:sp>
    </p:spTree>
    <p:extLst>
      <p:ext uri="{BB962C8B-B14F-4D97-AF65-F5344CB8AC3E}">
        <p14:creationId xmlns:p14="http://schemas.microsoft.com/office/powerpoint/2010/main" val="34399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Behavioral Health History</a:t>
            </a:r>
            <a:r>
              <a:rPr lang="en-US" dirty="0"/>
              <a:t/>
            </a:r>
            <a:br>
              <a:rPr lang="en-US" dirty="0"/>
            </a:br>
            <a:endParaRPr lang="en-US" dirty="0"/>
          </a:p>
        </p:txBody>
      </p:sp>
      <p:pic>
        <p:nvPicPr>
          <p:cNvPr id="4" name="Content Placeholder 3" descr="C:\Users\martink7\AppData\Local\Temp\SNAGHTML2da50480.PNG"/>
          <p:cNvPicPr>
            <a:picLocks noGrp="1"/>
          </p:cNvPicPr>
          <p:nvPr>
            <p:ph idx="1"/>
          </p:nvPr>
        </p:nvPicPr>
        <p:blipFill rotWithShape="1">
          <a:blip r:embed="rId2">
            <a:extLst>
              <a:ext uri="{28A0092B-C50C-407E-A947-70E740481C1C}">
                <a14:useLocalDpi xmlns:a14="http://schemas.microsoft.com/office/drawing/2010/main" val="0"/>
              </a:ext>
            </a:extLst>
          </a:blip>
          <a:srcRect t="5668"/>
          <a:stretch/>
        </p:blipFill>
        <p:spPr bwMode="auto">
          <a:xfrm>
            <a:off x="1453143" y="1629351"/>
            <a:ext cx="9285714" cy="3467824"/>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1512916" y="5280956"/>
            <a:ext cx="9225941" cy="607539"/>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ICM Consult will be automatically generated after document is saved if “Yes” is selected to “Do you feel it would be helpful to speak to someone about it?” </a:t>
            </a:r>
            <a:r>
              <a:rPr lang="en-US" sz="1600" i="1" dirty="0">
                <a:latin typeface="Calibri" panose="020F0502020204030204" pitchFamily="34" charset="0"/>
                <a:ea typeface="Calibri" panose="020F0502020204030204" pitchFamily="34" charset="0"/>
                <a:cs typeface="Times New Roman" panose="02020603050405020304" pitchFamily="18" charset="0"/>
              </a:rPr>
              <a:t>UNLESS already ordered for this Visit Number.</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41087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NE.pptx" id="{5330A5D3-B581-4B4A-9313-9275B6EF2E52}" vid="{516C64E9-C0AA-46DA-9991-9C0EC881A8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Floral flourish</Template>
  <TotalTime>0</TotalTime>
  <Words>1106</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Avenir Next LT Pro</vt:lpstr>
      <vt:lpstr>Avenir Next LT Pro Light</vt:lpstr>
      <vt:lpstr>Calibri</vt:lpstr>
      <vt:lpstr>Garamond</vt:lpstr>
      <vt:lpstr>Times New Roman</vt:lpstr>
      <vt:lpstr>Wingdings</vt:lpstr>
      <vt:lpstr>SavonVTI</vt:lpstr>
      <vt:lpstr>Let there be no wrong door for families</vt:lpstr>
      <vt:lpstr>Social Determinants of Health (SDOH)</vt:lpstr>
      <vt:lpstr>PowerPoint Presentation</vt:lpstr>
      <vt:lpstr>At Sarasota Memorial….</vt:lpstr>
      <vt:lpstr>PowerPoint Presentation</vt:lpstr>
      <vt:lpstr>Why address SDOH in the OBECC?</vt:lpstr>
      <vt:lpstr>How will we address SDOH in the OBECC?</vt:lpstr>
      <vt:lpstr>How will we address SDOH in the OBECC?...continued</vt:lpstr>
      <vt:lpstr>Behavioral Health History </vt:lpstr>
      <vt:lpstr>Social Determinants of Health  </vt:lpstr>
      <vt:lpstr>Other </vt:lpstr>
      <vt:lpstr>Adoption/Surrogacy – differences between OB Admission and OB ECC Triage Notes/OB Recurrent Patient Notes </vt:lpstr>
      <vt:lpstr>Domestic Violence Screening – NOTE CHANGES in how these questions are asked </vt:lpstr>
      <vt:lpstr>PHQ2 Depression Screening </vt:lpstr>
      <vt:lpstr>5 P’s Screening </vt:lpstr>
      <vt:lpstr>Columbia Suicide Severity Rating Scale (C-SSRS) – NEW SMH system-wide screening tool </vt:lpstr>
      <vt:lpstr>Columbia Suicide Severity Rating Scale (C-SSRS) – NEW SMH system-wide screening tool Continued…</vt:lpstr>
      <vt:lpstr>Automatic Ordering Process </vt:lpstr>
      <vt:lpstr>Automatic Ordering Process Continued…</vt:lpstr>
      <vt:lpstr>Thank you for joining in this important work  to ensure  SMHCS is not a wrong door for families in need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2021-10-21T14:36:31Z</dcterms:created>
  <dcterms:modified xsi:type="dcterms:W3CDTF">2022-04-18T13:45:15Z</dcterms:modified>
</cp:coreProperties>
</file>