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sldIdLst>
    <p:sldId id="256" r:id="rId2"/>
    <p:sldId id="257" r:id="rId3"/>
    <p:sldId id="259" r:id="rId4"/>
    <p:sldId id="270" r:id="rId5"/>
    <p:sldId id="261" r:id="rId6"/>
    <p:sldId id="260" r:id="rId7"/>
    <p:sldId id="262" r:id="rId8"/>
    <p:sldId id="269" r:id="rId9"/>
    <p:sldId id="274" r:id="rId10"/>
    <p:sldId id="272" r:id="rId11"/>
    <p:sldId id="271" r:id="rId12"/>
    <p:sldId id="275" r:id="rId13"/>
    <p:sldId id="273" r:id="rId14"/>
    <p:sldId id="263" r:id="rId15"/>
    <p:sldId id="267" r:id="rId16"/>
    <p:sldId id="268" r:id="rId17"/>
    <p:sldId id="264" r:id="rId18"/>
    <p:sldId id="265" r:id="rId19"/>
    <p:sldId id="258" r:id="rId20"/>
    <p:sldId id="276" r:id="rId21"/>
    <p:sldId id="26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261"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965B94-B1A6-4A92-971F-B09DD8938BA3}"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E4974-949F-4C7E-9AD6-61D61CF4FCD7}" type="slidenum">
              <a:rPr lang="en-US" smtClean="0"/>
              <a:t>‹#›</a:t>
            </a:fld>
            <a:endParaRPr lang="en-US"/>
          </a:p>
        </p:txBody>
      </p:sp>
    </p:spTree>
    <p:extLst>
      <p:ext uri="{BB962C8B-B14F-4D97-AF65-F5344CB8AC3E}">
        <p14:creationId xmlns:p14="http://schemas.microsoft.com/office/powerpoint/2010/main" val="192323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965B94-B1A6-4A92-971F-B09DD8938BA3}"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E4974-949F-4C7E-9AD6-61D61CF4FCD7}" type="slidenum">
              <a:rPr lang="en-US" smtClean="0"/>
              <a:t>‹#›</a:t>
            </a:fld>
            <a:endParaRPr lang="en-US"/>
          </a:p>
        </p:txBody>
      </p:sp>
    </p:spTree>
    <p:extLst>
      <p:ext uri="{BB962C8B-B14F-4D97-AF65-F5344CB8AC3E}">
        <p14:creationId xmlns:p14="http://schemas.microsoft.com/office/powerpoint/2010/main" val="2575986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965B94-B1A6-4A92-971F-B09DD8938BA3}"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E4974-949F-4C7E-9AD6-61D61CF4FCD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65241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965B94-B1A6-4A92-971F-B09DD8938BA3}"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E4974-949F-4C7E-9AD6-61D61CF4FCD7}" type="slidenum">
              <a:rPr lang="en-US" smtClean="0"/>
              <a:t>‹#›</a:t>
            </a:fld>
            <a:endParaRPr lang="en-US"/>
          </a:p>
        </p:txBody>
      </p:sp>
    </p:spTree>
    <p:extLst>
      <p:ext uri="{BB962C8B-B14F-4D97-AF65-F5344CB8AC3E}">
        <p14:creationId xmlns:p14="http://schemas.microsoft.com/office/powerpoint/2010/main" val="3058131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965B94-B1A6-4A92-971F-B09DD8938BA3}"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E4974-949F-4C7E-9AD6-61D61CF4FCD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6842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965B94-B1A6-4A92-971F-B09DD8938BA3}"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E4974-949F-4C7E-9AD6-61D61CF4FCD7}" type="slidenum">
              <a:rPr lang="en-US" smtClean="0"/>
              <a:t>‹#›</a:t>
            </a:fld>
            <a:endParaRPr lang="en-US"/>
          </a:p>
        </p:txBody>
      </p:sp>
    </p:spTree>
    <p:extLst>
      <p:ext uri="{BB962C8B-B14F-4D97-AF65-F5344CB8AC3E}">
        <p14:creationId xmlns:p14="http://schemas.microsoft.com/office/powerpoint/2010/main" val="3045338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965B94-B1A6-4A92-971F-B09DD8938BA3}"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E4974-949F-4C7E-9AD6-61D61CF4FCD7}" type="slidenum">
              <a:rPr lang="en-US" smtClean="0"/>
              <a:t>‹#›</a:t>
            </a:fld>
            <a:endParaRPr lang="en-US"/>
          </a:p>
        </p:txBody>
      </p:sp>
    </p:spTree>
    <p:extLst>
      <p:ext uri="{BB962C8B-B14F-4D97-AF65-F5344CB8AC3E}">
        <p14:creationId xmlns:p14="http://schemas.microsoft.com/office/powerpoint/2010/main" val="3814155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965B94-B1A6-4A92-971F-B09DD8938BA3}"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E4974-949F-4C7E-9AD6-61D61CF4FCD7}" type="slidenum">
              <a:rPr lang="en-US" smtClean="0"/>
              <a:t>‹#›</a:t>
            </a:fld>
            <a:endParaRPr lang="en-US"/>
          </a:p>
        </p:txBody>
      </p:sp>
    </p:spTree>
    <p:extLst>
      <p:ext uri="{BB962C8B-B14F-4D97-AF65-F5344CB8AC3E}">
        <p14:creationId xmlns:p14="http://schemas.microsoft.com/office/powerpoint/2010/main" val="3565551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965B94-B1A6-4A92-971F-B09DD8938BA3}"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E4974-949F-4C7E-9AD6-61D61CF4FCD7}" type="slidenum">
              <a:rPr lang="en-US" smtClean="0"/>
              <a:t>‹#›</a:t>
            </a:fld>
            <a:endParaRPr lang="en-US"/>
          </a:p>
        </p:txBody>
      </p:sp>
    </p:spTree>
    <p:extLst>
      <p:ext uri="{BB962C8B-B14F-4D97-AF65-F5344CB8AC3E}">
        <p14:creationId xmlns:p14="http://schemas.microsoft.com/office/powerpoint/2010/main" val="976008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965B94-B1A6-4A92-971F-B09DD8938BA3}"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E4974-949F-4C7E-9AD6-61D61CF4FCD7}" type="slidenum">
              <a:rPr lang="en-US" smtClean="0"/>
              <a:t>‹#›</a:t>
            </a:fld>
            <a:endParaRPr lang="en-US"/>
          </a:p>
        </p:txBody>
      </p:sp>
    </p:spTree>
    <p:extLst>
      <p:ext uri="{BB962C8B-B14F-4D97-AF65-F5344CB8AC3E}">
        <p14:creationId xmlns:p14="http://schemas.microsoft.com/office/powerpoint/2010/main" val="3611515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965B94-B1A6-4A92-971F-B09DD8938BA3}" type="datetimeFigureOut">
              <a:rPr lang="en-US" smtClean="0"/>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E4974-949F-4C7E-9AD6-61D61CF4FCD7}" type="slidenum">
              <a:rPr lang="en-US" smtClean="0"/>
              <a:t>‹#›</a:t>
            </a:fld>
            <a:endParaRPr lang="en-US"/>
          </a:p>
        </p:txBody>
      </p:sp>
    </p:spTree>
    <p:extLst>
      <p:ext uri="{BB962C8B-B14F-4D97-AF65-F5344CB8AC3E}">
        <p14:creationId xmlns:p14="http://schemas.microsoft.com/office/powerpoint/2010/main" val="4016772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965B94-B1A6-4A92-971F-B09DD8938BA3}" type="datetimeFigureOut">
              <a:rPr lang="en-US" smtClean="0"/>
              <a:t>12/20/2024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EE4974-949F-4C7E-9AD6-61D61CF4FCD7}" type="slidenum">
              <a:rPr lang="en-US" smtClean="0"/>
              <a:t>‹#›</a:t>
            </a:fld>
            <a:endParaRPr lang="en-US"/>
          </a:p>
        </p:txBody>
      </p:sp>
    </p:spTree>
    <p:extLst>
      <p:ext uri="{BB962C8B-B14F-4D97-AF65-F5344CB8AC3E}">
        <p14:creationId xmlns:p14="http://schemas.microsoft.com/office/powerpoint/2010/main" val="408715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965B94-B1A6-4A92-971F-B09DD8938BA3}" type="datetimeFigureOut">
              <a:rPr lang="en-US" smtClean="0"/>
              <a:t>12/20/2024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EE4974-949F-4C7E-9AD6-61D61CF4FCD7}" type="slidenum">
              <a:rPr lang="en-US" smtClean="0"/>
              <a:t>‹#›</a:t>
            </a:fld>
            <a:endParaRPr lang="en-US"/>
          </a:p>
        </p:txBody>
      </p:sp>
    </p:spTree>
    <p:extLst>
      <p:ext uri="{BB962C8B-B14F-4D97-AF65-F5344CB8AC3E}">
        <p14:creationId xmlns:p14="http://schemas.microsoft.com/office/powerpoint/2010/main" val="2546125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65B94-B1A6-4A92-971F-B09DD8938BA3}" type="datetimeFigureOut">
              <a:rPr lang="en-US" smtClean="0"/>
              <a:t>12/20/2024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EE4974-949F-4C7E-9AD6-61D61CF4FCD7}" type="slidenum">
              <a:rPr lang="en-US" smtClean="0"/>
              <a:t>‹#›</a:t>
            </a:fld>
            <a:endParaRPr lang="en-US"/>
          </a:p>
        </p:txBody>
      </p:sp>
    </p:spTree>
    <p:extLst>
      <p:ext uri="{BB962C8B-B14F-4D97-AF65-F5344CB8AC3E}">
        <p14:creationId xmlns:p14="http://schemas.microsoft.com/office/powerpoint/2010/main" val="3348629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965B94-B1A6-4A92-971F-B09DD8938BA3}" type="datetimeFigureOut">
              <a:rPr lang="en-US" smtClean="0"/>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E4974-949F-4C7E-9AD6-61D61CF4FCD7}" type="slidenum">
              <a:rPr lang="en-US" smtClean="0"/>
              <a:t>‹#›</a:t>
            </a:fld>
            <a:endParaRPr lang="en-US"/>
          </a:p>
        </p:txBody>
      </p:sp>
    </p:spTree>
    <p:extLst>
      <p:ext uri="{BB962C8B-B14F-4D97-AF65-F5344CB8AC3E}">
        <p14:creationId xmlns:p14="http://schemas.microsoft.com/office/powerpoint/2010/main" val="2373088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A965B94-B1A6-4A92-971F-B09DD8938BA3}" type="datetimeFigureOut">
              <a:rPr lang="en-US" smtClean="0"/>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E4974-949F-4C7E-9AD6-61D61CF4FCD7}" type="slidenum">
              <a:rPr lang="en-US" smtClean="0"/>
              <a:t>‹#›</a:t>
            </a:fld>
            <a:endParaRPr lang="en-US"/>
          </a:p>
        </p:txBody>
      </p:sp>
    </p:spTree>
    <p:extLst>
      <p:ext uri="{BB962C8B-B14F-4D97-AF65-F5344CB8AC3E}">
        <p14:creationId xmlns:p14="http://schemas.microsoft.com/office/powerpoint/2010/main" val="655612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965B94-B1A6-4A92-971F-B09DD8938BA3}" type="datetimeFigureOut">
              <a:rPr lang="en-US" smtClean="0"/>
              <a:t>12/20/2024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FEE4974-949F-4C7E-9AD6-61D61CF4FCD7}" type="slidenum">
              <a:rPr lang="en-US" smtClean="0"/>
              <a:t>‹#›</a:t>
            </a:fld>
            <a:endParaRPr lang="en-US"/>
          </a:p>
        </p:txBody>
      </p:sp>
    </p:spTree>
    <p:extLst>
      <p:ext uri="{BB962C8B-B14F-4D97-AF65-F5344CB8AC3E}">
        <p14:creationId xmlns:p14="http://schemas.microsoft.com/office/powerpoint/2010/main" val="3603919173"/>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Layout" Target="../slideLayouts/slideLayout2.xml"/><Relationship Id="rId1" Type="http://schemas.openxmlformats.org/officeDocument/2006/relationships/video" Target="about:blank" TargetMode="Externa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about:blan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about:blan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about:blank"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12915" y="232756"/>
            <a:ext cx="7947993" cy="3343628"/>
          </a:xfrm>
        </p:spPr>
        <p:txBody>
          <a:bodyPr/>
          <a:lstStyle/>
          <a:p>
            <a:pPr algn="ctr"/>
            <a:r>
              <a:rPr lang="en-US" dirty="0"/>
              <a:t>Respectful Maternity and Family Centered Care</a:t>
            </a:r>
            <a:endParaRPr lang="en-US"/>
          </a:p>
        </p:txBody>
      </p:sp>
      <p:pic>
        <p:nvPicPr>
          <p:cNvPr id="1026" name="Picture 2" descr="Lakeland Regional Health | Hospital in Lakeland FL">
            <a:extLst>
              <a:ext uri="{FF2B5EF4-FFF2-40B4-BE49-F238E27FC236}">
                <a16:creationId xmlns:a16="http://schemas.microsoft.com/office/drawing/2014/main" id="{8BE36E2C-F729-8F23-A971-BBF287FABA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13" y="5032800"/>
            <a:ext cx="4591193" cy="13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54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53440"/>
          </a:xfrm>
        </p:spPr>
        <p:txBody>
          <a:bodyPr/>
          <a:lstStyle/>
          <a:p>
            <a:r>
              <a:rPr lang="en-US" dirty="0"/>
              <a:t>What is mutual respect?</a:t>
            </a:r>
          </a:p>
        </p:txBody>
      </p:sp>
      <p:sp>
        <p:nvSpPr>
          <p:cNvPr id="3" name="Content Placeholder 2"/>
          <p:cNvSpPr>
            <a:spLocks noGrp="1"/>
          </p:cNvSpPr>
          <p:nvPr>
            <p:ph idx="1"/>
          </p:nvPr>
        </p:nvSpPr>
        <p:spPr>
          <a:xfrm>
            <a:off x="677334" y="1720735"/>
            <a:ext cx="8596668" cy="4320627"/>
          </a:xfrm>
        </p:spPr>
        <p:txBody>
          <a:bodyPr vert="horz" lIns="91440" tIns="45720" rIns="91440" bIns="45720" rtlCol="0" anchor="t">
            <a:normAutofit/>
          </a:bodyPr>
          <a:lstStyle/>
          <a:p>
            <a:r>
              <a:rPr lang="en-US" dirty="0"/>
              <a:t>Treating other people with dignity and recognizing their value</a:t>
            </a:r>
          </a:p>
          <a:p>
            <a:pPr marL="0" indent="0">
              <a:buNone/>
            </a:pPr>
            <a:endParaRPr lang="en-US" dirty="0"/>
          </a:p>
          <a:p>
            <a:r>
              <a:rPr lang="en-US" dirty="0"/>
              <a:t>Having feelings of deep admiration for other people and their unique qualities</a:t>
            </a:r>
          </a:p>
          <a:p>
            <a:pPr marL="0" indent="0">
              <a:buNone/>
            </a:pPr>
            <a:endParaRPr lang="en-US" dirty="0"/>
          </a:p>
          <a:p>
            <a:r>
              <a:rPr lang="en-US" dirty="0"/>
              <a:t>Accepting and having tolerance of other people’s differences</a:t>
            </a:r>
          </a:p>
        </p:txBody>
      </p:sp>
      <p:pic>
        <p:nvPicPr>
          <p:cNvPr id="5" name="Picture 4"/>
          <p:cNvPicPr>
            <a:picLocks noChangeAspect="1"/>
          </p:cNvPicPr>
          <p:nvPr/>
        </p:nvPicPr>
        <p:blipFill>
          <a:blip r:embed="rId2"/>
          <a:stretch>
            <a:fillRect/>
          </a:stretch>
        </p:blipFill>
        <p:spPr>
          <a:xfrm>
            <a:off x="3683058" y="4056611"/>
            <a:ext cx="2530686" cy="1686011"/>
          </a:xfrm>
          <a:prstGeom prst="rect">
            <a:avLst/>
          </a:prstGeom>
        </p:spPr>
      </p:pic>
    </p:spTree>
    <p:extLst>
      <p:ext uri="{BB962C8B-B14F-4D97-AF65-F5344CB8AC3E}">
        <p14:creationId xmlns:p14="http://schemas.microsoft.com/office/powerpoint/2010/main" val="3635094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53440"/>
          </a:xfrm>
        </p:spPr>
        <p:txBody>
          <a:bodyPr/>
          <a:lstStyle/>
          <a:p>
            <a:r>
              <a:rPr lang="en-US" dirty="0"/>
              <a:t>Examples of mutual respect</a:t>
            </a:r>
          </a:p>
        </p:txBody>
      </p:sp>
      <p:sp>
        <p:nvSpPr>
          <p:cNvPr id="3" name="Content Placeholder 2"/>
          <p:cNvSpPr>
            <a:spLocks noGrp="1"/>
          </p:cNvSpPr>
          <p:nvPr>
            <p:ph idx="1"/>
          </p:nvPr>
        </p:nvSpPr>
        <p:spPr>
          <a:xfrm>
            <a:off x="677334" y="1662545"/>
            <a:ext cx="8596668" cy="4378817"/>
          </a:xfrm>
        </p:spPr>
        <p:txBody>
          <a:bodyPr vert="horz" lIns="91440" tIns="45720" rIns="91440" bIns="45720" rtlCol="0" anchor="t">
            <a:normAutofit/>
          </a:bodyPr>
          <a:lstStyle/>
          <a:p>
            <a:r>
              <a:rPr lang="en-US" dirty="0"/>
              <a:t>Actively listening to, acknowledge, and honor patient requests to the greatest extent possible. Avoid minimizing or discounting patients’ concerns and needs.</a:t>
            </a:r>
            <a:endParaRPr lang="en-US"/>
          </a:p>
          <a:p>
            <a:endParaRPr lang="en-US" dirty="0"/>
          </a:p>
          <a:p>
            <a:r>
              <a:rPr lang="en-US" dirty="0"/>
              <a:t>Use patient-centered communication techniques</a:t>
            </a:r>
          </a:p>
          <a:p>
            <a:endParaRPr lang="en-US" dirty="0"/>
          </a:p>
          <a:p>
            <a:r>
              <a:rPr lang="en-US" dirty="0"/>
              <a:t>Encourage patients to plan ahead for health care visits, by suggesting writing down questions and topics ahead of visits to promote patients empowerment and ensure that the patient’s voice is heard.</a:t>
            </a:r>
          </a:p>
        </p:txBody>
      </p:sp>
    </p:spTree>
    <p:extLst>
      <p:ext uri="{BB962C8B-B14F-4D97-AF65-F5344CB8AC3E}">
        <p14:creationId xmlns:p14="http://schemas.microsoft.com/office/powerpoint/2010/main" val="3316457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Drag to appropriate column</a:t>
            </a:r>
          </a:p>
        </p:txBody>
      </p:sp>
      <p:sp>
        <p:nvSpPr>
          <p:cNvPr id="3" name="Text Placeholder 2"/>
          <p:cNvSpPr>
            <a:spLocks noGrp="1"/>
          </p:cNvSpPr>
          <p:nvPr>
            <p:ph type="body" idx="1"/>
          </p:nvPr>
        </p:nvSpPr>
        <p:spPr/>
        <p:txBody>
          <a:bodyPr/>
          <a:lstStyle/>
          <a:p>
            <a:r>
              <a:rPr lang="en-US" dirty="0"/>
              <a:t>Respectful Behavior</a:t>
            </a:r>
          </a:p>
        </p:txBody>
      </p:sp>
      <p:sp>
        <p:nvSpPr>
          <p:cNvPr id="4" name="Content Placeholder 3"/>
          <p:cNvSpPr>
            <a:spLocks noGrp="1"/>
          </p:cNvSpPr>
          <p:nvPr>
            <p:ph sz="half" idx="2"/>
          </p:nvPr>
        </p:nvSpPr>
        <p:spPr/>
        <p:txBody>
          <a:bodyPr/>
          <a:lstStyle/>
          <a:p>
            <a:r>
              <a:rPr lang="en-US" dirty="0"/>
              <a:t>Actively Listening</a:t>
            </a:r>
          </a:p>
          <a:p>
            <a:r>
              <a:rPr lang="en-US" dirty="0"/>
              <a:t>Acknowledging</a:t>
            </a:r>
          </a:p>
          <a:p>
            <a:r>
              <a:rPr lang="en-US" dirty="0"/>
              <a:t>Encouraging</a:t>
            </a:r>
          </a:p>
          <a:p>
            <a:r>
              <a:rPr lang="en-US" dirty="0"/>
              <a:t>Asking the patient what they would like to be called</a:t>
            </a:r>
          </a:p>
        </p:txBody>
      </p:sp>
      <p:sp>
        <p:nvSpPr>
          <p:cNvPr id="5" name="Text Placeholder 4"/>
          <p:cNvSpPr>
            <a:spLocks noGrp="1"/>
          </p:cNvSpPr>
          <p:nvPr>
            <p:ph type="body" sz="quarter" idx="3"/>
          </p:nvPr>
        </p:nvSpPr>
        <p:spPr/>
        <p:txBody>
          <a:bodyPr/>
          <a:lstStyle/>
          <a:p>
            <a:r>
              <a:rPr lang="en-US" dirty="0"/>
              <a:t>Disrespectful Behavior</a:t>
            </a:r>
          </a:p>
        </p:txBody>
      </p:sp>
      <p:sp>
        <p:nvSpPr>
          <p:cNvPr id="6" name="Content Placeholder 5"/>
          <p:cNvSpPr>
            <a:spLocks noGrp="1"/>
          </p:cNvSpPr>
          <p:nvPr>
            <p:ph sz="quarter" idx="4"/>
          </p:nvPr>
        </p:nvSpPr>
        <p:spPr/>
        <p:txBody>
          <a:bodyPr/>
          <a:lstStyle/>
          <a:p>
            <a:r>
              <a:rPr lang="en-US" dirty="0"/>
              <a:t>Shouting</a:t>
            </a:r>
          </a:p>
          <a:p>
            <a:r>
              <a:rPr lang="en-US" dirty="0"/>
              <a:t>Bullying</a:t>
            </a:r>
          </a:p>
          <a:p>
            <a:r>
              <a:rPr lang="en-US" dirty="0"/>
              <a:t>Tardiness</a:t>
            </a:r>
          </a:p>
          <a:p>
            <a:r>
              <a:rPr lang="en-US" dirty="0"/>
              <a:t>Swearing</a:t>
            </a:r>
          </a:p>
        </p:txBody>
      </p:sp>
    </p:spTree>
    <p:extLst>
      <p:ext uri="{BB962C8B-B14F-4D97-AF65-F5344CB8AC3E}">
        <p14:creationId xmlns:p14="http://schemas.microsoft.com/office/powerpoint/2010/main" val="1694853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46609-0B66-442F-A5C4-455E71D23FFB}"/>
              </a:ext>
            </a:extLst>
          </p:cNvPr>
          <p:cNvSpPr>
            <a:spLocks noGrp="1"/>
          </p:cNvSpPr>
          <p:nvPr>
            <p:ph type="title"/>
          </p:nvPr>
        </p:nvSpPr>
        <p:spPr>
          <a:xfrm>
            <a:off x="677334" y="609600"/>
            <a:ext cx="8596668" cy="724453"/>
          </a:xfrm>
        </p:spPr>
        <p:txBody>
          <a:bodyPr/>
          <a:lstStyle/>
          <a:p>
            <a:r>
              <a:rPr lang="en-US" dirty="0"/>
              <a:t>Disrespectful behaviors</a:t>
            </a:r>
          </a:p>
        </p:txBody>
      </p:sp>
      <p:sp>
        <p:nvSpPr>
          <p:cNvPr id="3" name="Content Placeholder 2">
            <a:extLst>
              <a:ext uri="{FF2B5EF4-FFF2-40B4-BE49-F238E27FC236}">
                <a16:creationId xmlns:a16="http://schemas.microsoft.com/office/drawing/2014/main" id="{799E6228-3D29-401D-AB84-DC24A5E56BFB}"/>
              </a:ext>
            </a:extLst>
          </p:cNvPr>
          <p:cNvSpPr>
            <a:spLocks noGrp="1"/>
          </p:cNvSpPr>
          <p:nvPr>
            <p:ph idx="1"/>
          </p:nvPr>
        </p:nvSpPr>
        <p:spPr>
          <a:xfrm>
            <a:off x="677334" y="1420676"/>
            <a:ext cx="8596668" cy="4620686"/>
          </a:xfrm>
        </p:spPr>
        <p:txBody>
          <a:bodyPr vert="horz" lIns="91440" tIns="45720" rIns="91440" bIns="45720" rtlCol="0" anchor="t">
            <a:normAutofit fontScale="92500" lnSpcReduction="10000"/>
          </a:bodyPr>
          <a:lstStyle/>
          <a:p>
            <a:r>
              <a:rPr lang="en-US" b="1" dirty="0"/>
              <a:t>Disruptive behavior:</a:t>
            </a:r>
            <a:r>
              <a:rPr lang="en-US" dirty="0"/>
              <a:t> Includes shouting, swearing, loud or inappropriate arguments, the use of force, and/or the threat of use of force, bullying, insensitive jokes or remarks, shaming and censuring staff in front of others.</a:t>
            </a:r>
          </a:p>
          <a:p>
            <a:r>
              <a:rPr lang="en-US" b="1" dirty="0"/>
              <a:t>Humiliating or demeaning treatment:</a:t>
            </a:r>
            <a:r>
              <a:rPr lang="en-US" dirty="0"/>
              <a:t> Not as showy as flat-out disruptive behavior, but much more common, so perhaps even more insidious. Patterns of behavior such as ongoing humiliation or ignoring others.</a:t>
            </a:r>
          </a:p>
          <a:p>
            <a:r>
              <a:rPr lang="en-US" b="1" dirty="0"/>
              <a:t>Passive-aggressive behavior: </a:t>
            </a:r>
            <a:r>
              <a:rPr lang="en-US" dirty="0"/>
              <a:t>Refusal to do tasks, deliberately delaying response to calls, and going out of the way to make others look bad while acting innocent. </a:t>
            </a:r>
          </a:p>
          <a:p>
            <a:r>
              <a:rPr lang="en-US" b="1" dirty="0"/>
              <a:t>Passive disrespect:</a:t>
            </a:r>
            <a:r>
              <a:rPr lang="en-US" dirty="0"/>
              <a:t> Uncooperative behaviors that are not malevolent such as being chronically late to meetings, responding sluggishly to requests, and not working collaboratively with others. Resisting safe practices such as time-outs and decline to participate in improvement efforts.</a:t>
            </a:r>
          </a:p>
          <a:p>
            <a:r>
              <a:rPr lang="en-US" b="1" dirty="0"/>
              <a:t>Dismissive treatment of patients:</a:t>
            </a:r>
            <a:r>
              <a:rPr lang="en-US" dirty="0"/>
              <a:t> Includes showing annoyance at being required to answer patient questions or conspicuously talking about a patient but never to them. Condescending behavior that makes patients feel unimportant and uninformed.</a:t>
            </a:r>
          </a:p>
          <a:p>
            <a:endParaRPr lang="en-US" dirty="0"/>
          </a:p>
        </p:txBody>
      </p:sp>
    </p:spTree>
    <p:extLst>
      <p:ext uri="{BB962C8B-B14F-4D97-AF65-F5344CB8AC3E}">
        <p14:creationId xmlns:p14="http://schemas.microsoft.com/office/powerpoint/2010/main" val="4125005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7062"/>
          </a:xfrm>
        </p:spPr>
        <p:txBody>
          <a:bodyPr>
            <a:normAutofit fontScale="90000"/>
          </a:bodyPr>
          <a:lstStyle/>
          <a:p>
            <a:r>
              <a:rPr lang="en-US" dirty="0"/>
              <a:t>Shared Decision Making and Informed Consent</a:t>
            </a:r>
          </a:p>
        </p:txBody>
      </p:sp>
      <p:sp>
        <p:nvSpPr>
          <p:cNvPr id="3" name="Content Placeholder 2"/>
          <p:cNvSpPr>
            <a:spLocks noGrp="1"/>
          </p:cNvSpPr>
          <p:nvPr>
            <p:ph idx="1"/>
          </p:nvPr>
        </p:nvSpPr>
        <p:spPr>
          <a:xfrm>
            <a:off x="677334" y="1388226"/>
            <a:ext cx="8596668" cy="4653138"/>
          </a:xfrm>
        </p:spPr>
        <p:txBody>
          <a:bodyPr>
            <a:normAutofit fontScale="92500" lnSpcReduction="10000"/>
          </a:bodyPr>
          <a:lstStyle/>
          <a:p>
            <a:r>
              <a:rPr lang="en-US" dirty="0"/>
              <a:t>Discuss all available options with patients and support persons, including the ability to defer a decision when feasible and safe. </a:t>
            </a:r>
          </a:p>
          <a:p>
            <a:r>
              <a:rPr lang="en-US" dirty="0"/>
              <a:t>Provide high-quality, evidence-based information and care. </a:t>
            </a:r>
          </a:p>
          <a:p>
            <a:r>
              <a:rPr lang="en-US" dirty="0"/>
              <a:t>Confirm that full informed consent is obtained, or appropriate updating of informed consent is completed, for all interventions during all phases of care, including routine or repeated care.</a:t>
            </a:r>
          </a:p>
          <a:p>
            <a:pPr lvl="1"/>
            <a:r>
              <a:rPr lang="en-US" dirty="0"/>
              <a:t>Ensure that consent or refusal of consent is documented</a:t>
            </a:r>
          </a:p>
          <a:p>
            <a:r>
              <a:rPr lang="en-US" dirty="0"/>
              <a:t>Use structured care plans to support patients in leading the decision-making process, whenever possible.</a:t>
            </a:r>
          </a:p>
          <a:p>
            <a:pPr lvl="1"/>
            <a:r>
              <a:rPr lang="en-US" dirty="0"/>
              <a:t>Care plans can be based on birth plans created by patients</a:t>
            </a:r>
          </a:p>
          <a:p>
            <a:r>
              <a:rPr lang="en-US" dirty="0"/>
              <a:t>Use decision aids to help patients understand each decision to be made and the options that are available to them.</a:t>
            </a:r>
          </a:p>
          <a:p>
            <a:r>
              <a:rPr lang="en-US" dirty="0"/>
              <a:t>Provide continuous labor support by a member of the health care team throughout labor and birth.</a:t>
            </a:r>
          </a:p>
          <a:p>
            <a:r>
              <a:rPr lang="en-US" dirty="0"/>
              <a:t>Provide patients with support during and after the decision-making process. </a:t>
            </a:r>
          </a:p>
        </p:txBody>
      </p:sp>
    </p:spTree>
    <p:extLst>
      <p:ext uri="{BB962C8B-B14F-4D97-AF65-F5344CB8AC3E}">
        <p14:creationId xmlns:p14="http://schemas.microsoft.com/office/powerpoint/2010/main" val="2432287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586595" y="474346"/>
            <a:ext cx="7806906" cy="5474272"/>
          </a:xfrm>
          <a:prstGeom prst="rect">
            <a:avLst/>
          </a:prstGeom>
        </p:spPr>
      </p:pic>
    </p:spTree>
    <p:extLst>
      <p:ext uri="{BB962C8B-B14F-4D97-AF65-F5344CB8AC3E}">
        <p14:creationId xmlns:p14="http://schemas.microsoft.com/office/powerpoint/2010/main" val="3224237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Shared Decision Making</a:t>
            </a:r>
          </a:p>
        </p:txBody>
      </p:sp>
      <p:sp>
        <p:nvSpPr>
          <p:cNvPr id="4" name="Text Placeholder 3"/>
          <p:cNvSpPr>
            <a:spLocks noGrp="1"/>
          </p:cNvSpPr>
          <p:nvPr>
            <p:ph type="body" idx="1"/>
          </p:nvPr>
        </p:nvSpPr>
        <p:spPr/>
        <p:txBody>
          <a:bodyPr/>
          <a:lstStyle/>
          <a:p>
            <a:r>
              <a:rPr lang="en-US" dirty="0"/>
              <a:t>Providers	</a:t>
            </a:r>
          </a:p>
        </p:txBody>
      </p:sp>
      <p:sp>
        <p:nvSpPr>
          <p:cNvPr id="5" name="Content Placeholder 4"/>
          <p:cNvSpPr>
            <a:spLocks noGrp="1"/>
          </p:cNvSpPr>
          <p:nvPr>
            <p:ph sz="half" idx="2"/>
          </p:nvPr>
        </p:nvSpPr>
        <p:spPr/>
        <p:txBody>
          <a:bodyPr/>
          <a:lstStyle/>
          <a:p>
            <a:r>
              <a:rPr lang="en-US" dirty="0"/>
              <a:t>“It takes too much time”</a:t>
            </a:r>
          </a:p>
          <a:p>
            <a:r>
              <a:rPr lang="en-US" dirty="0"/>
              <a:t>“I know what is best for my patient”</a:t>
            </a:r>
          </a:p>
          <a:p>
            <a:r>
              <a:rPr lang="en-US" dirty="0"/>
              <a:t>“Patients seek my care for my experience and judgment”</a:t>
            </a:r>
          </a:p>
          <a:p>
            <a:r>
              <a:rPr lang="en-US" dirty="0"/>
              <a:t>Implicit or Explicit Bias</a:t>
            </a:r>
          </a:p>
        </p:txBody>
      </p:sp>
      <p:sp>
        <p:nvSpPr>
          <p:cNvPr id="6" name="Text Placeholder 5"/>
          <p:cNvSpPr>
            <a:spLocks noGrp="1"/>
          </p:cNvSpPr>
          <p:nvPr>
            <p:ph type="body" sz="quarter" idx="3"/>
          </p:nvPr>
        </p:nvSpPr>
        <p:spPr/>
        <p:txBody>
          <a:bodyPr/>
          <a:lstStyle/>
          <a:p>
            <a:r>
              <a:rPr lang="en-US" dirty="0"/>
              <a:t>Patients</a:t>
            </a:r>
          </a:p>
        </p:txBody>
      </p:sp>
      <p:sp>
        <p:nvSpPr>
          <p:cNvPr id="7" name="Content Placeholder 6"/>
          <p:cNvSpPr>
            <a:spLocks noGrp="1"/>
          </p:cNvSpPr>
          <p:nvPr>
            <p:ph sz="quarter" idx="4"/>
          </p:nvPr>
        </p:nvSpPr>
        <p:spPr/>
        <p:txBody>
          <a:bodyPr/>
          <a:lstStyle/>
          <a:p>
            <a:r>
              <a:rPr lang="en-US" dirty="0"/>
              <a:t>Trust in individual provider</a:t>
            </a:r>
          </a:p>
          <a:p>
            <a:r>
              <a:rPr lang="en-US" dirty="0"/>
              <a:t>Past experience with healthcare system</a:t>
            </a:r>
          </a:p>
          <a:p>
            <a:r>
              <a:rPr lang="en-US" dirty="0"/>
              <a:t>Lack of empowerment to participate in care</a:t>
            </a:r>
          </a:p>
          <a:p>
            <a:r>
              <a:rPr lang="en-US" dirty="0"/>
              <a:t>Fear of not being able to follow through/afford with the plan</a:t>
            </a:r>
          </a:p>
          <a:p>
            <a:r>
              <a:rPr lang="en-US" dirty="0"/>
              <a:t>Implicit or Explicit Bias</a:t>
            </a:r>
          </a:p>
        </p:txBody>
      </p:sp>
    </p:spTree>
    <p:extLst>
      <p:ext uri="{BB962C8B-B14F-4D97-AF65-F5344CB8AC3E}">
        <p14:creationId xmlns:p14="http://schemas.microsoft.com/office/powerpoint/2010/main" val="2547011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7185"/>
          </a:xfrm>
        </p:spPr>
        <p:txBody>
          <a:bodyPr/>
          <a:lstStyle/>
          <a:p>
            <a:r>
              <a:rPr lang="en-US" dirty="0"/>
              <a:t>Accountability</a:t>
            </a:r>
          </a:p>
        </p:txBody>
      </p:sp>
      <p:sp>
        <p:nvSpPr>
          <p:cNvPr id="3" name="Content Placeholder 2"/>
          <p:cNvSpPr>
            <a:spLocks noGrp="1"/>
          </p:cNvSpPr>
          <p:nvPr>
            <p:ph idx="1"/>
          </p:nvPr>
        </p:nvSpPr>
        <p:spPr>
          <a:xfrm>
            <a:off x="677334" y="1446415"/>
            <a:ext cx="8596668" cy="4594947"/>
          </a:xfrm>
        </p:spPr>
        <p:txBody>
          <a:bodyPr/>
          <a:lstStyle/>
          <a:p>
            <a:r>
              <a:rPr lang="en-US" dirty="0">
                <a:hlinkClick r:id="rId3"/>
              </a:rPr>
              <a:t>Listen to Tim Cunningham, RN, </a:t>
            </a:r>
            <a:r>
              <a:rPr lang="en-US" dirty="0" err="1">
                <a:hlinkClick r:id="rId3"/>
              </a:rPr>
              <a:t>DrPH</a:t>
            </a:r>
            <a:r>
              <a:rPr lang="en-US" dirty="0">
                <a:hlinkClick r:id="rId3"/>
              </a:rPr>
              <a:t>, FAAN discuss the importance of accountability. (youtube.com)</a:t>
            </a:r>
            <a:endParaRPr lang="en-US" dirty="0"/>
          </a:p>
          <a:p>
            <a:endParaRPr lang="en-US" dirty="0"/>
          </a:p>
          <a:p>
            <a:endParaRPr lang="en-US" dirty="0"/>
          </a:p>
        </p:txBody>
      </p:sp>
      <p:pic>
        <p:nvPicPr>
          <p:cNvPr id="4" name="IXWIAwwVXPA"/>
          <p:cNvPicPr>
            <a:picLocks noRot="1" noChangeAspect="1"/>
          </p:cNvPicPr>
          <p:nvPr>
            <a:videoFile r:link="rId1"/>
          </p:nvPr>
        </p:nvPicPr>
        <p:blipFill>
          <a:blip r:embed="rId4"/>
          <a:stretch>
            <a:fillRect/>
          </a:stretch>
        </p:blipFill>
        <p:spPr>
          <a:xfrm>
            <a:off x="2405150" y="2409132"/>
            <a:ext cx="4572000" cy="2571750"/>
          </a:xfrm>
          <a:prstGeom prst="rect">
            <a:avLst/>
          </a:prstGeom>
        </p:spPr>
      </p:pic>
    </p:spTree>
    <p:extLst>
      <p:ext uri="{BB962C8B-B14F-4D97-AF65-F5344CB8AC3E}">
        <p14:creationId xmlns:p14="http://schemas.microsoft.com/office/powerpoint/2010/main" val="1387188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62000"/>
          </a:xfrm>
        </p:spPr>
        <p:txBody>
          <a:bodyPr/>
          <a:lstStyle/>
          <a:p>
            <a:r>
              <a:rPr lang="en-US" dirty="0"/>
              <a:t>Change can start with you!</a:t>
            </a:r>
          </a:p>
        </p:txBody>
      </p:sp>
      <p:pic>
        <p:nvPicPr>
          <p:cNvPr id="5" name="fW8amMCVAJQ"/>
          <p:cNvPicPr>
            <a:picLocks noGrp="1" noRot="1" noChangeAspect="1"/>
          </p:cNvPicPr>
          <p:nvPr>
            <p:ph idx="1"/>
            <a:videoFile r:link="rId1"/>
          </p:nvPr>
        </p:nvPicPr>
        <p:blipFill>
          <a:blip r:embed="rId3"/>
          <a:stretch>
            <a:fillRect/>
          </a:stretch>
        </p:blipFill>
        <p:spPr>
          <a:xfrm>
            <a:off x="753947" y="1833736"/>
            <a:ext cx="8053687" cy="4011155"/>
          </a:xfrm>
          <a:prstGeom prst="rect">
            <a:avLst/>
          </a:prstGeom>
        </p:spPr>
      </p:pic>
    </p:spTree>
    <p:extLst>
      <p:ext uri="{BB962C8B-B14F-4D97-AF65-F5344CB8AC3E}">
        <p14:creationId xmlns:p14="http://schemas.microsoft.com/office/powerpoint/2010/main" val="30930643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cTn>
                <p:tgtEl>
                  <p:spTgt spid="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647" y="241069"/>
            <a:ext cx="8596668" cy="1323571"/>
          </a:xfrm>
        </p:spPr>
        <p:txBody>
          <a:bodyPr/>
          <a:lstStyle/>
          <a:p>
            <a:pPr algn="ctr"/>
            <a:r>
              <a:rPr lang="en-US" dirty="0"/>
              <a:t>Commitment pledge for staff</a:t>
            </a:r>
          </a:p>
        </p:txBody>
      </p:sp>
      <p:pic>
        <p:nvPicPr>
          <p:cNvPr id="4" name="Content Placeholder 3"/>
          <p:cNvPicPr>
            <a:picLocks noGrp="1" noChangeAspect="1"/>
          </p:cNvPicPr>
          <p:nvPr>
            <p:ph idx="1"/>
          </p:nvPr>
        </p:nvPicPr>
        <p:blipFill>
          <a:blip r:embed="rId2"/>
          <a:stretch>
            <a:fillRect/>
          </a:stretch>
        </p:blipFill>
        <p:spPr>
          <a:xfrm>
            <a:off x="791447" y="847898"/>
            <a:ext cx="4154626" cy="5903591"/>
          </a:xfrm>
          <a:prstGeom prst="rect">
            <a:avLst/>
          </a:prstGeom>
        </p:spPr>
      </p:pic>
      <p:pic>
        <p:nvPicPr>
          <p:cNvPr id="5" name="Picture 4"/>
          <p:cNvPicPr>
            <a:picLocks noChangeAspect="1"/>
          </p:cNvPicPr>
          <p:nvPr/>
        </p:nvPicPr>
        <p:blipFill>
          <a:blip r:embed="rId3"/>
          <a:stretch>
            <a:fillRect/>
          </a:stretch>
        </p:blipFill>
        <p:spPr>
          <a:xfrm>
            <a:off x="5337723" y="847737"/>
            <a:ext cx="4152209" cy="5893885"/>
          </a:xfrm>
          <a:prstGeom prst="rect">
            <a:avLst/>
          </a:prstGeom>
        </p:spPr>
      </p:pic>
    </p:spTree>
    <p:extLst>
      <p:ext uri="{BB962C8B-B14F-4D97-AF65-F5344CB8AC3E}">
        <p14:creationId xmlns:p14="http://schemas.microsoft.com/office/powerpoint/2010/main" val="4070140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Define Respectful Maternity Care (RMC)</a:t>
            </a:r>
          </a:p>
          <a:p>
            <a:r>
              <a:rPr lang="en-US" dirty="0"/>
              <a:t>Define Family Centered Care </a:t>
            </a:r>
          </a:p>
          <a:p>
            <a:r>
              <a:rPr lang="en-US" dirty="0"/>
              <a:t>Define cultural competence and cultural humility</a:t>
            </a:r>
          </a:p>
          <a:p>
            <a:r>
              <a:rPr lang="en-US" dirty="0"/>
              <a:t>Define mutual respect</a:t>
            </a:r>
          </a:p>
          <a:p>
            <a:pPr lvl="1"/>
            <a:r>
              <a:rPr lang="en-US" dirty="0"/>
              <a:t>Differentiate between respectful and disrespectful care</a:t>
            </a:r>
          </a:p>
          <a:p>
            <a:r>
              <a:rPr lang="en-US" dirty="0"/>
              <a:t>Define shared decision making</a:t>
            </a:r>
          </a:p>
          <a:p>
            <a:r>
              <a:rPr lang="en-US" dirty="0"/>
              <a:t>Define accountability</a:t>
            </a:r>
          </a:p>
          <a:p>
            <a:endParaRPr lang="en-US" dirty="0"/>
          </a:p>
          <a:p>
            <a:endParaRPr lang="en-US" dirty="0"/>
          </a:p>
          <a:p>
            <a:endParaRPr lang="en-US" dirty="0"/>
          </a:p>
        </p:txBody>
      </p:sp>
    </p:spTree>
    <p:extLst>
      <p:ext uri="{BB962C8B-B14F-4D97-AF65-F5344CB8AC3E}">
        <p14:creationId xmlns:p14="http://schemas.microsoft.com/office/powerpoint/2010/main" val="2442323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 commit to providing respectful care to my patients and co-workers</a:t>
            </a:r>
          </a:p>
        </p:txBody>
      </p:sp>
      <p:sp>
        <p:nvSpPr>
          <p:cNvPr id="5" name="Content Placeholder 4"/>
          <p:cNvSpPr>
            <a:spLocks noGrp="1"/>
          </p:cNvSpPr>
          <p:nvPr>
            <p:ph idx="1"/>
          </p:nvPr>
        </p:nvSpPr>
        <p:spPr/>
        <p:txBody>
          <a:bodyPr/>
          <a:lstStyle/>
          <a:p>
            <a:r>
              <a:rPr lang="en-US" b="1" u="sng" dirty="0"/>
              <a:t>Yes</a:t>
            </a:r>
          </a:p>
          <a:p>
            <a:r>
              <a:rPr lang="en-US" dirty="0"/>
              <a:t>No </a:t>
            </a:r>
          </a:p>
        </p:txBody>
      </p:sp>
    </p:spTree>
    <p:extLst>
      <p:ext uri="{BB962C8B-B14F-4D97-AF65-F5344CB8AC3E}">
        <p14:creationId xmlns:p14="http://schemas.microsoft.com/office/powerpoint/2010/main" val="4064342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30408" cy="801757"/>
          </a:xfrm>
        </p:spPr>
        <p:txBody>
          <a:bodyPr/>
          <a:lstStyle/>
          <a:p>
            <a:r>
              <a:rPr lang="en-US" dirty="0"/>
              <a:t>References</a:t>
            </a:r>
          </a:p>
        </p:txBody>
      </p:sp>
      <p:sp>
        <p:nvSpPr>
          <p:cNvPr id="5" name="Content Placeholder 4"/>
          <p:cNvSpPr>
            <a:spLocks noGrp="1"/>
          </p:cNvSpPr>
          <p:nvPr>
            <p:ph idx="1"/>
          </p:nvPr>
        </p:nvSpPr>
        <p:spPr>
          <a:xfrm>
            <a:off x="677334" y="1531111"/>
            <a:ext cx="8596668" cy="4510251"/>
          </a:xfrm>
        </p:spPr>
        <p:txBody>
          <a:bodyPr vert="horz" lIns="91440" tIns="45720" rIns="91440" bIns="45720" rtlCol="0" anchor="t">
            <a:normAutofit fontScale="85000" lnSpcReduction="20000"/>
          </a:bodyPr>
          <a:lstStyle/>
          <a:p>
            <a:r>
              <a:rPr lang="en-US" dirty="0"/>
              <a:t>AWHONN. (2023, July 15). </a:t>
            </a:r>
            <a:r>
              <a:rPr lang="en-US" i="1" dirty="0"/>
              <a:t>Respectful maternity care implementation toolkit</a:t>
            </a:r>
            <a:r>
              <a:rPr lang="en-US" dirty="0"/>
              <a:t>. </a:t>
            </a:r>
            <a:r>
              <a:rPr lang="en-US" dirty="0">
                <a:hlinkClick r:id="rId2"/>
              </a:rPr>
              <a:t>https://www.awhonn.org/respectful-maternity-care-implementation-toolkit/</a:t>
            </a:r>
            <a:endParaRPr lang="en-US" sz="1900" dirty="0"/>
          </a:p>
          <a:p>
            <a:r>
              <a:rPr lang="en-US" sz="1900" i="1" dirty="0"/>
              <a:t>Building a culture of safety in healthcare, part one: Mutual respect</a:t>
            </a:r>
            <a:r>
              <a:rPr lang="en-US" sz="1900" dirty="0"/>
              <a:t>. (2022). The Doctors Company | Medical Malpractice Insurance. </a:t>
            </a:r>
            <a:r>
              <a:rPr lang="en-US" sz="1900" dirty="0">
                <a:hlinkClick r:id="rId2"/>
              </a:rPr>
              <a:t>https://www.thedoctors.com/the-doctors-advocate/third-quarter-2022/building-a-culture-of-safety-in-healthcare-part-one-mutual-respect/</a:t>
            </a:r>
            <a:endParaRPr lang="en-US" sz="1900" dirty="0"/>
          </a:p>
          <a:p>
            <a:r>
              <a:rPr lang="en-US" sz="1900" i="1" dirty="0"/>
              <a:t>First Follower: Leadership Lessons from Dancing Guy</a:t>
            </a:r>
            <a:r>
              <a:rPr lang="en-US" sz="1900" dirty="0"/>
              <a:t> [Video]. (2010, February 11). YouTube. </a:t>
            </a:r>
            <a:r>
              <a:rPr lang="en-US" sz="1900" dirty="0">
                <a:hlinkClick r:id="rId2"/>
              </a:rPr>
              <a:t>https://www.youtube.com/watch?v=fW8amMCVAJQ</a:t>
            </a:r>
            <a:endParaRPr lang="en-US" sz="1900" dirty="0"/>
          </a:p>
          <a:p>
            <a:r>
              <a:rPr lang="en-US" sz="2000" dirty="0" err="1"/>
              <a:t>Grissinger</a:t>
            </a:r>
            <a:r>
              <a:rPr lang="en-US" sz="2000" dirty="0"/>
              <a:t>, M. (2015, August). </a:t>
            </a:r>
            <a:r>
              <a:rPr lang="en-US" sz="2000" i="1" dirty="0"/>
              <a:t>A compelling call to action to establish a culture of respect</a:t>
            </a:r>
            <a:r>
              <a:rPr lang="en-US" sz="2000" dirty="0"/>
              <a:t>. PubMed Central (PMC). </a:t>
            </a:r>
            <a:r>
              <a:rPr lang="en-US" sz="2000" dirty="0">
                <a:hlinkClick r:id="rId2"/>
              </a:rPr>
              <a:t>https://www.ncbi.nlm.nih.gov/pmc/articles/PMC4517527/</a:t>
            </a:r>
            <a:endParaRPr lang="en-US" sz="2000" dirty="0"/>
          </a:p>
          <a:p>
            <a:r>
              <a:rPr lang="en-US" sz="1900" i="1" dirty="0"/>
              <a:t>Listen to Tim Cunningham, RN, DrPH, FAAN discuss the importance of accountability</a:t>
            </a:r>
            <a:r>
              <a:rPr lang="en-US" sz="1900" dirty="0"/>
              <a:t> [Video]. (2022, January 21). YouTube. </a:t>
            </a:r>
            <a:r>
              <a:rPr lang="en-US" sz="1900" dirty="0">
                <a:hlinkClick r:id="rId2"/>
              </a:rPr>
              <a:t>https://www.youtube.com/watch?v=IXWIAwwVXPA</a:t>
            </a:r>
            <a:endParaRPr lang="en-US" sz="1900" dirty="0"/>
          </a:p>
          <a:p>
            <a:r>
              <a:rPr lang="en-US" sz="1900" i="1" dirty="0"/>
              <a:t>Rose Horton Discusses Respectful Maternity Care</a:t>
            </a:r>
            <a:r>
              <a:rPr lang="en-US" sz="1900" dirty="0"/>
              <a:t> [Video]. (2022, January 19). YouTube. </a:t>
            </a:r>
            <a:r>
              <a:rPr lang="en-US" sz="1900" dirty="0">
                <a:hlinkClick r:id="rId2"/>
              </a:rPr>
              <a:t>https://www.youtube.com/watch?v=QETjSOP0zQw</a:t>
            </a:r>
            <a:endParaRPr lang="en-US" sz="1900" dirty="0"/>
          </a:p>
          <a:p>
            <a:r>
              <a:rPr lang="en-US" sz="1900" i="1" dirty="0"/>
              <a:t>What is Cultural Humility?</a:t>
            </a:r>
            <a:r>
              <a:rPr lang="en-US" sz="1900" dirty="0"/>
              <a:t> [Video]. (2020, October 5). YouTube. </a:t>
            </a:r>
            <a:r>
              <a:rPr lang="en-US" sz="1900" dirty="0">
                <a:hlinkClick r:id="rId2"/>
              </a:rPr>
              <a:t>https://www.youtube.com/watch?v=c_wOnJJEfxE</a:t>
            </a:r>
            <a:endParaRPr lang="en-US" sz="1900" dirty="0"/>
          </a:p>
        </p:txBody>
      </p:sp>
    </p:spTree>
    <p:extLst>
      <p:ext uri="{BB962C8B-B14F-4D97-AF65-F5344CB8AC3E}">
        <p14:creationId xmlns:p14="http://schemas.microsoft.com/office/powerpoint/2010/main" val="11356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3" y="609600"/>
            <a:ext cx="9040245" cy="861753"/>
          </a:xfrm>
        </p:spPr>
        <p:txBody>
          <a:bodyPr>
            <a:normAutofit/>
          </a:bodyPr>
          <a:lstStyle/>
          <a:p>
            <a:r>
              <a:rPr lang="en-US" dirty="0"/>
              <a:t>What is Respectful Maternity Care?</a:t>
            </a:r>
          </a:p>
        </p:txBody>
      </p:sp>
      <p:sp>
        <p:nvSpPr>
          <p:cNvPr id="5" name="Content Placeholder 4"/>
          <p:cNvSpPr>
            <a:spLocks noGrp="1"/>
          </p:cNvSpPr>
          <p:nvPr>
            <p:ph idx="1"/>
          </p:nvPr>
        </p:nvSpPr>
        <p:spPr>
          <a:xfrm>
            <a:off x="677334" y="1670857"/>
            <a:ext cx="8740986" cy="4081549"/>
          </a:xfrm>
        </p:spPr>
        <p:txBody>
          <a:bodyPr>
            <a:normAutofit/>
          </a:bodyPr>
          <a:lstStyle/>
          <a:p>
            <a:pPr marL="0" indent="0">
              <a:buNone/>
            </a:pPr>
            <a:r>
              <a:rPr lang="en-US" dirty="0"/>
              <a:t>Respectful maternity care refers to care that: </a:t>
            </a:r>
          </a:p>
          <a:p>
            <a:r>
              <a:rPr lang="en-US" dirty="0"/>
              <a:t>Maintains dignity, privacy, and confidentiality</a:t>
            </a:r>
          </a:p>
          <a:p>
            <a:r>
              <a:rPr lang="en-US" dirty="0"/>
              <a:t>Ensures freedom from harm and mistreatment</a:t>
            </a:r>
          </a:p>
          <a:p>
            <a:r>
              <a:rPr lang="en-US" dirty="0"/>
              <a:t>Enables informed choice, self-determination, and respect for a patient’s preferences</a:t>
            </a:r>
          </a:p>
          <a:p>
            <a:r>
              <a:rPr lang="en-US" dirty="0"/>
              <a:t>Ensures access to continuous support during pregnancy, labor, childbirth and postpartum </a:t>
            </a:r>
          </a:p>
          <a:p>
            <a:r>
              <a:rPr lang="en-US" dirty="0"/>
              <a:t>Enables access to equitable maternity services including evidence-based care, a safe and inclusive physical environment, and necessary resources</a:t>
            </a:r>
          </a:p>
        </p:txBody>
      </p:sp>
      <p:pic>
        <p:nvPicPr>
          <p:cNvPr id="6" name="Picture 5"/>
          <p:cNvPicPr>
            <a:picLocks noChangeAspect="1"/>
          </p:cNvPicPr>
          <p:nvPr/>
        </p:nvPicPr>
        <p:blipFill>
          <a:blip r:embed="rId2"/>
          <a:stretch>
            <a:fillRect/>
          </a:stretch>
        </p:blipFill>
        <p:spPr>
          <a:xfrm>
            <a:off x="9170495" y="1313410"/>
            <a:ext cx="2662365" cy="2552008"/>
          </a:xfrm>
          <a:prstGeom prst="rect">
            <a:avLst/>
          </a:prstGeom>
        </p:spPr>
      </p:pic>
    </p:spTree>
    <p:extLst>
      <p:ext uri="{BB962C8B-B14F-4D97-AF65-F5344CB8AC3E}">
        <p14:creationId xmlns:p14="http://schemas.microsoft.com/office/powerpoint/2010/main" val="4103313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2766" y="515389"/>
            <a:ext cx="9249624" cy="5253644"/>
          </a:xfrm>
          <a:prstGeom prst="rect">
            <a:avLst/>
          </a:prstGeom>
        </p:spPr>
      </p:pic>
    </p:spTree>
    <p:extLst>
      <p:ext uri="{BB962C8B-B14F-4D97-AF65-F5344CB8AC3E}">
        <p14:creationId xmlns:p14="http://schemas.microsoft.com/office/powerpoint/2010/main" val="325895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228964" cy="770313"/>
          </a:xfrm>
        </p:spPr>
        <p:txBody>
          <a:bodyPr/>
          <a:lstStyle/>
          <a:p>
            <a:r>
              <a:rPr lang="en-US" dirty="0"/>
              <a:t>What is Respectful Family Centered Care?</a:t>
            </a:r>
          </a:p>
        </p:txBody>
      </p:sp>
      <p:sp>
        <p:nvSpPr>
          <p:cNvPr id="3" name="Content Placeholder 2"/>
          <p:cNvSpPr>
            <a:spLocks noGrp="1"/>
          </p:cNvSpPr>
          <p:nvPr>
            <p:ph idx="1"/>
          </p:nvPr>
        </p:nvSpPr>
        <p:spPr>
          <a:xfrm>
            <a:off x="677334" y="1421477"/>
            <a:ext cx="8596668" cy="4619886"/>
          </a:xfrm>
        </p:spPr>
        <p:txBody>
          <a:bodyPr>
            <a:normAutofit fontScale="77500" lnSpcReduction="20000"/>
          </a:bodyPr>
          <a:lstStyle/>
          <a:p>
            <a:r>
              <a:rPr lang="en-US" dirty="0"/>
              <a:t>Dignity and Respect</a:t>
            </a:r>
          </a:p>
          <a:p>
            <a:pPr lvl="1"/>
            <a:r>
              <a:rPr lang="en-US" dirty="0"/>
              <a:t>Listening to and respecting children and families. Honoring racial, ethnic, cultural and socioeconomic background.</a:t>
            </a:r>
          </a:p>
          <a:p>
            <a:r>
              <a:rPr lang="en-US" dirty="0"/>
              <a:t>Organizational Flexibility</a:t>
            </a:r>
          </a:p>
          <a:p>
            <a:pPr lvl="1"/>
            <a:r>
              <a:rPr lang="en-US" dirty="0"/>
              <a:t>Ensuring flexibility in organizational policies, procedures, and provider practices. </a:t>
            </a:r>
          </a:p>
          <a:p>
            <a:r>
              <a:rPr lang="en-US" dirty="0"/>
              <a:t>Information Sharing</a:t>
            </a:r>
          </a:p>
          <a:p>
            <a:pPr lvl="1"/>
            <a:r>
              <a:rPr lang="en-US" dirty="0"/>
              <a:t>Sharing complete, honest, and unbiased information with patients and their families in ways they find useful and affirming, so that they may effectively participate in care and decision making.</a:t>
            </a:r>
          </a:p>
          <a:p>
            <a:r>
              <a:rPr lang="en-US" dirty="0"/>
              <a:t>Formal and Informal Support</a:t>
            </a:r>
          </a:p>
          <a:p>
            <a:pPr lvl="1"/>
            <a:r>
              <a:rPr lang="en-US" dirty="0"/>
              <a:t>Providing and/or ensuring formal and informal support (example: peer to peer support) for the child and family.</a:t>
            </a:r>
          </a:p>
          <a:p>
            <a:r>
              <a:rPr lang="en-US" dirty="0"/>
              <a:t>Collaboration and Participation</a:t>
            </a:r>
          </a:p>
          <a:p>
            <a:pPr lvl="1"/>
            <a:r>
              <a:rPr lang="en-US" dirty="0"/>
              <a:t>Collaborating with patients and families at all levels of health care: in the delivery of care to the individual child; in professional education, policy making, program development, implementation, and evaluation; and in healthcare facility design.</a:t>
            </a:r>
          </a:p>
          <a:p>
            <a:r>
              <a:rPr lang="en-US" dirty="0"/>
              <a:t>Strengths based care</a:t>
            </a:r>
          </a:p>
          <a:p>
            <a:pPr lvl="1"/>
            <a:r>
              <a:rPr lang="en-US" dirty="0"/>
              <a:t>Recognizing and building on the strengths of individual children and families and empowering them.</a:t>
            </a:r>
          </a:p>
        </p:txBody>
      </p:sp>
      <p:pic>
        <p:nvPicPr>
          <p:cNvPr id="4" name="Picture 3"/>
          <p:cNvPicPr>
            <a:picLocks noChangeAspect="1"/>
          </p:cNvPicPr>
          <p:nvPr/>
        </p:nvPicPr>
        <p:blipFill>
          <a:blip r:embed="rId2"/>
          <a:stretch>
            <a:fillRect/>
          </a:stretch>
        </p:blipFill>
        <p:spPr>
          <a:xfrm>
            <a:off x="9189116" y="1363288"/>
            <a:ext cx="2826653" cy="2297689"/>
          </a:xfrm>
          <a:prstGeom prst="rect">
            <a:avLst/>
          </a:prstGeom>
        </p:spPr>
      </p:pic>
    </p:spTree>
    <p:extLst>
      <p:ext uri="{BB962C8B-B14F-4D97-AF65-F5344CB8AC3E}">
        <p14:creationId xmlns:p14="http://schemas.microsoft.com/office/powerpoint/2010/main" val="4044994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58" y="609600"/>
            <a:ext cx="9958647" cy="836815"/>
          </a:xfrm>
        </p:spPr>
        <p:txBody>
          <a:bodyPr>
            <a:normAutofit fontScale="90000"/>
          </a:bodyPr>
          <a:lstStyle/>
          <a:p>
            <a:r>
              <a:rPr lang="en-US" dirty="0"/>
              <a:t>Example of a respectful nurse/patient interaction</a:t>
            </a:r>
          </a:p>
        </p:txBody>
      </p:sp>
      <p:sp>
        <p:nvSpPr>
          <p:cNvPr id="3" name="Content Placeholder 2"/>
          <p:cNvSpPr>
            <a:spLocks noGrp="1"/>
          </p:cNvSpPr>
          <p:nvPr>
            <p:ph idx="1"/>
          </p:nvPr>
        </p:nvSpPr>
        <p:spPr>
          <a:xfrm>
            <a:off x="677333" y="1687485"/>
            <a:ext cx="8666171" cy="4353878"/>
          </a:xfrm>
        </p:spPr>
        <p:txBody>
          <a:bodyPr vert="horz" lIns="91440" tIns="45720" rIns="91440" bIns="45720" rtlCol="0" anchor="t">
            <a:normAutofit/>
          </a:bodyPr>
          <a:lstStyle/>
          <a:p>
            <a:pPr marL="0" indent="0">
              <a:buNone/>
            </a:pPr>
            <a:endParaRPr lang="en-US" dirty="0"/>
          </a:p>
        </p:txBody>
      </p:sp>
      <p:pic>
        <p:nvPicPr>
          <p:cNvPr id="4" name="QETjSOP0zQw"/>
          <p:cNvPicPr>
            <a:picLocks noRot="1" noChangeAspect="1"/>
          </p:cNvPicPr>
          <p:nvPr>
            <a:videoFile r:link="rId1"/>
          </p:nvPr>
        </p:nvPicPr>
        <p:blipFill>
          <a:blip r:embed="rId3"/>
          <a:stretch>
            <a:fillRect/>
          </a:stretch>
        </p:blipFill>
        <p:spPr>
          <a:xfrm>
            <a:off x="1961642" y="1663878"/>
            <a:ext cx="6197480" cy="42563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841490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291" y="609600"/>
            <a:ext cx="8950058" cy="1557130"/>
          </a:xfrm>
        </p:spPr>
        <p:txBody>
          <a:bodyPr>
            <a:normAutofit/>
          </a:bodyPr>
          <a:lstStyle/>
          <a:p>
            <a:r>
              <a:rPr lang="en-US" dirty="0"/>
              <a:t>What are Cultural Competence and Cultural Humility?</a:t>
            </a:r>
          </a:p>
        </p:txBody>
      </p:sp>
      <p:sp>
        <p:nvSpPr>
          <p:cNvPr id="3" name="Content Placeholder 2"/>
          <p:cNvSpPr>
            <a:spLocks noGrp="1"/>
          </p:cNvSpPr>
          <p:nvPr>
            <p:ph idx="1"/>
          </p:nvPr>
        </p:nvSpPr>
        <p:spPr>
          <a:xfrm>
            <a:off x="669021" y="1637608"/>
            <a:ext cx="8596668" cy="4328940"/>
          </a:xfrm>
        </p:spPr>
        <p:txBody>
          <a:bodyPr vert="horz" lIns="91440" tIns="45720" rIns="91440" bIns="45720" rtlCol="0" anchor="t">
            <a:normAutofit/>
          </a:bodyPr>
          <a:lstStyle/>
          <a:p>
            <a:pPr marL="0" indent="0">
              <a:buNone/>
            </a:pPr>
            <a:endParaRPr lang="en-US" dirty="0"/>
          </a:p>
          <a:p>
            <a:pPr marL="0" indent="0">
              <a:buNone/>
            </a:pPr>
            <a:endParaRPr lang="en-US" dirty="0"/>
          </a:p>
        </p:txBody>
      </p:sp>
      <p:pic>
        <p:nvPicPr>
          <p:cNvPr id="4" name="c_wOnJJEfxE"/>
          <p:cNvPicPr>
            <a:picLocks noRot="1" noChangeAspect="1"/>
          </p:cNvPicPr>
          <p:nvPr>
            <a:videoFile r:link="rId1"/>
          </p:nvPr>
        </p:nvPicPr>
        <p:blipFill>
          <a:blip r:embed="rId3"/>
          <a:stretch>
            <a:fillRect/>
          </a:stretch>
        </p:blipFill>
        <p:spPr>
          <a:xfrm>
            <a:off x="1418265" y="1984621"/>
            <a:ext cx="6217477" cy="3946248"/>
          </a:xfrm>
          <a:prstGeom prst="rect">
            <a:avLst/>
          </a:prstGeom>
        </p:spPr>
      </p:pic>
    </p:spTree>
    <p:extLst>
      <p:ext uri="{BB962C8B-B14F-4D97-AF65-F5344CB8AC3E}">
        <p14:creationId xmlns:p14="http://schemas.microsoft.com/office/powerpoint/2010/main" val="33168776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3016" y="414068"/>
            <a:ext cx="9112070" cy="5141343"/>
          </a:xfrm>
          <a:prstGeom prst="rect">
            <a:avLst/>
          </a:prstGeom>
        </p:spPr>
      </p:pic>
    </p:spTree>
    <p:extLst>
      <p:ext uri="{BB962C8B-B14F-4D97-AF65-F5344CB8AC3E}">
        <p14:creationId xmlns:p14="http://schemas.microsoft.com/office/powerpoint/2010/main" val="1978452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Humility includes the following except:</a:t>
            </a:r>
          </a:p>
        </p:txBody>
      </p:sp>
      <p:sp>
        <p:nvSpPr>
          <p:cNvPr id="3" name="Content Placeholder 2"/>
          <p:cNvSpPr>
            <a:spLocks noGrp="1"/>
          </p:cNvSpPr>
          <p:nvPr>
            <p:ph idx="1"/>
          </p:nvPr>
        </p:nvSpPr>
        <p:spPr/>
        <p:txBody>
          <a:bodyPr/>
          <a:lstStyle/>
          <a:p>
            <a:r>
              <a:rPr lang="en-US" dirty="0"/>
              <a:t>Lifelong learning</a:t>
            </a:r>
          </a:p>
          <a:p>
            <a:r>
              <a:rPr lang="en-US" b="1" u="sng" dirty="0"/>
              <a:t>Know everything there is to know about all cultures</a:t>
            </a:r>
          </a:p>
          <a:p>
            <a:r>
              <a:rPr lang="en-US" dirty="0"/>
              <a:t>Self reflection</a:t>
            </a:r>
          </a:p>
          <a:p>
            <a:r>
              <a:rPr lang="en-US" dirty="0" err="1"/>
              <a:t>Accountibility</a:t>
            </a:r>
            <a:endParaRPr lang="en-US" dirty="0"/>
          </a:p>
        </p:txBody>
      </p:sp>
    </p:spTree>
    <p:extLst>
      <p:ext uri="{BB962C8B-B14F-4D97-AF65-F5344CB8AC3E}">
        <p14:creationId xmlns:p14="http://schemas.microsoft.com/office/powerpoint/2010/main" val="88582269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TM02900688[[fn=Facet]]</Template>
  <TotalTime>152</TotalTime>
  <Words>1143</Words>
  <Application>Microsoft Office PowerPoint</Application>
  <PresentationFormat>Widescreen</PresentationFormat>
  <Paragraphs>103</Paragraphs>
  <Slides>21</Slides>
  <Notes>0</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Trebuchet MS</vt:lpstr>
      <vt:lpstr>Wingdings 3</vt:lpstr>
      <vt:lpstr>Facet</vt:lpstr>
      <vt:lpstr>Respectful Maternity and Family Centered Care</vt:lpstr>
      <vt:lpstr>Objectives</vt:lpstr>
      <vt:lpstr>What is Respectful Maternity Care?</vt:lpstr>
      <vt:lpstr>PowerPoint Presentation</vt:lpstr>
      <vt:lpstr>What is Respectful Family Centered Care?</vt:lpstr>
      <vt:lpstr>Example of a respectful nurse/patient interaction</vt:lpstr>
      <vt:lpstr>What are Cultural Competence and Cultural Humility?</vt:lpstr>
      <vt:lpstr>PowerPoint Presentation</vt:lpstr>
      <vt:lpstr>Cultural Humility includes the following except:</vt:lpstr>
      <vt:lpstr>What is mutual respect?</vt:lpstr>
      <vt:lpstr>Examples of mutual respect</vt:lpstr>
      <vt:lpstr>Drag to appropriate column</vt:lpstr>
      <vt:lpstr>Disrespectful behaviors</vt:lpstr>
      <vt:lpstr>Shared Decision Making and Informed Consent</vt:lpstr>
      <vt:lpstr>PowerPoint Presentation</vt:lpstr>
      <vt:lpstr>Barriers to Shared Decision Making</vt:lpstr>
      <vt:lpstr>Accountability</vt:lpstr>
      <vt:lpstr>Change can start with you!</vt:lpstr>
      <vt:lpstr>Commitment pledge for staff</vt:lpstr>
      <vt:lpstr>I commit to providing respectful care to my patients and co-workers</vt:lpstr>
      <vt:lpstr>References</vt:lpstr>
    </vt:vector>
  </TitlesOfParts>
  <Company>Lakeland Regional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Respectful Maternity and Family Centered Care</dc:title>
  <dc:creator>Danielle Moore</dc:creator>
  <cp:lastModifiedBy>Estefanny Reyes Martinez</cp:lastModifiedBy>
  <cp:revision>39</cp:revision>
  <dcterms:created xsi:type="dcterms:W3CDTF">2024-02-16T17:50:34Z</dcterms:created>
  <dcterms:modified xsi:type="dcterms:W3CDTF">2024-12-20T22:11:22Z</dcterms:modified>
</cp:coreProperties>
</file>