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808" r:id="rId2"/>
    <p:sldId id="180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9664"/>
    <a:srgbClr val="EDA55D"/>
    <a:srgbClr val="7EB0A6"/>
    <a:srgbClr val="CFC4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82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D5594-669D-4986-AF6D-1A1D9460E7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1A438E-1E6E-4A7B-A59C-9C390F4B75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AB62D-6AAA-464C-81B4-87EC0CFA2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5B3C-D564-4EFF-9F67-55D364920B24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F56B2C-D05E-47AD-AF68-A1B2B7056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ED4B84-1CDC-4746-AD0C-4892A84B5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4F0E-9A83-49F9-AB23-619232A64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374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9D7FF-193C-4660-9250-7310EAD6A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0D6FE5-3EC7-477D-977B-A2FA95A245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B76ACF-A6F5-4BA8-978F-E08366AFF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5B3C-D564-4EFF-9F67-55D364920B24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A8C534-A8D8-4DDD-B5CA-F0A3AC63F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03C126-FDBA-48BB-AC1D-C9FFE7B40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4F0E-9A83-49F9-AB23-619232A64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779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8D04A2-ADE8-4916-B4F3-2983D289F5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84691F-1D8D-4758-A865-0671B12F03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E4DE26-5225-4993-BEB7-83C958297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5B3C-D564-4EFF-9F67-55D364920B24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08DB28-D718-41FE-B0CB-9B674AE4B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4379D6-10CC-4671-97E8-57AB36539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4F0E-9A83-49F9-AB23-619232A64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739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op Stripe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88" y="1256045"/>
            <a:ext cx="10601011" cy="47985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CFA91-B5AF-4D41-87D6-E5484BE7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C8414F5-9B1F-44E4-9689-4376FC8379B9}" type="datetime4">
              <a:rPr lang="en-US" smtClean="0"/>
              <a:t>November 4,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E1626-AABC-4FFD-9B5E-40C878F1F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57978" y="6395114"/>
            <a:ext cx="5378432" cy="2861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DD6B-9730-417B-AAD3-9D6F37FF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65278" y="6395114"/>
            <a:ext cx="888520" cy="286169"/>
          </a:xfrm>
        </p:spPr>
        <p:txBody>
          <a:bodyPr/>
          <a:lstStyle>
            <a:lvl1pPr>
              <a:defRPr sz="1600" b="1">
                <a:solidFill>
                  <a:schemeClr val="tx1"/>
                </a:solidFill>
              </a:defRPr>
            </a:lvl1pPr>
          </a:lstStyle>
          <a:p>
            <a:fld id="{E25C0C21-B7CE-4F0B-81CD-4269BE35434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1DF39C0-40C4-4330-9542-3C2512BFE7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7373" r="2491" b="-1"/>
          <a:stretch/>
        </p:blipFill>
        <p:spPr>
          <a:xfrm rot="10800000">
            <a:off x="-1" y="301767"/>
            <a:ext cx="12192000" cy="642777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EBD6980D-02E2-410F-8C4F-1250C5CD9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2787" y="291718"/>
            <a:ext cx="10601011" cy="64277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C06351D5-E002-442A-BB97-A2456CD2974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3479" y="6166966"/>
            <a:ext cx="888520" cy="72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191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7FCDF-8520-4F5C-9F08-17903171A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74358A-F23E-444F-871A-10AB72D396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6D25A6-14F9-4F2B-9A2F-9F391A632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5B3C-D564-4EFF-9F67-55D364920B24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D6809-6559-4376-AB42-C0640B3D4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33216A-C1DE-49F8-9327-6A0F5E898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4F0E-9A83-49F9-AB23-619232A64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306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1904B-0BDB-4BE2-8EDF-80057BB02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6DF68F-0FF8-4D30-9909-31D1C3BB15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B353C5-2BEA-4C8A-AE7C-C290E5DDB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5B3C-D564-4EFF-9F67-55D364920B24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B9A9C2-18A3-4E00-97FF-0FC390D2C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BA5EAA-A1EF-4A1E-95EA-A091783E0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4F0E-9A83-49F9-AB23-619232A64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505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E73F4-1D1D-4F9D-8A97-F6FEFF93C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9C21EA-0980-47DE-BB66-A886F1EECA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D97BEC-BEDF-4100-84BA-E56623A379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AA3407-522E-4AE2-98FA-51B62310D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5B3C-D564-4EFF-9F67-55D364920B24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5D55CB-5010-471E-A704-4BBC168F9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680AD3-3268-4FCC-AD69-3A11ADFC5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4F0E-9A83-49F9-AB23-619232A64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90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E54FA-0767-4BC4-80D4-BFC28C600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6D6E27-30D4-4D8A-903B-A142ED03C3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8AD0D3-221D-4A50-B212-AAB3FCBBE1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5773E0-D5C0-4675-AA01-CA76EA7B1D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CAED60-2792-4F6E-A899-71A75DB556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4E714D-059D-4AD9-8050-F5354B36B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5B3C-D564-4EFF-9F67-55D364920B24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D178FC-2332-4595-8022-6BC0EAAAF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AFF7D3-0012-41E9-A195-3129353E4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4F0E-9A83-49F9-AB23-619232A64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22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4D25A-3BE5-4A48-93EC-51776C3DE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5A2DC5-8A2D-429C-8B91-867960891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5B3C-D564-4EFF-9F67-55D364920B24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3ECFCE-1ECB-48B4-A00E-56241DC46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E027DB-432F-4FF6-8E55-7771E5706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4F0E-9A83-49F9-AB23-619232A64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462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BE8258-8E42-4593-A8AA-C5AC4596C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5B3C-D564-4EFF-9F67-55D364920B24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401702-4C1E-42B4-B1A7-6EA3067BC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7D77BE-A34C-4038-B51A-36468A0D5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4F0E-9A83-49F9-AB23-619232A64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189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77537-8A5F-40A1-B8C1-97EB13677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CB8B7-6EA5-44BB-B936-9720FF5EA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5016BF-54C1-4115-B973-89C7353B29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C84822-0E81-40BE-B0A6-B152A84C7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5B3C-D564-4EFF-9F67-55D364920B24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F70859-A336-4019-A9F4-F69BEF74C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8B0A93-A056-4CAE-ACBA-2A3B40FCB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4F0E-9A83-49F9-AB23-619232A64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494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0A2A6-3EEE-43EC-BDDA-45FCC677F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1A7EF2-846E-476F-8C13-74B74EB51C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FC7DBA-677A-4FA3-913B-F899B1DB78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815EAD-D15C-4B61-92B0-84FCC217B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F5B3C-D564-4EFF-9F67-55D364920B24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B624E0-086F-4845-A068-D5A2DFDD8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75AE51-59C5-4D3B-A23E-E7377FFF8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4F0E-9A83-49F9-AB23-619232A64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509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2F67E3-F6B5-45F5-881F-18DDEF944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98D4A9-7A25-4956-A934-EDB3BB8BD3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7F8D9A-4DC4-4662-8BED-312CA78942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F5B3C-D564-4EFF-9F67-55D364920B24}" type="datetimeFigureOut">
              <a:rPr lang="en-US" smtClean="0"/>
              <a:t>11/4/2022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EC1A1-78AD-4CF4-B52F-76116A0056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73308A-7747-4E86-BA05-1C086FB418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84F0E-9A83-49F9-AB23-619232A641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831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BDBCFA8-CD47-469D-ABAE-CB636CBD2DF7}"/>
              </a:ext>
            </a:extLst>
          </p:cNvPr>
          <p:cNvSpPr/>
          <p:nvPr/>
        </p:nvSpPr>
        <p:spPr>
          <a:xfrm>
            <a:off x="975945" y="1092566"/>
            <a:ext cx="10884878" cy="785857"/>
          </a:xfrm>
          <a:prstGeom prst="roundRect">
            <a:avLst/>
          </a:prstGeom>
          <a:solidFill>
            <a:srgbClr val="7EB0A6"/>
          </a:solidFill>
          <a:ln>
            <a:solidFill>
              <a:srgbClr val="7EB0A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71C29E9-01F3-4267-99A1-A3769EF8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Maternal Discharge Risk Assessment</a:t>
            </a:r>
          </a:p>
        </p:txBody>
      </p:sp>
      <p:sp>
        <p:nvSpPr>
          <p:cNvPr id="2" name="Oval 1"/>
          <p:cNvSpPr/>
          <p:nvPr/>
        </p:nvSpPr>
        <p:spPr>
          <a:xfrm>
            <a:off x="204147" y="1211174"/>
            <a:ext cx="548640" cy="548640"/>
          </a:xfrm>
          <a:prstGeom prst="ellipse">
            <a:avLst/>
          </a:prstGeom>
          <a:noFill/>
          <a:ln w="38100">
            <a:solidFill>
              <a:srgbClr val="7EB0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7EB0A6"/>
                </a:solidFill>
              </a:rPr>
              <a:t>1</a:t>
            </a:r>
          </a:p>
        </p:txBody>
      </p:sp>
      <p:sp>
        <p:nvSpPr>
          <p:cNvPr id="9" name="Oval 8"/>
          <p:cNvSpPr/>
          <p:nvPr/>
        </p:nvSpPr>
        <p:spPr>
          <a:xfrm>
            <a:off x="212342" y="2847917"/>
            <a:ext cx="548640" cy="548640"/>
          </a:xfrm>
          <a:prstGeom prst="ellipse">
            <a:avLst/>
          </a:prstGeom>
          <a:noFill/>
          <a:ln w="38100">
            <a:solidFill>
              <a:srgbClr val="EDA5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EDA55D"/>
                </a:solidFill>
              </a:rPr>
              <a:t>2</a:t>
            </a:r>
          </a:p>
        </p:txBody>
      </p:sp>
      <p:sp>
        <p:nvSpPr>
          <p:cNvPr id="10" name="Oval 9"/>
          <p:cNvSpPr/>
          <p:nvPr/>
        </p:nvSpPr>
        <p:spPr>
          <a:xfrm>
            <a:off x="220391" y="4073311"/>
            <a:ext cx="548640" cy="548640"/>
          </a:xfrm>
          <a:prstGeom prst="ellipse">
            <a:avLst/>
          </a:prstGeom>
          <a:noFill/>
          <a:ln w="38100">
            <a:solidFill>
              <a:srgbClr val="3296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329664"/>
                </a:solidFill>
              </a:rPr>
              <a:t>3</a:t>
            </a:r>
          </a:p>
        </p:txBody>
      </p:sp>
      <p:sp>
        <p:nvSpPr>
          <p:cNvPr id="11" name="Oval 10"/>
          <p:cNvSpPr/>
          <p:nvPr/>
        </p:nvSpPr>
        <p:spPr>
          <a:xfrm>
            <a:off x="220391" y="5337471"/>
            <a:ext cx="548640" cy="548640"/>
          </a:xfrm>
          <a:prstGeom prst="ellipse">
            <a:avLst/>
          </a:prstGeom>
          <a:noFill/>
          <a:ln w="38100">
            <a:solidFill>
              <a:srgbClr val="CFC4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FC493"/>
                </a:solidFill>
              </a:rPr>
              <a:t>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087B236-54CC-435C-B679-EEA55B4CFC69}"/>
              </a:ext>
            </a:extLst>
          </p:cNvPr>
          <p:cNvSpPr txBox="1"/>
          <p:nvPr/>
        </p:nvSpPr>
        <p:spPr>
          <a:xfrm>
            <a:off x="975943" y="1882542"/>
            <a:ext cx="1073540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b="0" i="0" u="none" dirty="0">
                <a:solidFill>
                  <a:schemeClr val="tx2"/>
                </a:solidFill>
              </a:rPr>
              <a:t>Schedule blood pressure check in 2-3 days &amp; appointment with OB or PCP in 1-2 weeks.</a:t>
            </a:r>
            <a:endParaRPr lang="en-US" sz="2000" dirty="0">
              <a:solidFill>
                <a:schemeClr val="tx2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b="0" i="0" u="none" dirty="0">
                <a:solidFill>
                  <a:schemeClr val="tx2"/>
                </a:solidFill>
              </a:rPr>
              <a:t>If yes to maternal heart disease, schedule appointment with cardiology in 1-2 weeks.</a:t>
            </a:r>
            <a:endParaRPr lang="en-US" sz="2000" dirty="0">
              <a:solidFill>
                <a:schemeClr val="tx2"/>
              </a:solidFill>
            </a:endParaRPr>
          </a:p>
          <a:p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80F53E6-A79B-42CB-B10A-3CE96AE936B3}"/>
              </a:ext>
            </a:extLst>
          </p:cNvPr>
          <p:cNvSpPr txBox="1"/>
          <p:nvPr/>
        </p:nvSpPr>
        <p:spPr>
          <a:xfrm>
            <a:off x="1110761" y="1125263"/>
            <a:ext cx="10600591" cy="769441"/>
          </a:xfrm>
          <a:prstGeom prst="rect">
            <a:avLst/>
          </a:prstGeom>
          <a:solidFill>
            <a:srgbClr val="7EB0A6"/>
          </a:solidFill>
        </p:spPr>
        <p:txBody>
          <a:bodyPr wrap="square" rtlCol="0">
            <a:spAutoFit/>
          </a:bodyPr>
          <a:lstStyle/>
          <a:p>
            <a:r>
              <a:rPr lang="en-US" sz="2200" b="1" i="0" u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Has the patient been diagnosed with chronic hypertension, gestational hypertension, pre-eclampsia, eclampsia, maternal heart disease, or related conditions?</a:t>
            </a:r>
            <a:endParaRPr lang="en-US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E0FC94DD-EA17-4D34-857D-A98B5AC089DA}"/>
              </a:ext>
            </a:extLst>
          </p:cNvPr>
          <p:cNvSpPr/>
          <p:nvPr/>
        </p:nvSpPr>
        <p:spPr>
          <a:xfrm>
            <a:off x="975943" y="2729309"/>
            <a:ext cx="10884878" cy="785857"/>
          </a:xfrm>
          <a:prstGeom prst="roundRect">
            <a:avLst/>
          </a:prstGeom>
          <a:solidFill>
            <a:srgbClr val="EDA55D"/>
          </a:solidFill>
          <a:ln>
            <a:solidFill>
              <a:srgbClr val="EDA55D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200" b="1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 the patient have a history of venous thromboembolism (DVT or pulmonary embolism) this pregnancy or on anticoagulation prior to delivery?</a:t>
            </a:r>
            <a:endParaRPr lang="en-US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F115809-8197-477A-BD71-DD4C09BA5536}"/>
              </a:ext>
            </a:extLst>
          </p:cNvPr>
          <p:cNvSpPr/>
          <p:nvPr/>
        </p:nvSpPr>
        <p:spPr>
          <a:xfrm>
            <a:off x="975942" y="4093875"/>
            <a:ext cx="10884878" cy="510159"/>
          </a:xfrm>
          <a:prstGeom prst="roundRect">
            <a:avLst/>
          </a:prstGeom>
          <a:solidFill>
            <a:srgbClr val="329664"/>
          </a:solidFill>
          <a:ln>
            <a:solidFill>
              <a:srgbClr val="3296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E819CE9F-E6FE-41A8-A209-D170639DE24D}"/>
              </a:ext>
            </a:extLst>
          </p:cNvPr>
          <p:cNvSpPr/>
          <p:nvPr/>
        </p:nvSpPr>
        <p:spPr>
          <a:xfrm>
            <a:off x="975945" y="5210788"/>
            <a:ext cx="10884875" cy="785857"/>
          </a:xfrm>
          <a:prstGeom prst="roundRect">
            <a:avLst/>
          </a:prstGeom>
          <a:solidFill>
            <a:srgbClr val="CFC493"/>
          </a:solidFill>
          <a:ln>
            <a:solidFill>
              <a:srgbClr val="CFC493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06FCF50-4BAF-41E0-9FA9-7CDBE5A7AFE2}"/>
              </a:ext>
            </a:extLst>
          </p:cNvPr>
          <p:cNvSpPr txBox="1"/>
          <p:nvPr/>
        </p:nvSpPr>
        <p:spPr>
          <a:xfrm>
            <a:off x="975942" y="3572851"/>
            <a:ext cx="107354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0" i="0" u="none" dirty="0">
                <a:solidFill>
                  <a:schemeClr val="tx2"/>
                </a:solidFill>
              </a:rPr>
              <a:t>If yes, then ensure patient has 6 weeks of medication for anticoagulation in hand prior to discharge.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89B24A2-B6E8-44FB-8D59-34D1C505AF7E}"/>
              </a:ext>
            </a:extLst>
          </p:cNvPr>
          <p:cNvSpPr txBox="1"/>
          <p:nvPr/>
        </p:nvSpPr>
        <p:spPr>
          <a:xfrm>
            <a:off x="975942" y="4667314"/>
            <a:ext cx="107354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b="0" i="0" u="none" dirty="0">
                <a:solidFill>
                  <a:schemeClr val="tx2"/>
                </a:solidFill>
              </a:rPr>
              <a:t>If yes, schedule for 1–2-week incision check with OB.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934F4FA-787D-4474-B937-8841D168387F}"/>
              </a:ext>
            </a:extLst>
          </p:cNvPr>
          <p:cNvSpPr txBox="1"/>
          <p:nvPr/>
        </p:nvSpPr>
        <p:spPr>
          <a:xfrm>
            <a:off x="1110760" y="6012795"/>
            <a:ext cx="104159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b="0" i="0" u="none" dirty="0">
                <a:solidFill>
                  <a:schemeClr val="tx2"/>
                </a:solidFill>
              </a:rPr>
              <a:t>If yes, perform SBIRT, refer for MAT/MOUD, provide Naloxone kit/Rx, and OB follow up in 1-2 weeks. 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9772F6F-E9FB-4FD8-8B6D-4AA028852F9E}"/>
              </a:ext>
            </a:extLst>
          </p:cNvPr>
          <p:cNvSpPr txBox="1"/>
          <p:nvPr/>
        </p:nvSpPr>
        <p:spPr>
          <a:xfrm>
            <a:off x="1110760" y="4135472"/>
            <a:ext cx="9536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200" b="1" i="0" u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Did the patient have a c-section or 3rd or 4th degree vaginal laceration?</a:t>
            </a:r>
            <a:endParaRPr lang="en-US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3266ED1-7B70-46D8-A97D-15D0900B169C}"/>
              </a:ext>
            </a:extLst>
          </p:cNvPr>
          <p:cNvSpPr txBox="1"/>
          <p:nvPr/>
        </p:nvSpPr>
        <p:spPr>
          <a:xfrm>
            <a:off x="1043349" y="5227071"/>
            <a:ext cx="1066800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200" b="1" i="0" u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 the patient have substance use disorder or screened positive with an evidence-based verbal screening tool? </a:t>
            </a:r>
            <a:endParaRPr lang="en-US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08217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BDBCFA8-CD47-469D-ABAE-CB636CBD2DF7}"/>
              </a:ext>
            </a:extLst>
          </p:cNvPr>
          <p:cNvSpPr/>
          <p:nvPr/>
        </p:nvSpPr>
        <p:spPr>
          <a:xfrm>
            <a:off x="981801" y="1711854"/>
            <a:ext cx="10884878" cy="785857"/>
          </a:xfrm>
          <a:prstGeom prst="roundRect">
            <a:avLst/>
          </a:prstGeom>
          <a:solidFill>
            <a:srgbClr val="7EB0A6"/>
          </a:solidFill>
          <a:ln>
            <a:solidFill>
              <a:srgbClr val="7EB0A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71C29E9-01F3-4267-99A1-A3769EF86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Maternal Discharge Risk Assessment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087B236-54CC-435C-B679-EEA55B4CFC69}"/>
              </a:ext>
            </a:extLst>
          </p:cNvPr>
          <p:cNvSpPr txBox="1"/>
          <p:nvPr/>
        </p:nvSpPr>
        <p:spPr>
          <a:xfrm>
            <a:off x="983268" y="2549125"/>
            <a:ext cx="107354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0" i="0" u="none" dirty="0">
                <a:solidFill>
                  <a:schemeClr val="tx2"/>
                </a:solidFill>
              </a:rPr>
              <a:t>If yes, then refer to case manager or social worker for assessment prior to discharge.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80F53E6-A79B-42CB-B10A-3CE96AE936B3}"/>
              </a:ext>
            </a:extLst>
          </p:cNvPr>
          <p:cNvSpPr txBox="1"/>
          <p:nvPr/>
        </p:nvSpPr>
        <p:spPr>
          <a:xfrm>
            <a:off x="1118086" y="1711831"/>
            <a:ext cx="106005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200" b="1" i="0" u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Ask: Do you feel unsafe at home? Is there a partner from a relationship who is making you feel unsafe now?</a:t>
            </a:r>
            <a:endParaRPr lang="en-US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E0FC94DD-EA17-4D34-857D-A98B5AC089DA}"/>
              </a:ext>
            </a:extLst>
          </p:cNvPr>
          <p:cNvSpPr/>
          <p:nvPr/>
        </p:nvSpPr>
        <p:spPr>
          <a:xfrm>
            <a:off x="983268" y="3038163"/>
            <a:ext cx="10884878" cy="785857"/>
          </a:xfrm>
          <a:prstGeom prst="roundRect">
            <a:avLst/>
          </a:prstGeom>
          <a:solidFill>
            <a:srgbClr val="EDA55D"/>
          </a:solidFill>
          <a:ln>
            <a:solidFill>
              <a:srgbClr val="EDA55D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200" b="1" i="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Ask: Over the last two weeks have you felt down, depressed, hopeless, have little interest in doing things, or have a history of mood or anxiety disorder?</a:t>
            </a:r>
            <a:endParaRPr lang="en-US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F115809-8197-477A-BD71-DD4C09BA5536}"/>
              </a:ext>
            </a:extLst>
          </p:cNvPr>
          <p:cNvSpPr/>
          <p:nvPr/>
        </p:nvSpPr>
        <p:spPr>
          <a:xfrm>
            <a:off x="983268" y="5011735"/>
            <a:ext cx="10883411" cy="510159"/>
          </a:xfrm>
          <a:prstGeom prst="roundRect">
            <a:avLst/>
          </a:prstGeom>
          <a:solidFill>
            <a:srgbClr val="329664"/>
          </a:solidFill>
          <a:ln>
            <a:solidFill>
              <a:srgbClr val="3296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06FCF50-4BAF-41E0-9FA9-7CDBE5A7AFE2}"/>
              </a:ext>
            </a:extLst>
          </p:cNvPr>
          <p:cNvSpPr txBox="1"/>
          <p:nvPr/>
        </p:nvSpPr>
        <p:spPr>
          <a:xfrm>
            <a:off x="983268" y="3910046"/>
            <a:ext cx="107354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b="0" i="0" u="none" dirty="0">
                <a:solidFill>
                  <a:schemeClr val="tx2"/>
                </a:solidFill>
              </a:rPr>
              <a:t>If yes, then screen with Edinburgh Postnatal Depression Scale (recommended), contact OB provider, and schedule follow up for mood check in 1-2 weeks. Consider psych consult prior to discharge or discharge as appropriate. 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89B24A2-B6E8-44FB-8D59-34D1C505AF7E}"/>
              </a:ext>
            </a:extLst>
          </p:cNvPr>
          <p:cNvSpPr txBox="1"/>
          <p:nvPr/>
        </p:nvSpPr>
        <p:spPr>
          <a:xfrm>
            <a:off x="975943" y="5607920"/>
            <a:ext cx="106885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b="0" i="0" u="none" dirty="0">
                <a:solidFill>
                  <a:schemeClr val="tx2"/>
                </a:solidFill>
              </a:rPr>
              <a:t>If yes, consult social worker, refer to Healthy Start, Medicaid Case Manager, or hospital financial counselor.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9772F6F-E9FB-4FD8-8B6D-4AA028852F9E}"/>
              </a:ext>
            </a:extLst>
          </p:cNvPr>
          <p:cNvSpPr txBox="1"/>
          <p:nvPr/>
        </p:nvSpPr>
        <p:spPr>
          <a:xfrm>
            <a:off x="1118086" y="5051370"/>
            <a:ext cx="9536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200" b="1" i="0" u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Ask: Can I connect you to additional community resources?</a:t>
            </a:r>
            <a:endParaRPr lang="en-US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1665743-3A80-4FE7-BCA8-75DC1101314C}"/>
              </a:ext>
            </a:extLst>
          </p:cNvPr>
          <p:cNvSpPr txBox="1"/>
          <p:nvPr/>
        </p:nvSpPr>
        <p:spPr>
          <a:xfrm>
            <a:off x="975943" y="1050115"/>
            <a:ext cx="7017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>
                    <a:lumMod val="95000"/>
                    <a:lumOff val="5000"/>
                  </a:schemeClr>
                </a:solidFill>
              </a:rPr>
              <a:t>QUESTIONS TO ASK THE PATIENT: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CFB1FBB3-7F71-40EF-823B-9245A458C60C}"/>
              </a:ext>
            </a:extLst>
          </p:cNvPr>
          <p:cNvSpPr/>
          <p:nvPr/>
        </p:nvSpPr>
        <p:spPr>
          <a:xfrm>
            <a:off x="323854" y="1830462"/>
            <a:ext cx="548640" cy="548640"/>
          </a:xfrm>
          <a:prstGeom prst="ellipse">
            <a:avLst/>
          </a:prstGeom>
          <a:noFill/>
          <a:ln w="38100">
            <a:solidFill>
              <a:srgbClr val="7EB0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7EB0A6"/>
                </a:solidFill>
              </a:rPr>
              <a:t>5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F18EBB2-EB4C-4F68-BAA8-AB7A0E5708FB}"/>
              </a:ext>
            </a:extLst>
          </p:cNvPr>
          <p:cNvSpPr/>
          <p:nvPr/>
        </p:nvSpPr>
        <p:spPr>
          <a:xfrm>
            <a:off x="323854" y="3154680"/>
            <a:ext cx="548640" cy="548640"/>
          </a:xfrm>
          <a:prstGeom prst="ellipse">
            <a:avLst/>
          </a:prstGeom>
          <a:noFill/>
          <a:ln w="38100">
            <a:solidFill>
              <a:srgbClr val="EDA5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EDA55D"/>
                </a:solidFill>
              </a:rPr>
              <a:t>6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4D2894C7-9D41-4F10-A2E7-EE5015E5FC0E}"/>
              </a:ext>
            </a:extLst>
          </p:cNvPr>
          <p:cNvSpPr/>
          <p:nvPr/>
        </p:nvSpPr>
        <p:spPr>
          <a:xfrm>
            <a:off x="325321" y="4992493"/>
            <a:ext cx="548640" cy="548640"/>
          </a:xfrm>
          <a:prstGeom prst="ellipse">
            <a:avLst/>
          </a:prstGeom>
          <a:noFill/>
          <a:ln w="38100">
            <a:solidFill>
              <a:srgbClr val="3296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329664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653840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333</Words>
  <Application>Microsoft Office PowerPoint</Application>
  <PresentationFormat>Widescreen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Maternal Discharge Risk Assessment</vt:lpstr>
      <vt:lpstr>Maternal Discharge Risk Assessment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Maternal Discharge Risk Assessment</dc:title>
  <dc:creator>Estefanny Reyes Martinez</dc:creator>
  <cp:lastModifiedBy>Estefanny Reyes Martinez</cp:lastModifiedBy>
  <cp:revision>1</cp:revision>
  <dcterms:created xsi:type="dcterms:W3CDTF">2022-11-04T22:36:56Z</dcterms:created>
  <dcterms:modified xsi:type="dcterms:W3CDTF">2022-11-04T22:39:20Z</dcterms:modified>
</cp:coreProperties>
</file>