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32"/>
  </p:notesMasterIdLst>
  <p:sldIdLst>
    <p:sldId id="267" r:id="rId5"/>
    <p:sldId id="303" r:id="rId6"/>
    <p:sldId id="304" r:id="rId7"/>
    <p:sldId id="285" r:id="rId8"/>
    <p:sldId id="330" r:id="rId9"/>
    <p:sldId id="302" r:id="rId10"/>
    <p:sldId id="281" r:id="rId11"/>
    <p:sldId id="284" r:id="rId12"/>
    <p:sldId id="307" r:id="rId13"/>
    <p:sldId id="328" r:id="rId14"/>
    <p:sldId id="331" r:id="rId15"/>
    <p:sldId id="318" r:id="rId16"/>
    <p:sldId id="319" r:id="rId17"/>
    <p:sldId id="305" r:id="rId18"/>
    <p:sldId id="299" r:id="rId19"/>
    <p:sldId id="306" r:id="rId20"/>
    <p:sldId id="320" r:id="rId21"/>
    <p:sldId id="321" r:id="rId22"/>
    <p:sldId id="322" r:id="rId23"/>
    <p:sldId id="324" r:id="rId24"/>
    <p:sldId id="325" r:id="rId25"/>
    <p:sldId id="326" r:id="rId26"/>
    <p:sldId id="294" r:id="rId27"/>
    <p:sldId id="327" r:id="rId28"/>
    <p:sldId id="295" r:id="rId29"/>
    <p:sldId id="332" r:id="rId30"/>
    <p:sldId id="31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by Day" initials="CD" lastIdx="2" clrIdx="0">
    <p:extLst>
      <p:ext uri="{19B8F6BF-5375-455C-9EA6-DF929625EA0E}">
        <p15:presenceInfo xmlns:p15="http://schemas.microsoft.com/office/powerpoint/2012/main" userId="b0040418d4905679" providerId="Windows Live"/>
      </p:ext>
    </p:extLst>
  </p:cmAuthor>
  <p:cmAuthor id="2" name="Sappenfield, William" initials="SW" lastIdx="1" clrIdx="1">
    <p:extLst>
      <p:ext uri="{19B8F6BF-5375-455C-9EA6-DF929625EA0E}">
        <p15:presenceInfo xmlns:p15="http://schemas.microsoft.com/office/powerpoint/2012/main" userId="S-1-5-21-150927795-2069884688-1238954376-254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0A6"/>
    <a:srgbClr val="EDA65D"/>
    <a:srgbClr val="E99037"/>
    <a:srgbClr val="466069"/>
    <a:srgbClr val="009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71301" autoAdjust="0"/>
  </p:normalViewPr>
  <p:slideViewPr>
    <p:cSldViewPr snapToGrid="0">
      <p:cViewPr varScale="1">
        <p:scale>
          <a:sx n="61" d="100"/>
          <a:sy n="61" d="100"/>
        </p:scale>
        <p:origin x="1853" y="34"/>
      </p:cViewPr>
      <p:guideLst/>
    </p:cSldViewPr>
  </p:slideViewPr>
  <p:notesTextViewPr>
    <p:cViewPr>
      <p:scale>
        <a:sx n="1" d="1"/>
        <a:sy n="1" d="1"/>
      </p:scale>
      <p:origin x="0" y="0"/>
    </p:cViewPr>
  </p:notesTextViewPr>
  <p:sorterViewPr>
    <p:cViewPr>
      <p:scale>
        <a:sx n="100" d="100"/>
        <a:sy n="100" d="100"/>
      </p:scale>
      <p:origin x="0" y="-3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C5F25-DF01-4461-B20C-8EEAD08696F0}" type="doc">
      <dgm:prSet loTypeId="urn:microsoft.com/office/officeart/2005/8/layout/radial3" loCatId="cycle" qsTypeId="urn:microsoft.com/office/officeart/2005/8/quickstyle/3d3" qsCatId="3D" csTypeId="urn:microsoft.com/office/officeart/2005/8/colors/colorful3" csCatId="colorful" phldr="1"/>
      <dgm:spPr/>
      <dgm:t>
        <a:bodyPr/>
        <a:lstStyle/>
        <a:p>
          <a:endParaRPr lang="en-US"/>
        </a:p>
      </dgm:t>
    </dgm:pt>
    <dgm:pt modelId="{03A7F5C3-D034-4E48-8A7B-FE85E9BD55E1}">
      <dgm:prSet phldrT="[Text]"/>
      <dgm:spPr/>
      <dgm:t>
        <a:bodyPr/>
        <a:lstStyle/>
        <a:p>
          <a:r>
            <a:rPr lang="en-US" dirty="0"/>
            <a:t>Stressors</a:t>
          </a:r>
        </a:p>
      </dgm:t>
    </dgm:pt>
    <dgm:pt modelId="{7A8A7C47-9215-44D2-BC4A-92665CC161CC}" type="parTrans" cxnId="{C419A140-A940-4FAB-8B1E-64911ED30A9F}">
      <dgm:prSet/>
      <dgm:spPr/>
      <dgm:t>
        <a:bodyPr/>
        <a:lstStyle/>
        <a:p>
          <a:endParaRPr lang="en-US"/>
        </a:p>
      </dgm:t>
    </dgm:pt>
    <dgm:pt modelId="{4B98584A-B1BB-4974-9E28-83145A4EEEEB}" type="sibTrans" cxnId="{C419A140-A940-4FAB-8B1E-64911ED30A9F}">
      <dgm:prSet/>
      <dgm:spPr/>
      <dgm:t>
        <a:bodyPr/>
        <a:lstStyle/>
        <a:p>
          <a:endParaRPr lang="en-US"/>
        </a:p>
      </dgm:t>
    </dgm:pt>
    <dgm:pt modelId="{62FD8BCC-944A-4106-9DE2-5DAC69BD54BB}">
      <dgm:prSet phldrT="[Text]"/>
      <dgm:spPr/>
      <dgm:t>
        <a:bodyPr/>
        <a:lstStyle/>
        <a:p>
          <a:r>
            <a:rPr lang="en-US" dirty="0"/>
            <a:t>Critically ill child</a:t>
          </a:r>
        </a:p>
      </dgm:t>
    </dgm:pt>
    <dgm:pt modelId="{23B9DAA8-08EE-4A84-B82F-0DC297743183}" type="parTrans" cxnId="{53FAE434-5595-47E2-94FA-D50161D6E752}">
      <dgm:prSet/>
      <dgm:spPr/>
      <dgm:t>
        <a:bodyPr/>
        <a:lstStyle/>
        <a:p>
          <a:endParaRPr lang="en-US"/>
        </a:p>
      </dgm:t>
    </dgm:pt>
    <dgm:pt modelId="{4CA14B3D-A9F1-485E-8190-E4BEF3BA0770}" type="sibTrans" cxnId="{53FAE434-5595-47E2-94FA-D50161D6E752}">
      <dgm:prSet/>
      <dgm:spPr/>
      <dgm:t>
        <a:bodyPr/>
        <a:lstStyle/>
        <a:p>
          <a:endParaRPr lang="en-US"/>
        </a:p>
      </dgm:t>
    </dgm:pt>
    <dgm:pt modelId="{D39E45FA-3A5B-435F-B10B-688A91E5A970}">
      <dgm:prSet phldrT="[Text]"/>
      <dgm:spPr/>
      <dgm:t>
        <a:bodyPr/>
        <a:lstStyle/>
        <a:p>
          <a:r>
            <a:rPr lang="en-US" dirty="0"/>
            <a:t>Job</a:t>
          </a:r>
        </a:p>
      </dgm:t>
    </dgm:pt>
    <dgm:pt modelId="{C18F7D6E-E919-4979-B12B-C97140B0D86B}" type="parTrans" cxnId="{B76131B0-C188-4A66-A712-903BF39B96E3}">
      <dgm:prSet/>
      <dgm:spPr/>
      <dgm:t>
        <a:bodyPr/>
        <a:lstStyle/>
        <a:p>
          <a:endParaRPr lang="en-US"/>
        </a:p>
      </dgm:t>
    </dgm:pt>
    <dgm:pt modelId="{941545B7-7ADD-4767-B687-7CD95F0A99A6}" type="sibTrans" cxnId="{B76131B0-C188-4A66-A712-903BF39B96E3}">
      <dgm:prSet/>
      <dgm:spPr/>
      <dgm:t>
        <a:bodyPr/>
        <a:lstStyle/>
        <a:p>
          <a:endParaRPr lang="en-US"/>
        </a:p>
      </dgm:t>
    </dgm:pt>
    <dgm:pt modelId="{2CD9E6AB-D9F8-4243-9D31-C14515C6ABFD}">
      <dgm:prSet phldrT="[Text]"/>
      <dgm:spPr/>
      <dgm:t>
        <a:bodyPr/>
        <a:lstStyle/>
        <a:p>
          <a:r>
            <a:rPr lang="en-US" dirty="0"/>
            <a:t>Finances</a:t>
          </a:r>
        </a:p>
      </dgm:t>
    </dgm:pt>
    <dgm:pt modelId="{4B757CBF-8BC3-434C-BE8F-2CF11CC4A53C}" type="parTrans" cxnId="{BB951C25-D107-4CE7-9D5B-F9D0FB5DE0AA}">
      <dgm:prSet/>
      <dgm:spPr/>
      <dgm:t>
        <a:bodyPr/>
        <a:lstStyle/>
        <a:p>
          <a:endParaRPr lang="en-US"/>
        </a:p>
      </dgm:t>
    </dgm:pt>
    <dgm:pt modelId="{0A7AF3DC-9588-4B10-96E1-0F59EBC642E8}" type="sibTrans" cxnId="{BB951C25-D107-4CE7-9D5B-F9D0FB5DE0AA}">
      <dgm:prSet/>
      <dgm:spPr/>
      <dgm:t>
        <a:bodyPr/>
        <a:lstStyle/>
        <a:p>
          <a:endParaRPr lang="en-US"/>
        </a:p>
      </dgm:t>
    </dgm:pt>
    <dgm:pt modelId="{772CFD1D-1CC2-4A54-ABEC-6ADEEC629118}">
      <dgm:prSet phldrT="[Text]"/>
      <dgm:spPr/>
      <dgm:t>
        <a:bodyPr/>
        <a:lstStyle/>
        <a:p>
          <a:r>
            <a:rPr lang="en-US" dirty="0"/>
            <a:t>Other children</a:t>
          </a:r>
        </a:p>
      </dgm:t>
    </dgm:pt>
    <dgm:pt modelId="{097408E4-1BA0-413C-BD41-C5EF4C24EF04}" type="parTrans" cxnId="{CD59BD75-D7E9-4F1C-BF8D-5B241C59F6F4}">
      <dgm:prSet/>
      <dgm:spPr/>
      <dgm:t>
        <a:bodyPr/>
        <a:lstStyle/>
        <a:p>
          <a:endParaRPr lang="en-US"/>
        </a:p>
      </dgm:t>
    </dgm:pt>
    <dgm:pt modelId="{0BE31833-DD84-4682-B7B2-CAEC38E73665}" type="sibTrans" cxnId="{CD59BD75-D7E9-4F1C-BF8D-5B241C59F6F4}">
      <dgm:prSet/>
      <dgm:spPr/>
      <dgm:t>
        <a:bodyPr/>
        <a:lstStyle/>
        <a:p>
          <a:endParaRPr lang="en-US"/>
        </a:p>
      </dgm:t>
    </dgm:pt>
    <dgm:pt modelId="{6D848E54-AE4A-4C9F-9676-E7D1263552F4}" type="pres">
      <dgm:prSet presAssocID="{2CDC5F25-DF01-4461-B20C-8EEAD08696F0}" presName="composite" presStyleCnt="0">
        <dgm:presLayoutVars>
          <dgm:chMax val="1"/>
          <dgm:dir/>
          <dgm:resizeHandles val="exact"/>
        </dgm:presLayoutVars>
      </dgm:prSet>
      <dgm:spPr/>
    </dgm:pt>
    <dgm:pt modelId="{99464447-9A23-4A0D-B42E-8E8E5E1DFB74}" type="pres">
      <dgm:prSet presAssocID="{2CDC5F25-DF01-4461-B20C-8EEAD08696F0}" presName="radial" presStyleCnt="0">
        <dgm:presLayoutVars>
          <dgm:animLvl val="ctr"/>
        </dgm:presLayoutVars>
      </dgm:prSet>
      <dgm:spPr/>
    </dgm:pt>
    <dgm:pt modelId="{FDCABE62-11F6-4D45-8173-3FB848010CFC}" type="pres">
      <dgm:prSet presAssocID="{03A7F5C3-D034-4E48-8A7B-FE85E9BD55E1}" presName="centerShape" presStyleLbl="vennNode1" presStyleIdx="0" presStyleCnt="5"/>
      <dgm:spPr/>
    </dgm:pt>
    <dgm:pt modelId="{B0F47D29-AB12-4831-8683-C823D44CB3B2}" type="pres">
      <dgm:prSet presAssocID="{62FD8BCC-944A-4106-9DE2-5DAC69BD54BB}" presName="node" presStyleLbl="vennNode1" presStyleIdx="1" presStyleCnt="5">
        <dgm:presLayoutVars>
          <dgm:bulletEnabled val="1"/>
        </dgm:presLayoutVars>
      </dgm:prSet>
      <dgm:spPr/>
    </dgm:pt>
    <dgm:pt modelId="{2343CBF7-8D87-4A43-B47F-9E9F65D162EB}" type="pres">
      <dgm:prSet presAssocID="{D39E45FA-3A5B-435F-B10B-688A91E5A970}" presName="node" presStyleLbl="vennNode1" presStyleIdx="2" presStyleCnt="5">
        <dgm:presLayoutVars>
          <dgm:bulletEnabled val="1"/>
        </dgm:presLayoutVars>
      </dgm:prSet>
      <dgm:spPr/>
    </dgm:pt>
    <dgm:pt modelId="{963230F2-6F61-4199-A0B2-608B6A1AABAA}" type="pres">
      <dgm:prSet presAssocID="{2CD9E6AB-D9F8-4243-9D31-C14515C6ABFD}" presName="node" presStyleLbl="vennNode1" presStyleIdx="3" presStyleCnt="5">
        <dgm:presLayoutVars>
          <dgm:bulletEnabled val="1"/>
        </dgm:presLayoutVars>
      </dgm:prSet>
      <dgm:spPr/>
    </dgm:pt>
    <dgm:pt modelId="{189090ED-30DC-43BC-9383-F8ADA33EAD43}" type="pres">
      <dgm:prSet presAssocID="{772CFD1D-1CC2-4A54-ABEC-6ADEEC629118}" presName="node" presStyleLbl="vennNode1" presStyleIdx="4" presStyleCnt="5">
        <dgm:presLayoutVars>
          <dgm:bulletEnabled val="1"/>
        </dgm:presLayoutVars>
      </dgm:prSet>
      <dgm:spPr/>
    </dgm:pt>
  </dgm:ptLst>
  <dgm:cxnLst>
    <dgm:cxn modelId="{BB951C25-D107-4CE7-9D5B-F9D0FB5DE0AA}" srcId="{03A7F5C3-D034-4E48-8A7B-FE85E9BD55E1}" destId="{2CD9E6AB-D9F8-4243-9D31-C14515C6ABFD}" srcOrd="2" destOrd="0" parTransId="{4B757CBF-8BC3-434C-BE8F-2CF11CC4A53C}" sibTransId="{0A7AF3DC-9588-4B10-96E1-0F59EBC642E8}"/>
    <dgm:cxn modelId="{53FAE434-5595-47E2-94FA-D50161D6E752}" srcId="{03A7F5C3-D034-4E48-8A7B-FE85E9BD55E1}" destId="{62FD8BCC-944A-4106-9DE2-5DAC69BD54BB}" srcOrd="0" destOrd="0" parTransId="{23B9DAA8-08EE-4A84-B82F-0DC297743183}" sibTransId="{4CA14B3D-A9F1-485E-8190-E4BEF3BA0770}"/>
    <dgm:cxn modelId="{C419A140-A940-4FAB-8B1E-64911ED30A9F}" srcId="{2CDC5F25-DF01-4461-B20C-8EEAD08696F0}" destId="{03A7F5C3-D034-4E48-8A7B-FE85E9BD55E1}" srcOrd="0" destOrd="0" parTransId="{7A8A7C47-9215-44D2-BC4A-92665CC161CC}" sibTransId="{4B98584A-B1BB-4974-9E28-83145A4EEEEB}"/>
    <dgm:cxn modelId="{5C6E8065-8B6F-42CF-A856-ED6E310AFC3E}" type="presOf" srcId="{62FD8BCC-944A-4106-9DE2-5DAC69BD54BB}" destId="{B0F47D29-AB12-4831-8683-C823D44CB3B2}" srcOrd="0" destOrd="0" presId="urn:microsoft.com/office/officeart/2005/8/layout/radial3"/>
    <dgm:cxn modelId="{FEBE1166-BFFF-4596-B0BD-F827B22D09EB}" type="presOf" srcId="{03A7F5C3-D034-4E48-8A7B-FE85E9BD55E1}" destId="{FDCABE62-11F6-4D45-8173-3FB848010CFC}" srcOrd="0" destOrd="0" presId="urn:microsoft.com/office/officeart/2005/8/layout/radial3"/>
    <dgm:cxn modelId="{EA0EE552-9330-4780-97EC-EF55478B7AFE}" type="presOf" srcId="{D39E45FA-3A5B-435F-B10B-688A91E5A970}" destId="{2343CBF7-8D87-4A43-B47F-9E9F65D162EB}" srcOrd="0" destOrd="0" presId="urn:microsoft.com/office/officeart/2005/8/layout/radial3"/>
    <dgm:cxn modelId="{CD59BD75-D7E9-4F1C-BF8D-5B241C59F6F4}" srcId="{03A7F5C3-D034-4E48-8A7B-FE85E9BD55E1}" destId="{772CFD1D-1CC2-4A54-ABEC-6ADEEC629118}" srcOrd="3" destOrd="0" parTransId="{097408E4-1BA0-413C-BD41-C5EF4C24EF04}" sibTransId="{0BE31833-DD84-4682-B7B2-CAEC38E73665}"/>
    <dgm:cxn modelId="{B76131B0-C188-4A66-A712-903BF39B96E3}" srcId="{03A7F5C3-D034-4E48-8A7B-FE85E9BD55E1}" destId="{D39E45FA-3A5B-435F-B10B-688A91E5A970}" srcOrd="1" destOrd="0" parTransId="{C18F7D6E-E919-4979-B12B-C97140B0D86B}" sibTransId="{941545B7-7ADD-4767-B687-7CD95F0A99A6}"/>
    <dgm:cxn modelId="{464F82BE-EC1A-4DC5-9A06-30828DE98AB1}" type="presOf" srcId="{2CDC5F25-DF01-4461-B20C-8EEAD08696F0}" destId="{6D848E54-AE4A-4C9F-9676-E7D1263552F4}" srcOrd="0" destOrd="0" presId="urn:microsoft.com/office/officeart/2005/8/layout/radial3"/>
    <dgm:cxn modelId="{186D86DB-D1B1-4C69-9CDF-ABCE925AE6DD}" type="presOf" srcId="{772CFD1D-1CC2-4A54-ABEC-6ADEEC629118}" destId="{189090ED-30DC-43BC-9383-F8ADA33EAD43}" srcOrd="0" destOrd="0" presId="urn:microsoft.com/office/officeart/2005/8/layout/radial3"/>
    <dgm:cxn modelId="{C41B40FC-7265-4EA1-AE2C-C894A2397415}" type="presOf" srcId="{2CD9E6AB-D9F8-4243-9D31-C14515C6ABFD}" destId="{963230F2-6F61-4199-A0B2-608B6A1AABAA}" srcOrd="0" destOrd="0" presId="urn:microsoft.com/office/officeart/2005/8/layout/radial3"/>
    <dgm:cxn modelId="{5D6AFACB-0F58-4E2E-84A8-02FE443E1457}" type="presParOf" srcId="{6D848E54-AE4A-4C9F-9676-E7D1263552F4}" destId="{99464447-9A23-4A0D-B42E-8E8E5E1DFB74}" srcOrd="0" destOrd="0" presId="urn:microsoft.com/office/officeart/2005/8/layout/radial3"/>
    <dgm:cxn modelId="{2958D261-4D35-4937-B22C-715031B4E359}" type="presParOf" srcId="{99464447-9A23-4A0D-B42E-8E8E5E1DFB74}" destId="{FDCABE62-11F6-4D45-8173-3FB848010CFC}" srcOrd="0" destOrd="0" presId="urn:microsoft.com/office/officeart/2005/8/layout/radial3"/>
    <dgm:cxn modelId="{9A47E596-7747-49AD-99F6-801D15654AF4}" type="presParOf" srcId="{99464447-9A23-4A0D-B42E-8E8E5E1DFB74}" destId="{B0F47D29-AB12-4831-8683-C823D44CB3B2}" srcOrd="1" destOrd="0" presId="urn:microsoft.com/office/officeart/2005/8/layout/radial3"/>
    <dgm:cxn modelId="{71576FC1-569C-4BEE-9255-67787B68C27C}" type="presParOf" srcId="{99464447-9A23-4A0D-B42E-8E8E5E1DFB74}" destId="{2343CBF7-8D87-4A43-B47F-9E9F65D162EB}" srcOrd="2" destOrd="0" presId="urn:microsoft.com/office/officeart/2005/8/layout/radial3"/>
    <dgm:cxn modelId="{2C94E2A9-0036-47EF-8319-649DE084C0C2}" type="presParOf" srcId="{99464447-9A23-4A0D-B42E-8E8E5E1DFB74}" destId="{963230F2-6F61-4199-A0B2-608B6A1AABAA}" srcOrd="3" destOrd="0" presId="urn:microsoft.com/office/officeart/2005/8/layout/radial3"/>
    <dgm:cxn modelId="{078433C1-47BD-4442-AE7C-92A3345EEDEA}" type="presParOf" srcId="{99464447-9A23-4A0D-B42E-8E8E5E1DFB74}" destId="{189090ED-30DC-43BC-9383-F8ADA33EAD43}"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ABE62-11F6-4D45-8173-3FB848010CFC}">
      <dsp:nvSpPr>
        <dsp:cNvPr id="0" name=""/>
        <dsp:cNvSpPr/>
      </dsp:nvSpPr>
      <dsp:spPr>
        <a:xfrm>
          <a:off x="2074544" y="977264"/>
          <a:ext cx="2434590" cy="2434590"/>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Stressors</a:t>
          </a:r>
        </a:p>
      </dsp:txBody>
      <dsp:txXfrm>
        <a:off x="2431081" y="1333801"/>
        <a:ext cx="1721516" cy="1721516"/>
      </dsp:txXfrm>
    </dsp:sp>
    <dsp:sp modelId="{B0F47D29-AB12-4831-8683-C823D44CB3B2}">
      <dsp:nvSpPr>
        <dsp:cNvPr id="0" name=""/>
        <dsp:cNvSpPr/>
      </dsp:nvSpPr>
      <dsp:spPr>
        <a:xfrm>
          <a:off x="2683192" y="434"/>
          <a:ext cx="1217295" cy="1217295"/>
        </a:xfrm>
        <a:prstGeom prst="ellipse">
          <a:avLst/>
        </a:prstGeom>
        <a:solidFill>
          <a:schemeClr val="accent3">
            <a:alpha val="50000"/>
            <a:hueOff val="1970395"/>
            <a:satOff val="5000"/>
            <a:lumOff val="-1112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Critically ill child</a:t>
          </a:r>
        </a:p>
      </dsp:txBody>
      <dsp:txXfrm>
        <a:off x="2861461" y="178703"/>
        <a:ext cx="860757" cy="860757"/>
      </dsp:txXfrm>
    </dsp:sp>
    <dsp:sp modelId="{2343CBF7-8D87-4A43-B47F-9E9F65D162EB}">
      <dsp:nvSpPr>
        <dsp:cNvPr id="0" name=""/>
        <dsp:cNvSpPr/>
      </dsp:nvSpPr>
      <dsp:spPr>
        <a:xfrm>
          <a:off x="4268670" y="1585912"/>
          <a:ext cx="1217295" cy="1217295"/>
        </a:xfrm>
        <a:prstGeom prst="ellipse">
          <a:avLst/>
        </a:prstGeom>
        <a:solidFill>
          <a:schemeClr val="accent3">
            <a:alpha val="50000"/>
            <a:hueOff val="3940789"/>
            <a:satOff val="10000"/>
            <a:lumOff val="-2225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Job</a:t>
          </a:r>
        </a:p>
      </dsp:txBody>
      <dsp:txXfrm>
        <a:off x="4446939" y="1764181"/>
        <a:ext cx="860757" cy="860757"/>
      </dsp:txXfrm>
    </dsp:sp>
    <dsp:sp modelId="{963230F2-6F61-4199-A0B2-608B6A1AABAA}">
      <dsp:nvSpPr>
        <dsp:cNvPr id="0" name=""/>
        <dsp:cNvSpPr/>
      </dsp:nvSpPr>
      <dsp:spPr>
        <a:xfrm>
          <a:off x="2683192" y="3171390"/>
          <a:ext cx="1217295" cy="1217295"/>
        </a:xfrm>
        <a:prstGeom prst="ellipse">
          <a:avLst/>
        </a:prstGeom>
        <a:solidFill>
          <a:schemeClr val="accent3">
            <a:alpha val="50000"/>
            <a:hueOff val="5911184"/>
            <a:satOff val="15000"/>
            <a:lumOff val="-3338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Finances</a:t>
          </a:r>
        </a:p>
      </dsp:txBody>
      <dsp:txXfrm>
        <a:off x="2861461" y="3349659"/>
        <a:ext cx="860757" cy="860757"/>
      </dsp:txXfrm>
    </dsp:sp>
    <dsp:sp modelId="{189090ED-30DC-43BC-9383-F8ADA33EAD43}">
      <dsp:nvSpPr>
        <dsp:cNvPr id="0" name=""/>
        <dsp:cNvSpPr/>
      </dsp:nvSpPr>
      <dsp:spPr>
        <a:xfrm>
          <a:off x="1097714" y="1585912"/>
          <a:ext cx="1217295" cy="1217295"/>
        </a:xfrm>
        <a:prstGeom prst="ellipse">
          <a:avLst/>
        </a:prstGeom>
        <a:solidFill>
          <a:schemeClr val="accent3">
            <a:alpha val="50000"/>
            <a:hueOff val="7881579"/>
            <a:satOff val="20000"/>
            <a:lumOff val="-4451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Other children</a:t>
          </a:r>
        </a:p>
      </dsp:txBody>
      <dsp:txXfrm>
        <a:off x="1275983" y="1764181"/>
        <a:ext cx="860757" cy="86075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B7EA4-2E17-42C3-91BA-B9E0976F6E79}" type="datetimeFigureOut">
              <a:rPr lang="en-US" smtClean="0"/>
              <a:t>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D1A0-66BD-4F1F-A0A9-A5A89052D3E6}" type="slidenum">
              <a:rPr lang="en-US" smtClean="0"/>
              <a:t>‹#›</a:t>
            </a:fld>
            <a:endParaRPr lang="en-US"/>
          </a:p>
        </p:txBody>
      </p:sp>
    </p:spTree>
    <p:extLst>
      <p:ext uri="{BB962C8B-B14F-4D97-AF65-F5344CB8AC3E}">
        <p14:creationId xmlns:p14="http://schemas.microsoft.com/office/powerpoint/2010/main" val="120071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joining us to talk more about the PAIRED Plus modules as part of the overall PAIRED initiative. As we have mentioned already today, we hope that these PAIRED Plus modules will aid your centers in improving family centered care even beyond skin-to-skin care in your unit.</a:t>
            </a:r>
          </a:p>
          <a:p>
            <a:endParaRPr lang="en-US" dirty="0"/>
          </a:p>
        </p:txBody>
      </p:sp>
      <p:sp>
        <p:nvSpPr>
          <p:cNvPr id="4" name="Slide Number Placeholder 3"/>
          <p:cNvSpPr>
            <a:spLocks noGrp="1"/>
          </p:cNvSpPr>
          <p:nvPr>
            <p:ph type="sldNum" sz="quarter" idx="5"/>
          </p:nvPr>
        </p:nvSpPr>
        <p:spPr/>
        <p:txBody>
          <a:bodyPr/>
          <a:lstStyle/>
          <a:p>
            <a:fld id="{C3EED1A0-66BD-4F1F-A0A9-A5A89052D3E6}" type="slidenum">
              <a:rPr lang="en-US" smtClean="0"/>
              <a:t>1</a:t>
            </a:fld>
            <a:endParaRPr lang="en-US"/>
          </a:p>
        </p:txBody>
      </p:sp>
    </p:spTree>
    <p:extLst>
      <p:ext uri="{BB962C8B-B14F-4D97-AF65-F5344CB8AC3E}">
        <p14:creationId xmlns:p14="http://schemas.microsoft.com/office/powerpoint/2010/main" val="214212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Beth.</a:t>
            </a:r>
          </a:p>
          <a:p>
            <a:r>
              <a:rPr lang="en-US" dirty="0"/>
              <a:t>In this second presentation, we are focusing on complex care conferences and early medical education with Dr. Stern.</a:t>
            </a:r>
          </a:p>
        </p:txBody>
      </p:sp>
      <p:sp>
        <p:nvSpPr>
          <p:cNvPr id="4" name="Slide Number Placeholder 3"/>
          <p:cNvSpPr>
            <a:spLocks noGrp="1"/>
          </p:cNvSpPr>
          <p:nvPr>
            <p:ph type="sldNum" sz="quarter" idx="5"/>
          </p:nvPr>
        </p:nvSpPr>
        <p:spPr/>
        <p:txBody>
          <a:bodyPr/>
          <a:lstStyle/>
          <a:p>
            <a:fld id="{C3EED1A0-66BD-4F1F-A0A9-A5A89052D3E6}" type="slidenum">
              <a:rPr lang="en-US" smtClean="0"/>
              <a:t>12</a:t>
            </a:fld>
            <a:endParaRPr lang="en-US"/>
          </a:p>
        </p:txBody>
      </p:sp>
    </p:spTree>
    <p:extLst>
      <p:ext uri="{BB962C8B-B14F-4D97-AF65-F5344CB8AC3E}">
        <p14:creationId xmlns:p14="http://schemas.microsoft.com/office/powerpoint/2010/main" val="387863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 long-term or complex NICU stays, there is often a need for formal, family care conferences. Some of these conferences may just involve the primary NICU medical team and the family, but often they require input from various other subspecialists or ancillary services in order to support the family in medical understanding, decision-making, and planning.</a:t>
            </a:r>
          </a:p>
          <a:p>
            <a:endParaRPr lang="en-US" dirty="0"/>
          </a:p>
        </p:txBody>
      </p:sp>
      <p:sp>
        <p:nvSpPr>
          <p:cNvPr id="4" name="Slide Number Placeholder 3"/>
          <p:cNvSpPr>
            <a:spLocks noGrp="1"/>
          </p:cNvSpPr>
          <p:nvPr>
            <p:ph type="sldNum" sz="quarter" idx="5"/>
          </p:nvPr>
        </p:nvSpPr>
        <p:spPr/>
        <p:txBody>
          <a:bodyPr/>
          <a:lstStyle/>
          <a:p>
            <a:fld id="{C3EED1A0-66BD-4F1F-A0A9-A5A89052D3E6}" type="slidenum">
              <a:rPr lang="en-US" smtClean="0"/>
              <a:t>16</a:t>
            </a:fld>
            <a:endParaRPr lang="en-US"/>
          </a:p>
        </p:txBody>
      </p:sp>
    </p:spTree>
    <p:extLst>
      <p:ext uri="{BB962C8B-B14F-4D97-AF65-F5344CB8AC3E}">
        <p14:creationId xmlns:p14="http://schemas.microsoft.com/office/powerpoint/2010/main" val="420637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are we really focusing on family centered care with these conferences?</a:t>
            </a:r>
          </a:p>
        </p:txBody>
      </p:sp>
      <p:sp>
        <p:nvSpPr>
          <p:cNvPr id="4" name="Slide Number Placeholder 3"/>
          <p:cNvSpPr>
            <a:spLocks noGrp="1"/>
          </p:cNvSpPr>
          <p:nvPr>
            <p:ph type="sldNum" sz="quarter" idx="5"/>
          </p:nvPr>
        </p:nvSpPr>
        <p:spPr/>
        <p:txBody>
          <a:bodyPr/>
          <a:lstStyle/>
          <a:p>
            <a:fld id="{C3EED1A0-66BD-4F1F-A0A9-A5A89052D3E6}" type="slidenum">
              <a:rPr lang="en-US" smtClean="0"/>
              <a:t>17</a:t>
            </a:fld>
            <a:endParaRPr lang="en-US"/>
          </a:p>
        </p:txBody>
      </p:sp>
    </p:spTree>
    <p:extLst>
      <p:ext uri="{BB962C8B-B14F-4D97-AF65-F5344CB8AC3E}">
        <p14:creationId xmlns:p14="http://schemas.microsoft.com/office/powerpoint/2010/main" val="289827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D1A0-66BD-4F1F-A0A9-A5A89052D3E6}" type="slidenum">
              <a:rPr lang="en-US" smtClean="0"/>
              <a:t>20</a:t>
            </a:fld>
            <a:endParaRPr lang="en-US"/>
          </a:p>
        </p:txBody>
      </p:sp>
    </p:spTree>
    <p:extLst>
      <p:ext uri="{BB962C8B-B14F-4D97-AF65-F5344CB8AC3E}">
        <p14:creationId xmlns:p14="http://schemas.microsoft.com/office/powerpoint/2010/main" val="2233481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Dr. 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final PAIRED Plus module discussed today will be on using infant and family names in interactions, discussed by Meredith Knapp.</a:t>
            </a:r>
          </a:p>
        </p:txBody>
      </p:sp>
      <p:sp>
        <p:nvSpPr>
          <p:cNvPr id="4" name="Slide Number Placeholder 3"/>
          <p:cNvSpPr>
            <a:spLocks noGrp="1"/>
          </p:cNvSpPr>
          <p:nvPr>
            <p:ph type="sldNum" sz="quarter" idx="5"/>
          </p:nvPr>
        </p:nvSpPr>
        <p:spPr/>
        <p:txBody>
          <a:bodyPr/>
          <a:lstStyle/>
          <a:p>
            <a:fld id="{C3EED1A0-66BD-4F1F-A0A9-A5A89052D3E6}" type="slidenum">
              <a:rPr lang="en-US" smtClean="0"/>
              <a:t>21</a:t>
            </a:fld>
            <a:endParaRPr lang="en-US"/>
          </a:p>
        </p:txBody>
      </p:sp>
    </p:spTree>
    <p:extLst>
      <p:ext uri="{BB962C8B-B14F-4D97-AF65-F5344CB8AC3E}">
        <p14:creationId xmlns:p14="http://schemas.microsoft.com/office/powerpoint/2010/main" val="387863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D1A0-66BD-4F1F-A0A9-A5A89052D3E6}" type="slidenum">
              <a:rPr lang="en-US" smtClean="0"/>
              <a:t>24</a:t>
            </a:fld>
            <a:endParaRPr lang="en-US"/>
          </a:p>
        </p:txBody>
      </p:sp>
    </p:spTree>
    <p:extLst>
      <p:ext uri="{BB962C8B-B14F-4D97-AF65-F5344CB8AC3E}">
        <p14:creationId xmlns:p14="http://schemas.microsoft.com/office/powerpoint/2010/main" val="2898279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Meredith.</a:t>
            </a:r>
          </a:p>
          <a:p>
            <a:r>
              <a:rPr lang="en-US" dirty="0"/>
              <a:t>Please see our PAIRED Toolkit for more information on these PAIRED Plus modules as well as many </a:t>
            </a:r>
            <a:r>
              <a:rPr lang="en-US"/>
              <a:t>more resources. </a:t>
            </a:r>
            <a:r>
              <a:rPr lang="en-US" dirty="0"/>
              <a:t>Thank you!</a:t>
            </a:r>
          </a:p>
          <a:p>
            <a:endParaRPr lang="en-US" dirty="0"/>
          </a:p>
        </p:txBody>
      </p:sp>
      <p:sp>
        <p:nvSpPr>
          <p:cNvPr id="4" name="Slide Number Placeholder 3"/>
          <p:cNvSpPr>
            <a:spLocks noGrp="1"/>
          </p:cNvSpPr>
          <p:nvPr>
            <p:ph type="sldNum" sz="quarter" idx="5"/>
          </p:nvPr>
        </p:nvSpPr>
        <p:spPr/>
        <p:txBody>
          <a:bodyPr/>
          <a:lstStyle/>
          <a:p>
            <a:fld id="{C3EED1A0-66BD-4F1F-A0A9-A5A89052D3E6}" type="slidenum">
              <a:rPr lang="en-US" smtClean="0"/>
              <a:t>27</a:t>
            </a:fld>
            <a:endParaRPr lang="en-US"/>
          </a:p>
        </p:txBody>
      </p:sp>
    </p:spTree>
    <p:extLst>
      <p:ext uri="{BB962C8B-B14F-4D97-AF65-F5344CB8AC3E}">
        <p14:creationId xmlns:p14="http://schemas.microsoft.com/office/powerpoint/2010/main" val="22932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speakers during this presentation are members of the advisory board for the FPQC PAIRED Initiative but have no other relevant disclosures.</a:t>
            </a:r>
          </a:p>
          <a:p>
            <a:endParaRPr lang="en-US" dirty="0"/>
          </a:p>
        </p:txBody>
      </p:sp>
      <p:sp>
        <p:nvSpPr>
          <p:cNvPr id="4" name="Slide Number Placeholder 3"/>
          <p:cNvSpPr>
            <a:spLocks noGrp="1"/>
          </p:cNvSpPr>
          <p:nvPr>
            <p:ph type="sldNum" sz="quarter" idx="5"/>
          </p:nvPr>
        </p:nvSpPr>
        <p:spPr/>
        <p:txBody>
          <a:bodyPr/>
          <a:lstStyle/>
          <a:p>
            <a:fld id="{C3EED1A0-66BD-4F1F-A0A9-A5A89052D3E6}" type="slidenum">
              <a:rPr lang="en-US" smtClean="0"/>
              <a:t>2</a:t>
            </a:fld>
            <a:endParaRPr lang="en-US"/>
          </a:p>
        </p:txBody>
      </p:sp>
    </p:spTree>
    <p:extLst>
      <p:ext uri="{BB962C8B-B14F-4D97-AF65-F5344CB8AC3E}">
        <p14:creationId xmlns:p14="http://schemas.microsoft.com/office/powerpoint/2010/main" val="357099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aim of the PAIRED Initiative is focused on improvements in skin to skin care in the NICU as a benefit to patients, family caregivers, and the overall provision of family centered care. That being said, we recognize that family centered care as an actual culture in the NICU comprises far more than just skin to skin care. As a result, our Advisory Board and Family Advisory Council also researched a number of other topics which we felt would improve overall FCC. </a:t>
            </a:r>
          </a:p>
          <a:p>
            <a:r>
              <a:rPr lang="en-US" dirty="0"/>
              <a:t>Include quick introduction on the structure of this presentation.</a:t>
            </a:r>
          </a:p>
        </p:txBody>
      </p:sp>
      <p:sp>
        <p:nvSpPr>
          <p:cNvPr id="4" name="Slide Number Placeholder 3"/>
          <p:cNvSpPr>
            <a:spLocks noGrp="1"/>
          </p:cNvSpPr>
          <p:nvPr>
            <p:ph type="sldNum" sz="quarter" idx="5"/>
          </p:nvPr>
        </p:nvSpPr>
        <p:spPr/>
        <p:txBody>
          <a:bodyPr/>
          <a:lstStyle/>
          <a:p>
            <a:fld id="{C3EED1A0-66BD-4F1F-A0A9-A5A89052D3E6}" type="slidenum">
              <a:rPr lang="en-US" smtClean="0"/>
              <a:t>3</a:t>
            </a:fld>
            <a:endParaRPr lang="en-US"/>
          </a:p>
        </p:txBody>
      </p:sp>
    </p:spTree>
    <p:extLst>
      <p:ext uri="{BB962C8B-B14F-4D97-AF65-F5344CB8AC3E}">
        <p14:creationId xmlns:p14="http://schemas.microsoft.com/office/powerpoint/2010/main" val="950831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several months of research and discussion, we came up with 12 potentially better practices to improve FCC and these were ranked by the Family Advisory Council and the Advisory Council to ascertain the most important areas of focus.</a:t>
            </a:r>
          </a:p>
          <a:p>
            <a:endParaRPr lang="en-US" dirty="0"/>
          </a:p>
        </p:txBody>
      </p:sp>
      <p:sp>
        <p:nvSpPr>
          <p:cNvPr id="4" name="Slide Number Placeholder 3"/>
          <p:cNvSpPr>
            <a:spLocks noGrp="1"/>
          </p:cNvSpPr>
          <p:nvPr>
            <p:ph type="sldNum" sz="quarter" idx="5"/>
          </p:nvPr>
        </p:nvSpPr>
        <p:spPr/>
        <p:txBody>
          <a:bodyPr/>
          <a:lstStyle/>
          <a:p>
            <a:fld id="{C3EED1A0-66BD-4F1F-A0A9-A5A89052D3E6}" type="slidenum">
              <a:rPr lang="en-US" smtClean="0"/>
              <a:t>4</a:t>
            </a:fld>
            <a:endParaRPr lang="en-US"/>
          </a:p>
        </p:txBody>
      </p:sp>
    </p:spTree>
    <p:extLst>
      <p:ext uri="{BB962C8B-B14F-4D97-AF65-F5344CB8AC3E}">
        <p14:creationId xmlns:p14="http://schemas.microsoft.com/office/powerpoint/2010/main" val="3025442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Today we will hear from three of our advisory board members on specific PAIRED Plus modules that have resources, change ideas, metrics, and more available in the PAIRED toolkit. We have many more PAIRED Plus initiatives than these but wanted to introduce you to a few today.</a:t>
            </a:r>
          </a:p>
          <a:p>
            <a:pPr marL="171450" indent="-171450">
              <a:buFontTx/>
              <a:buChar char="-"/>
            </a:pPr>
            <a:r>
              <a:rPr lang="en-US" dirty="0"/>
              <a:t>Elizabeth Simonton will be speaking about the inclusion of families in daily rounds. Elizabeth is the CEO of ICU baby, the largest volunteer-based, nonprofit organization in Florida that supports families with a baby in the Neonatal Intensive Care Unit.</a:t>
            </a:r>
          </a:p>
          <a:p>
            <a:pPr lvl="0"/>
            <a:r>
              <a:rPr lang="en-US" sz="1200" kern="1200" dirty="0">
                <a:solidFill>
                  <a:schemeClr val="tx1"/>
                </a:solidFill>
                <a:effectLst/>
                <a:latin typeface="+mn-lt"/>
                <a:ea typeface="+mn-ea"/>
                <a:cs typeface="+mn-cs"/>
              </a:rPr>
              <a:t>-   Dr. Mitch Stern will be discussing the importance of complex care conferences and early medical education. Dr. Stern is a neonatologist and the </a:t>
            </a:r>
            <a:r>
              <a:rPr lang="en-US" sz="1200" b="1" kern="1200" dirty="0">
                <a:solidFill>
                  <a:schemeClr val="tx1"/>
                </a:solidFill>
                <a:effectLst/>
                <a:latin typeface="+mn-lt"/>
                <a:ea typeface="+mn-ea"/>
                <a:cs typeface="+mn-cs"/>
              </a:rPr>
              <a:t>Medical Director at HCA Florida University Hospital at Davie, the successor hospital to Plantation General Hospital</a:t>
            </a:r>
            <a:r>
              <a:rPr lang="en-US" sz="1200" kern="1200" dirty="0">
                <a:solidFill>
                  <a:schemeClr val="tx1"/>
                </a:solidFill>
                <a:effectLst/>
                <a:latin typeface="+mn-lt"/>
                <a:ea typeface="+mn-ea"/>
                <a:cs typeface="+mn-cs"/>
              </a:rPr>
              <a:t>. He was previously the Medical Director at </a:t>
            </a:r>
            <a:r>
              <a:rPr lang="en-US" sz="1200" b="1" kern="1200" dirty="0" err="1">
                <a:solidFill>
                  <a:schemeClr val="tx1"/>
                </a:solidFill>
                <a:effectLst/>
                <a:latin typeface="+mn-lt"/>
                <a:ea typeface="+mn-ea"/>
                <a:cs typeface="+mn-cs"/>
              </a:rPr>
              <a:t>Lawnwood</a:t>
            </a:r>
            <a:r>
              <a:rPr lang="en-US" sz="1200" b="1" kern="1200" dirty="0">
                <a:solidFill>
                  <a:schemeClr val="tx1"/>
                </a:solidFill>
                <a:effectLst/>
                <a:latin typeface="+mn-lt"/>
                <a:ea typeface="+mn-ea"/>
                <a:cs typeface="+mn-cs"/>
              </a:rPr>
              <a:t> Regional Medical Center</a:t>
            </a:r>
            <a:r>
              <a:rPr lang="en-US" sz="1200" kern="1200" dirty="0">
                <a:solidFill>
                  <a:schemeClr val="tx1"/>
                </a:solidFill>
                <a:effectLst/>
                <a:latin typeface="+mn-lt"/>
                <a:ea typeface="+mn-ea"/>
                <a:cs typeface="+mn-cs"/>
              </a:rPr>
              <a:t> and completed his neonatology fellowship at Columbia Presbyterian Hospital.</a:t>
            </a:r>
          </a:p>
          <a:p>
            <a:pPr marL="171450" indent="-171450">
              <a:buFontTx/>
              <a:buChar char="-"/>
            </a:pPr>
            <a:r>
              <a:rPr lang="en-US" b="0" i="0" dirty="0">
                <a:solidFill>
                  <a:srgbClr val="212121"/>
                </a:solidFill>
                <a:effectLst/>
                <a:latin typeface="wf_segoe-ui_normal"/>
              </a:rPr>
              <a:t>Meredith Knapp will discuss the importance of identifying infants and families by name. Meredith has practiced as an Occupational Therapist for 22 years with experience in acute, inpatient, outpatient, home and community settings.  She is a Certified Neonatal Therapist (CNT), Neonatal Touch and Massage Therapist Certified (NTMTC), Certified Infant Massage Therapist CIMT) and Certified Brain Injury Specialist. She is currently owner and therapist for Essential Function Occupational Therapy.</a:t>
            </a:r>
            <a:br>
              <a:rPr lang="en-US" dirty="0"/>
            </a:br>
            <a:endParaRPr lang="en-US" dirty="0"/>
          </a:p>
        </p:txBody>
      </p:sp>
      <p:sp>
        <p:nvSpPr>
          <p:cNvPr id="4" name="Slide Number Placeholder 3"/>
          <p:cNvSpPr>
            <a:spLocks noGrp="1"/>
          </p:cNvSpPr>
          <p:nvPr>
            <p:ph type="sldNum" sz="quarter" idx="5"/>
          </p:nvPr>
        </p:nvSpPr>
        <p:spPr/>
        <p:txBody>
          <a:bodyPr/>
          <a:lstStyle/>
          <a:p>
            <a:fld id="{C3EED1A0-66BD-4F1F-A0A9-A5A89052D3E6}" type="slidenum">
              <a:rPr lang="en-US" smtClean="0"/>
              <a:t>5</a:t>
            </a:fld>
            <a:endParaRPr lang="en-US"/>
          </a:p>
        </p:txBody>
      </p:sp>
    </p:spTree>
    <p:extLst>
      <p:ext uri="{BB962C8B-B14F-4D97-AF65-F5344CB8AC3E}">
        <p14:creationId xmlns:p14="http://schemas.microsoft.com/office/powerpoint/2010/main" val="277784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PAIRED Plus module discussed today will be the inclusion of families in daily rounds and will be presented by Beth Simonton. </a:t>
            </a:r>
          </a:p>
        </p:txBody>
      </p:sp>
      <p:sp>
        <p:nvSpPr>
          <p:cNvPr id="4" name="Slide Number Placeholder 3"/>
          <p:cNvSpPr>
            <a:spLocks noGrp="1"/>
          </p:cNvSpPr>
          <p:nvPr>
            <p:ph type="sldNum" sz="quarter" idx="5"/>
          </p:nvPr>
        </p:nvSpPr>
        <p:spPr/>
        <p:txBody>
          <a:bodyPr/>
          <a:lstStyle/>
          <a:p>
            <a:fld id="{C3EED1A0-66BD-4F1F-A0A9-A5A89052D3E6}" type="slidenum">
              <a:rPr lang="en-US" smtClean="0"/>
              <a:t>6</a:t>
            </a:fld>
            <a:endParaRPr lang="en-US"/>
          </a:p>
        </p:txBody>
      </p:sp>
    </p:spTree>
    <p:extLst>
      <p:ext uri="{BB962C8B-B14F-4D97-AF65-F5344CB8AC3E}">
        <p14:creationId xmlns:p14="http://schemas.microsoft.com/office/powerpoint/2010/main" val="387863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Calibri" panose="020F0502020204030204" pitchFamily="34" charset="0"/>
              </a:rPr>
              <a:t>- 5 minutes</a:t>
            </a:r>
          </a:p>
          <a:p>
            <a:pPr algn="l"/>
            <a:r>
              <a:rPr lang="en-US" b="0" i="0" dirty="0">
                <a:solidFill>
                  <a:srgbClr val="000000"/>
                </a:solidFill>
                <a:effectLst/>
                <a:latin typeface="Calibri" panose="020F0502020204030204" pitchFamily="34" charset="0"/>
              </a:rPr>
              <a:t>- acknowledge there will be barriers</a:t>
            </a:r>
          </a:p>
          <a:p>
            <a:pPr algn="l"/>
            <a:r>
              <a:rPr lang="en-US" b="0" i="0" dirty="0">
                <a:solidFill>
                  <a:srgbClr val="000000"/>
                </a:solidFill>
                <a:effectLst/>
                <a:latin typeface="Calibri" panose="020F0502020204030204" pitchFamily="34" charset="0"/>
              </a:rPr>
              <a:t>- this is an opportunity for health care providers</a:t>
            </a:r>
          </a:p>
          <a:p>
            <a:pPr algn="l"/>
            <a:r>
              <a:rPr lang="en-US" b="0" i="0" dirty="0">
                <a:solidFill>
                  <a:srgbClr val="000000"/>
                </a:solidFill>
                <a:effectLst/>
                <a:latin typeface="Calibri" panose="020F0502020204030204" pitchFamily="34" charset="0"/>
              </a:rPr>
              <a:t>- regularity of rounds</a:t>
            </a:r>
          </a:p>
          <a:p>
            <a:endParaRPr lang="en-US" dirty="0"/>
          </a:p>
        </p:txBody>
      </p:sp>
      <p:sp>
        <p:nvSpPr>
          <p:cNvPr id="4" name="Slide Number Placeholder 3"/>
          <p:cNvSpPr>
            <a:spLocks noGrp="1"/>
          </p:cNvSpPr>
          <p:nvPr>
            <p:ph type="sldNum" sz="quarter" idx="5"/>
          </p:nvPr>
        </p:nvSpPr>
        <p:spPr/>
        <p:txBody>
          <a:bodyPr/>
          <a:lstStyle/>
          <a:p>
            <a:fld id="{C3EED1A0-66BD-4F1F-A0A9-A5A89052D3E6}" type="slidenum">
              <a:rPr lang="en-US" smtClean="0"/>
              <a:t>7</a:t>
            </a:fld>
            <a:endParaRPr lang="en-US"/>
          </a:p>
        </p:txBody>
      </p:sp>
    </p:spTree>
    <p:extLst>
      <p:ext uri="{BB962C8B-B14F-4D97-AF65-F5344CB8AC3E}">
        <p14:creationId xmlns:p14="http://schemas.microsoft.com/office/powerpoint/2010/main" val="82779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D1A0-66BD-4F1F-A0A9-A5A89052D3E6}" type="slidenum">
              <a:rPr lang="en-US" smtClean="0"/>
              <a:t>8</a:t>
            </a:fld>
            <a:endParaRPr lang="en-US"/>
          </a:p>
        </p:txBody>
      </p:sp>
    </p:spTree>
    <p:extLst>
      <p:ext uri="{BB962C8B-B14F-4D97-AF65-F5344CB8AC3E}">
        <p14:creationId xmlns:p14="http://schemas.microsoft.com/office/powerpoint/2010/main" val="99364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D1A0-66BD-4F1F-A0A9-A5A89052D3E6}" type="slidenum">
              <a:rPr lang="en-US" smtClean="0"/>
              <a:t>9</a:t>
            </a:fld>
            <a:endParaRPr lang="en-US"/>
          </a:p>
        </p:txBody>
      </p:sp>
    </p:spTree>
    <p:extLst>
      <p:ext uri="{BB962C8B-B14F-4D97-AF65-F5344CB8AC3E}">
        <p14:creationId xmlns:p14="http://schemas.microsoft.com/office/powerpoint/2010/main" val="2898279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0154" y="1122363"/>
            <a:ext cx="7585389" cy="2387600"/>
          </a:xfrm>
        </p:spPr>
        <p:txBody>
          <a:bodyPr anchor="b"/>
          <a:lstStyle>
            <a:lvl1pPr algn="l">
              <a:defRPr sz="4500"/>
            </a:lvl1pPr>
          </a:lstStyle>
          <a:p>
            <a:r>
              <a:rPr lang="en-US" dirty="0"/>
              <a:t>Click to edit title</a:t>
            </a:r>
          </a:p>
        </p:txBody>
      </p:sp>
      <p:sp>
        <p:nvSpPr>
          <p:cNvPr id="3" name="Subtitle 2"/>
          <p:cNvSpPr>
            <a:spLocks noGrp="1"/>
          </p:cNvSpPr>
          <p:nvPr>
            <p:ph type="subTitle" idx="1" hasCustomPrompt="1"/>
          </p:nvPr>
        </p:nvSpPr>
        <p:spPr>
          <a:xfrm>
            <a:off x="840154" y="3748686"/>
            <a:ext cx="7585389" cy="1655762"/>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8953081" y="5735638"/>
            <a:ext cx="19091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6111382"/>
            <a:ext cx="7314818"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8620274" y="6111381"/>
            <a:ext cx="526283" cy="1049392"/>
          </a:xfrm>
          <a:prstGeom prst="rect">
            <a:avLst/>
          </a:prstGeom>
        </p:spPr>
      </p:pic>
      <p:pic>
        <p:nvPicPr>
          <p:cNvPr id="9" name="Picture 8" descr="A close up of a logo&#10;&#10;Description automatically generated">
            <a:extLst>
              <a:ext uri="{FF2B5EF4-FFF2-40B4-BE49-F238E27FC236}">
                <a16:creationId xmlns:a16="http://schemas.microsoft.com/office/drawing/2014/main" id="{9BE2C600-6642-470E-8800-010CAC1340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7583" y="5940556"/>
            <a:ext cx="1152735" cy="900655"/>
          </a:xfrm>
          <a:prstGeom prst="rect">
            <a:avLst/>
          </a:prstGeom>
        </p:spPr>
      </p:pic>
    </p:spTree>
    <p:extLst>
      <p:ext uri="{BB962C8B-B14F-4D97-AF65-F5344CB8AC3E}">
        <p14:creationId xmlns:p14="http://schemas.microsoft.com/office/powerpoint/2010/main" val="34688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CC22F-9971-47BF-9B90-31CCD98916D0}" type="datetime4">
              <a:rPr lang="en-US" smtClean="0"/>
              <a:t>February 9,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419859883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06337" y="365127"/>
            <a:ext cx="7410204" cy="1015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06336" y="1526882"/>
            <a:ext cx="3602045"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06336" y="2311892"/>
            <a:ext cx="3602045"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07427" y="1526882"/>
            <a:ext cx="3619784"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07427" y="2311892"/>
            <a:ext cx="3619784"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4DADBB-3577-4367-A43A-8897C293404D}" type="datetime4">
              <a:rPr lang="en-US" smtClean="0"/>
              <a:t>February 9,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60581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106336" y="457200"/>
            <a:ext cx="2937296" cy="1600200"/>
          </a:xfrm>
        </p:spPr>
        <p:txBody>
          <a:bodyPr anchor="ct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847" y="813917"/>
            <a:ext cx="4304694" cy="504713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106336" y="2057400"/>
            <a:ext cx="2937296"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74F262C3-DEFD-4340-A68E-89359929B5C5}" type="datetime4">
              <a:rPr lang="en-US" smtClean="0"/>
              <a:t>February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3517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6336" y="457200"/>
            <a:ext cx="2872598" cy="1600200"/>
          </a:xfrm>
        </p:spPr>
        <p:txBody>
          <a:bodyPr anchor="ct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153618" y="864158"/>
            <a:ext cx="4362923" cy="499689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06336" y="2057400"/>
            <a:ext cx="287259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1735FD36-5690-410E-ADDE-4B4352DD2A4E}" type="datetime4">
              <a:rPr lang="en-US" smtClean="0"/>
              <a:t>February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813564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69875" y="309893"/>
            <a:ext cx="7417190"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3" y="3072668"/>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6550" y="5267389"/>
            <a:ext cx="1640746" cy="1392207"/>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4180114" y="5155897"/>
            <a:ext cx="4206176"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2162099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22CAF-905C-4097-A82D-B104C1747AAC}" type="datetime4">
              <a:rPr lang="en-US" smtClean="0"/>
              <a:t>February 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50227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C3BEBDCF-F60F-4265-9AB8-FB1284D14E76}" type="datetime4">
              <a:rPr lang="en-US" smtClean="0"/>
              <a:t>February 9, 2022</a:t>
            </a:fld>
            <a:endParaRPr lang="en-US"/>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854091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BF7B5CDA-AB8D-4A41-B727-076C783E4FCD}" type="datetime4">
              <a:rPr lang="en-US" smtClean="0"/>
              <a:t>February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975962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92" y="1256045"/>
            <a:ext cx="7950758"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75B2BC04-5614-464E-B723-14687945F270}" type="datetime4">
              <a:rPr lang="en-US" smtClean="0"/>
              <a:t>February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243484" y="6395117"/>
            <a:ext cx="4033824"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70"/>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2" y="291721"/>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7609" y="6166966"/>
            <a:ext cx="666390" cy="721178"/>
          </a:xfrm>
          <a:prstGeom prst="rect">
            <a:avLst/>
          </a:prstGeom>
        </p:spPr>
      </p:pic>
    </p:spTree>
    <p:extLst>
      <p:ext uri="{BB962C8B-B14F-4D97-AF65-F5344CB8AC3E}">
        <p14:creationId xmlns:p14="http://schemas.microsoft.com/office/powerpoint/2010/main" val="3774415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770179" y="1707181"/>
            <a:ext cx="6868045" cy="3453684"/>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1995871" y="3082227"/>
            <a:ext cx="6858001" cy="6935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1" y="0"/>
            <a:ext cx="50780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278202" y="3968370"/>
            <a:ext cx="4347712" cy="1500187"/>
          </a:xfrm>
        </p:spPr>
        <p:txBody>
          <a:bodyPr>
            <a:normAutofit/>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278203" y="3777471"/>
            <a:ext cx="319146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225450" y="6008621"/>
            <a:ext cx="728872"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5229621" y="-10048"/>
            <a:ext cx="3914825"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278202" y="841982"/>
            <a:ext cx="4347712"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23006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770178" y="1707181"/>
            <a:ext cx="6868045" cy="3453684"/>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1995870" y="3082226"/>
            <a:ext cx="6858001" cy="6935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0" y="0"/>
            <a:ext cx="50780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278202" y="3968368"/>
            <a:ext cx="4347712" cy="1500187"/>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278202" y="3777471"/>
            <a:ext cx="319146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39189" y="6102464"/>
            <a:ext cx="844221" cy="694953"/>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5229620" y="-10048"/>
            <a:ext cx="3914825"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278202" y="841980"/>
            <a:ext cx="4347712"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118765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69875" y="973085"/>
            <a:ext cx="7417190"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5320603" y="6405165"/>
            <a:ext cx="1455644" cy="286169"/>
          </a:xfrm>
        </p:spPr>
        <p:txBody>
          <a:bodyPr/>
          <a:lstStyle>
            <a:lvl1pPr>
              <a:defRPr>
                <a:solidFill>
                  <a:schemeClr val="accent2"/>
                </a:solidFill>
              </a:defRPr>
            </a:lvl1pPr>
          </a:lstStyle>
          <a:p>
            <a:fld id="{E714EC04-E39B-4093-8FBA-99428B3FF69A}" type="datetime4">
              <a:rPr lang="en-US" smtClean="0"/>
              <a:t>February 9, 2022</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1522327" y="6405165"/>
            <a:ext cx="3694694"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6851531" y="6405165"/>
            <a:ext cx="66639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4" y="3786097"/>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7664" y="6261834"/>
            <a:ext cx="641953" cy="694732"/>
          </a:xfrm>
          <a:prstGeom prst="rect">
            <a:avLst/>
          </a:prstGeom>
        </p:spPr>
      </p:pic>
    </p:spTree>
    <p:extLst>
      <p:ext uri="{BB962C8B-B14F-4D97-AF65-F5344CB8AC3E}">
        <p14:creationId xmlns:p14="http://schemas.microsoft.com/office/powerpoint/2010/main" val="40372296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70"/>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2" y="291721"/>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7609" y="6166966"/>
            <a:ext cx="66639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564593" y="1346479"/>
            <a:ext cx="3652211"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4863140" y="1346479"/>
            <a:ext cx="3652211"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236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D0EFD9EE-50EB-4FDD-81A6-5A53D936A069}" type="datetime4">
              <a:rPr lang="en-US" smtClean="0"/>
              <a:t>February 9, 2022</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4417" y="6079256"/>
            <a:ext cx="719585" cy="778747"/>
          </a:xfrm>
          <a:prstGeom prst="rect">
            <a:avLst/>
          </a:prstGeom>
        </p:spPr>
      </p:pic>
    </p:spTree>
    <p:extLst>
      <p:ext uri="{BB962C8B-B14F-4D97-AF65-F5344CB8AC3E}">
        <p14:creationId xmlns:p14="http://schemas.microsoft.com/office/powerpoint/2010/main" val="355973595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69875" y="309895"/>
            <a:ext cx="7417190"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4" y="3072668"/>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6550" y="5082358"/>
            <a:ext cx="1640746"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4180114" y="5155899"/>
            <a:ext cx="4206176"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4962089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69875" y="973083"/>
            <a:ext cx="7417190"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5320602" y="6405163"/>
            <a:ext cx="1455644" cy="286169"/>
          </a:xfrm>
        </p:spPr>
        <p:txBody>
          <a:bodyPr/>
          <a:lstStyle>
            <a:lvl1pPr>
              <a:defRPr>
                <a:solidFill>
                  <a:schemeClr val="accent2"/>
                </a:solidFill>
              </a:defRPr>
            </a:lvl1pPr>
          </a:lstStyle>
          <a:p>
            <a:fld id="{E714EC04-E39B-4093-8FBA-99428B3FF69A}" type="datetime4">
              <a:rPr lang="en-US" smtClean="0"/>
              <a:t>February 9, 2022</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1522326" y="6405163"/>
            <a:ext cx="3694694"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6851531" y="6405163"/>
            <a:ext cx="66639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3" y="3786097"/>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7662" y="6185140"/>
            <a:ext cx="777597" cy="667914"/>
          </a:xfrm>
          <a:prstGeom prst="rect">
            <a:avLst/>
          </a:prstGeom>
        </p:spPr>
      </p:pic>
    </p:spTree>
    <p:extLst>
      <p:ext uri="{BB962C8B-B14F-4D97-AF65-F5344CB8AC3E}">
        <p14:creationId xmlns:p14="http://schemas.microsoft.com/office/powerpoint/2010/main" val="12988967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BF7B5CDA-AB8D-4A41-B727-076C783E4FCD}" type="datetime4">
              <a:rPr lang="en-US" smtClean="0"/>
              <a:t>February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13712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92" y="1256045"/>
            <a:ext cx="7950758"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75B2BC04-5614-464E-B723-14687945F270}" type="datetime4">
              <a:rPr lang="en-US" smtClean="0"/>
              <a:t>February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243484" y="6395115"/>
            <a:ext cx="4033824"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8"/>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1" y="291720"/>
            <a:ext cx="7950758" cy="623840"/>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0974" y="6166966"/>
            <a:ext cx="923025" cy="721178"/>
          </a:xfrm>
          <a:prstGeom prst="rect">
            <a:avLst/>
          </a:prstGeom>
        </p:spPr>
      </p:pic>
    </p:spTree>
    <p:extLst>
      <p:ext uri="{BB962C8B-B14F-4D97-AF65-F5344CB8AC3E}">
        <p14:creationId xmlns:p14="http://schemas.microsoft.com/office/powerpoint/2010/main" val="348357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4592" y="1637117"/>
            <a:ext cx="3652211"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3139" y="1637117"/>
            <a:ext cx="3652211"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723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10394"/>
            <a:ext cx="9144000" cy="632730"/>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1" y="274467"/>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49453" y="6245365"/>
            <a:ext cx="794546" cy="642779"/>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564592" y="1164566"/>
            <a:ext cx="3652211"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4863139" y="1164566"/>
            <a:ext cx="3652211"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121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F418F4-F298-4152-9C8E-5FF9ACADD8FE}" type="datetime4">
              <a:rPr lang="en-US" smtClean="0"/>
              <a:t>February 9,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69352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D0EFD9EE-50EB-4FDD-81A6-5A53D936A069}" type="datetime4">
              <a:rPr lang="en-US" smtClean="0"/>
              <a:t>February 9, 2022</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4491" y="6219419"/>
            <a:ext cx="819510" cy="638582"/>
          </a:xfrm>
          <a:prstGeom prst="rect">
            <a:avLst/>
          </a:prstGeom>
        </p:spPr>
      </p:pic>
    </p:spTree>
    <p:extLst>
      <p:ext uri="{BB962C8B-B14F-4D97-AF65-F5344CB8AC3E}">
        <p14:creationId xmlns:p14="http://schemas.microsoft.com/office/powerpoint/2010/main" val="34915129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 y="6341779"/>
            <a:ext cx="7950759" cy="401730"/>
          </a:xfrm>
          <a:prstGeom prst="rect">
            <a:avLst/>
          </a:prstGeom>
        </p:spPr>
      </p:pic>
      <p:sp>
        <p:nvSpPr>
          <p:cNvPr id="2" name="Title Placeholder 1"/>
          <p:cNvSpPr>
            <a:spLocks noGrp="1"/>
          </p:cNvSpPr>
          <p:nvPr>
            <p:ph type="title"/>
          </p:nvPr>
        </p:nvSpPr>
        <p:spPr>
          <a:xfrm>
            <a:off x="564592" y="216133"/>
            <a:ext cx="7950758" cy="94843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64592" y="1337094"/>
            <a:ext cx="7950758" cy="47175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52594" y="6395115"/>
            <a:ext cx="1483940" cy="286169"/>
          </a:xfrm>
          <a:prstGeom prst="rect">
            <a:avLst/>
          </a:prstGeom>
        </p:spPr>
        <p:txBody>
          <a:bodyPr vert="horz" lIns="91440" tIns="45720" rIns="91440" bIns="45720" rtlCol="0" anchor="ctr"/>
          <a:lstStyle>
            <a:lvl1pPr algn="r">
              <a:defRPr sz="900">
                <a:solidFill>
                  <a:schemeClr val="bg1"/>
                </a:solidFill>
              </a:defRPr>
            </a:lvl1pPr>
          </a:lstStyle>
          <a:p>
            <a:fld id="{D3F87BFC-E1F7-4743-9CD0-6DABBD1D5C09}" type="datetime4">
              <a:rPr lang="en-US" smtClean="0"/>
              <a:t>February 9, 2022</a:t>
            </a:fld>
            <a:endParaRPr lang="en-US"/>
          </a:p>
        </p:txBody>
      </p:sp>
      <p:sp>
        <p:nvSpPr>
          <p:cNvPr id="5" name="Footer Placeholder 4"/>
          <p:cNvSpPr>
            <a:spLocks noGrp="1"/>
          </p:cNvSpPr>
          <p:nvPr>
            <p:ph type="ftr" sz="quarter" idx="3"/>
          </p:nvPr>
        </p:nvSpPr>
        <p:spPr>
          <a:xfrm>
            <a:off x="1499717" y="6395115"/>
            <a:ext cx="3777591" cy="286169"/>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6911819" y="6395115"/>
            <a:ext cx="666390" cy="286169"/>
          </a:xfrm>
          <a:prstGeom prst="rect">
            <a:avLst/>
          </a:prstGeom>
        </p:spPr>
        <p:txBody>
          <a:bodyPr vert="horz" lIns="91440" tIns="45720" rIns="91440" bIns="45720" rtlCol="0" anchor="ctr"/>
          <a:lstStyle>
            <a:lvl1pPr algn="r">
              <a:defRPr sz="900">
                <a:solidFill>
                  <a:schemeClr val="bg1"/>
                </a:solidFill>
              </a:defRPr>
            </a:lvl1pPr>
          </a:lstStyle>
          <a:p>
            <a:r>
              <a:rPr lang="en-US"/>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25">
            <a:extLst>
              <a:ext uri="{96DAC541-7B7A-43D3-8B79-37D633B846F1}">
                <asvg:svgBlip xmlns:asvg="http://schemas.microsoft.com/office/drawing/2016/SVG/main" r:embed="rId26"/>
              </a:ext>
            </a:extLst>
          </a:blip>
          <a:srcRect l="93318" t="-86863" b="-1"/>
          <a:stretch/>
        </p:blipFill>
        <p:spPr>
          <a:xfrm rot="10800000">
            <a:off x="8615617" y="6351828"/>
            <a:ext cx="526283"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7985263" y="6287712"/>
            <a:ext cx="728858" cy="596166"/>
          </a:xfrm>
          <a:prstGeom prst="rect">
            <a:avLst/>
          </a:prstGeom>
        </p:spPr>
      </p:pic>
    </p:spTree>
    <p:extLst>
      <p:ext uri="{BB962C8B-B14F-4D97-AF65-F5344CB8AC3E}">
        <p14:creationId xmlns:p14="http://schemas.microsoft.com/office/powerpoint/2010/main" val="37591465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37" r:id="rId17"/>
    <p:sldLayoutId id="2147483738" r:id="rId18"/>
    <p:sldLayoutId id="2147483739" r:id="rId19"/>
    <p:sldLayoutId id="2147483740" r:id="rId20"/>
    <p:sldLayoutId id="2147483741" r:id="rId21"/>
    <p:sldLayoutId id="2147483742" r:id="rId22"/>
    <p:sldLayoutId id="2147483743" r:id="rId23"/>
  </p:sldLayoutIdLst>
  <p:hf sldNum="0"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770335" indent="-126206"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73944" indent="-13216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371600" indent="-129779"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864E32-89CA-40C0-B6BF-29AE6654EB3E}"/>
              </a:ext>
            </a:extLst>
          </p:cNvPr>
          <p:cNvSpPr/>
          <p:nvPr/>
        </p:nvSpPr>
        <p:spPr>
          <a:xfrm rot="5400000">
            <a:off x="1875324" y="2493370"/>
            <a:ext cx="77638" cy="214797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5" name="Subtitle 2">
            <a:extLst>
              <a:ext uri="{FF2B5EF4-FFF2-40B4-BE49-F238E27FC236}">
                <a16:creationId xmlns:a16="http://schemas.microsoft.com/office/drawing/2014/main" id="{28E67CB0-C8B2-452B-BB26-05C558939167}"/>
              </a:ext>
            </a:extLst>
          </p:cNvPr>
          <p:cNvSpPr txBox="1">
            <a:spLocks/>
          </p:cNvSpPr>
          <p:nvPr/>
        </p:nvSpPr>
        <p:spPr>
          <a:xfrm>
            <a:off x="740314" y="3901086"/>
            <a:ext cx="7878169" cy="1655762"/>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bg2"/>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400" b="1" i="1" dirty="0">
                <a:solidFill>
                  <a:srgbClr val="E99037"/>
                </a:solidFill>
              </a:rPr>
              <a:t>Potentially Better Practices to Improve Family-Centered Care</a:t>
            </a:r>
          </a:p>
          <a:p>
            <a:endParaRPr lang="en-US" sz="2400" b="1" i="1" dirty="0">
              <a:solidFill>
                <a:srgbClr val="E99037"/>
              </a:solidFill>
            </a:endParaRPr>
          </a:p>
          <a:p>
            <a:r>
              <a:rPr lang="en-US" sz="2400" dirty="0">
                <a:solidFill>
                  <a:srgbClr val="E99037"/>
                </a:solidFill>
              </a:rPr>
              <a:t>Colby Day Richardson, MD</a:t>
            </a:r>
          </a:p>
        </p:txBody>
      </p:sp>
      <p:sp>
        <p:nvSpPr>
          <p:cNvPr id="10" name="Title 1">
            <a:extLst>
              <a:ext uri="{FF2B5EF4-FFF2-40B4-BE49-F238E27FC236}">
                <a16:creationId xmlns:a16="http://schemas.microsoft.com/office/drawing/2014/main" id="{1D7BE7A2-4AF8-4ED4-AE38-E8745D10A524}"/>
              </a:ext>
            </a:extLst>
          </p:cNvPr>
          <p:cNvSpPr txBox="1">
            <a:spLocks/>
          </p:cNvSpPr>
          <p:nvPr/>
        </p:nvSpPr>
        <p:spPr>
          <a:xfrm>
            <a:off x="718457" y="1140940"/>
            <a:ext cx="7585389" cy="238760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dirty="0">
                <a:effectLst>
                  <a:outerShdw blurRad="38100" dist="38100" dir="2700000" algn="tl">
                    <a:srgbClr val="000000">
                      <a:alpha val="43137"/>
                    </a:srgbClr>
                  </a:outerShdw>
                </a:effectLst>
              </a:rPr>
              <a:t>PAIRED Plus Modules</a:t>
            </a:r>
          </a:p>
        </p:txBody>
      </p:sp>
    </p:spTree>
    <p:extLst>
      <p:ext uri="{BB962C8B-B14F-4D97-AF65-F5344CB8AC3E}">
        <p14:creationId xmlns:p14="http://schemas.microsoft.com/office/powerpoint/2010/main" val="307197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90AD4-10F4-4923-A0C1-BAF6A9FAFBA7}"/>
              </a:ext>
            </a:extLst>
          </p:cNvPr>
          <p:cNvSpPr>
            <a:spLocks noGrp="1"/>
          </p:cNvSpPr>
          <p:nvPr>
            <p:ph idx="1"/>
          </p:nvPr>
        </p:nvSpPr>
        <p:spPr>
          <a:xfrm>
            <a:off x="388882" y="1026138"/>
            <a:ext cx="8376745" cy="5007281"/>
          </a:xfrm>
        </p:spPr>
        <p:txBody>
          <a:bodyPr>
            <a:noAutofit/>
          </a:bodyPr>
          <a:lstStyle/>
          <a:p>
            <a:pPr marL="0" indent="0">
              <a:buNone/>
            </a:pPr>
            <a:r>
              <a:rPr lang="en-US" sz="2400" b="1" i="1" dirty="0">
                <a:solidFill>
                  <a:srgbClr val="466069"/>
                </a:solidFill>
                <a:latin typeface="Arial Narrow" panose="020B0606020202030204" pitchFamily="34" charset="0"/>
              </a:rPr>
              <a:t>Reassess your unit’s rounding process and maximize abilities</a:t>
            </a:r>
            <a:endParaRPr lang="en-US" sz="400" b="1" i="1" dirty="0">
              <a:solidFill>
                <a:srgbClr val="466069"/>
              </a:solidFill>
              <a:latin typeface="Arial Narrow" panose="020B0606020202030204" pitchFamily="34" charset="0"/>
            </a:endParaRPr>
          </a:p>
          <a:p>
            <a:pPr marL="0" indent="0">
              <a:buNone/>
            </a:pPr>
            <a:r>
              <a:rPr lang="en-US" sz="2400" b="1" dirty="0">
                <a:solidFill>
                  <a:srgbClr val="E99037"/>
                </a:solidFill>
                <a:latin typeface="Arial Narrow" panose="020B0606020202030204" pitchFamily="34" charset="0"/>
              </a:rPr>
              <a:t>Accountability</a:t>
            </a:r>
          </a:p>
          <a:p>
            <a:pPr lvl="1"/>
            <a:r>
              <a:rPr lang="en-US" sz="2400" dirty="0">
                <a:latin typeface="Arial Narrow" panose="020B0606020202030204" pitchFamily="34" charset="0"/>
              </a:rPr>
              <a:t>Standardize introductions to NICU &amp; rounding process</a:t>
            </a:r>
          </a:p>
          <a:p>
            <a:pPr lvl="1"/>
            <a:r>
              <a:rPr lang="en-US" sz="2400" dirty="0">
                <a:latin typeface="Arial Narrow" panose="020B0606020202030204" pitchFamily="34" charset="0"/>
              </a:rPr>
              <a:t>Set expectations for healthcare teams &amp; goals for parents</a:t>
            </a:r>
            <a:endParaRPr lang="en-US" sz="400" dirty="0"/>
          </a:p>
          <a:p>
            <a:pPr marL="0" indent="0">
              <a:buNone/>
            </a:pPr>
            <a:r>
              <a:rPr lang="en-US" sz="2400" b="1" dirty="0">
                <a:solidFill>
                  <a:srgbClr val="E99037"/>
                </a:solidFill>
              </a:rPr>
              <a:t>Accessibility</a:t>
            </a:r>
          </a:p>
          <a:p>
            <a:pPr lvl="1"/>
            <a:r>
              <a:rPr lang="en-US" sz="2400" dirty="0">
                <a:latin typeface="Arial Narrow" panose="020B0606020202030204" pitchFamily="34" charset="0"/>
              </a:rPr>
              <a:t>Invite family caregivers to attend</a:t>
            </a:r>
          </a:p>
          <a:p>
            <a:pPr lvl="1"/>
            <a:r>
              <a:rPr lang="en-US" sz="2400" dirty="0">
                <a:latin typeface="Arial Narrow" panose="020B0606020202030204" pitchFamily="34" charset="0"/>
              </a:rPr>
              <a:t>Adhere to scheduled rounding times</a:t>
            </a:r>
          </a:p>
          <a:p>
            <a:pPr lvl="1"/>
            <a:r>
              <a:rPr lang="en-US" sz="2400" dirty="0">
                <a:latin typeface="Arial Narrow" panose="020B0606020202030204" pitchFamily="34" charset="0"/>
              </a:rPr>
              <a:t>Use technology</a:t>
            </a:r>
            <a:endParaRPr lang="en-US" sz="400" dirty="0"/>
          </a:p>
          <a:p>
            <a:pPr marL="0" indent="0">
              <a:buNone/>
            </a:pPr>
            <a:r>
              <a:rPr lang="en-US" sz="2400" b="1" dirty="0">
                <a:solidFill>
                  <a:srgbClr val="E99037"/>
                </a:solidFill>
              </a:rPr>
              <a:t>Comprehensibility</a:t>
            </a:r>
          </a:p>
          <a:p>
            <a:pPr lvl="1"/>
            <a:r>
              <a:rPr lang="en-US" sz="2400" dirty="0">
                <a:latin typeface="Arial Narrow" panose="020B0606020202030204" pitchFamily="34" charset="0"/>
              </a:rPr>
              <a:t>Balance medical terminology vs. layman’s language</a:t>
            </a:r>
          </a:p>
          <a:p>
            <a:pPr lvl="1"/>
            <a:r>
              <a:rPr lang="en-US" sz="2400" dirty="0">
                <a:latin typeface="Arial Narrow" panose="020B0606020202030204" pitchFamily="34" charset="0"/>
              </a:rPr>
              <a:t>Introduce participants</a:t>
            </a:r>
          </a:p>
          <a:p>
            <a:pPr lvl="1"/>
            <a:r>
              <a:rPr lang="en-US" sz="2400" dirty="0">
                <a:latin typeface="Arial Narrow" panose="020B0606020202030204" pitchFamily="34" charset="0"/>
              </a:rPr>
              <a:t>Consider parents’ emotional state, language, culture &amp; education</a:t>
            </a:r>
            <a:endParaRPr lang="en-US" sz="400" dirty="0"/>
          </a:p>
          <a:p>
            <a:pPr marL="0" indent="0">
              <a:buNone/>
            </a:pPr>
            <a:r>
              <a:rPr lang="en-US" sz="2400" b="1" dirty="0" err="1">
                <a:solidFill>
                  <a:srgbClr val="E99037"/>
                </a:solidFill>
              </a:rPr>
              <a:t>Conversationality</a:t>
            </a:r>
            <a:r>
              <a:rPr lang="en-US" sz="2400" b="1" dirty="0">
                <a:solidFill>
                  <a:srgbClr val="E99037"/>
                </a:solidFill>
              </a:rPr>
              <a:t> </a:t>
            </a:r>
          </a:p>
          <a:p>
            <a:pPr lvl="1"/>
            <a:r>
              <a:rPr lang="en-US" sz="2400" dirty="0">
                <a:latin typeface="Arial Narrow" panose="020B0606020202030204" pitchFamily="34" charset="0"/>
              </a:rPr>
              <a:t>Encourage questions &amp; feedback to ensure understanding</a:t>
            </a:r>
          </a:p>
        </p:txBody>
      </p:sp>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a:xfrm>
            <a:off x="0" y="260189"/>
            <a:ext cx="7950758" cy="623840"/>
          </a:xfrm>
        </p:spPr>
        <p:txBody>
          <a:bodyPr>
            <a:noAutofit/>
          </a:bodyPr>
          <a:lstStyle/>
          <a:p>
            <a:r>
              <a:rPr lang="en-US" sz="3200" b="1" dirty="0">
                <a:effectLst>
                  <a:outerShdw blurRad="38100" dist="38100" dir="2700000" algn="tl">
                    <a:srgbClr val="000000">
                      <a:alpha val="43137"/>
                    </a:srgbClr>
                  </a:outerShdw>
                </a:effectLst>
              </a:rPr>
              <a:t>Change Ideas for Including Families in Rounds</a:t>
            </a:r>
          </a:p>
        </p:txBody>
      </p:sp>
      <p:pic>
        <p:nvPicPr>
          <p:cNvPr id="5" name="Picture 4">
            <a:extLst>
              <a:ext uri="{FF2B5EF4-FFF2-40B4-BE49-F238E27FC236}">
                <a16:creationId xmlns:a16="http://schemas.microsoft.com/office/drawing/2014/main" id="{A06E9AA2-7958-4CE8-9BED-FD10B78C8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6617" cy="6858000"/>
          </a:xfrm>
          <a:prstGeom prst="rect">
            <a:avLst/>
          </a:prstGeom>
        </p:spPr>
      </p:pic>
    </p:spTree>
    <p:extLst>
      <p:ext uri="{BB962C8B-B14F-4D97-AF65-F5344CB8AC3E}">
        <p14:creationId xmlns:p14="http://schemas.microsoft.com/office/powerpoint/2010/main" val="101036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90AD4-10F4-4923-A0C1-BAF6A9FAFBA7}"/>
              </a:ext>
            </a:extLst>
          </p:cNvPr>
          <p:cNvSpPr>
            <a:spLocks noGrp="1"/>
          </p:cNvSpPr>
          <p:nvPr>
            <p:ph idx="1"/>
          </p:nvPr>
        </p:nvSpPr>
        <p:spPr>
          <a:xfrm>
            <a:off x="388882" y="1026138"/>
            <a:ext cx="8376745" cy="5007281"/>
          </a:xfrm>
        </p:spPr>
        <p:txBody>
          <a:bodyPr>
            <a:noAutofit/>
          </a:bodyPr>
          <a:lstStyle/>
          <a:p>
            <a:pPr marL="0" indent="0">
              <a:buNone/>
            </a:pPr>
            <a:r>
              <a:rPr lang="en-US" sz="2400" b="1" i="1" dirty="0">
                <a:solidFill>
                  <a:srgbClr val="466069"/>
                </a:solidFill>
                <a:latin typeface="Arial Narrow" panose="020B0606020202030204" pitchFamily="34" charset="0"/>
              </a:rPr>
              <a:t>Reassess your unit’s rounding process and maximize abilities</a:t>
            </a:r>
            <a:endParaRPr lang="en-US" sz="400" b="1" i="1" dirty="0">
              <a:solidFill>
                <a:srgbClr val="466069"/>
              </a:solidFill>
              <a:latin typeface="Arial Narrow" panose="020B0606020202030204" pitchFamily="34" charset="0"/>
            </a:endParaRPr>
          </a:p>
          <a:p>
            <a:pPr marL="0" indent="0">
              <a:buNone/>
            </a:pPr>
            <a:r>
              <a:rPr lang="en-US" sz="2400" b="1" dirty="0">
                <a:solidFill>
                  <a:srgbClr val="E99037"/>
                </a:solidFill>
                <a:latin typeface="Arial Narrow" panose="020B0606020202030204" pitchFamily="34" charset="0"/>
              </a:rPr>
              <a:t>Accountability</a:t>
            </a:r>
          </a:p>
          <a:p>
            <a:pPr lvl="1"/>
            <a:r>
              <a:rPr lang="en-US" sz="2400" dirty="0">
                <a:latin typeface="Arial Narrow" panose="020B0606020202030204" pitchFamily="34" charset="0"/>
              </a:rPr>
              <a:t>Standardize introductions to NICU &amp; rounding process</a:t>
            </a:r>
          </a:p>
          <a:p>
            <a:pPr lvl="1"/>
            <a:r>
              <a:rPr lang="en-US" sz="2400" dirty="0">
                <a:latin typeface="Arial Narrow" panose="020B0606020202030204" pitchFamily="34" charset="0"/>
              </a:rPr>
              <a:t>Set expectations for healthcare teams &amp; goals for parents</a:t>
            </a:r>
            <a:endParaRPr lang="en-US" sz="400" dirty="0"/>
          </a:p>
          <a:p>
            <a:pPr marL="0" indent="0">
              <a:buNone/>
            </a:pPr>
            <a:r>
              <a:rPr lang="en-US" sz="2400" b="1" dirty="0">
                <a:solidFill>
                  <a:srgbClr val="E99037"/>
                </a:solidFill>
              </a:rPr>
              <a:t>Accessibility</a:t>
            </a:r>
          </a:p>
          <a:p>
            <a:pPr lvl="1"/>
            <a:r>
              <a:rPr lang="en-US" sz="2400" dirty="0">
                <a:latin typeface="Arial Narrow" panose="020B0606020202030204" pitchFamily="34" charset="0"/>
              </a:rPr>
              <a:t>Invite family caregivers to attend</a:t>
            </a:r>
          </a:p>
          <a:p>
            <a:pPr lvl="1"/>
            <a:r>
              <a:rPr lang="en-US" sz="2400" dirty="0">
                <a:latin typeface="Arial Narrow" panose="020B0606020202030204" pitchFamily="34" charset="0"/>
              </a:rPr>
              <a:t>Adhere to scheduled rounding times</a:t>
            </a:r>
          </a:p>
          <a:p>
            <a:pPr lvl="1"/>
            <a:r>
              <a:rPr lang="en-US" sz="2400" dirty="0">
                <a:latin typeface="Arial Narrow" panose="020B0606020202030204" pitchFamily="34" charset="0"/>
              </a:rPr>
              <a:t>Use technology</a:t>
            </a:r>
            <a:endParaRPr lang="en-US" sz="400" dirty="0"/>
          </a:p>
          <a:p>
            <a:pPr marL="0" indent="0">
              <a:buNone/>
            </a:pPr>
            <a:r>
              <a:rPr lang="en-US" sz="2400" b="1" dirty="0">
                <a:solidFill>
                  <a:srgbClr val="E99037"/>
                </a:solidFill>
              </a:rPr>
              <a:t>Comprehensibility</a:t>
            </a:r>
          </a:p>
          <a:p>
            <a:pPr lvl="1"/>
            <a:r>
              <a:rPr lang="en-US" sz="2400" dirty="0">
                <a:latin typeface="Arial Narrow" panose="020B0606020202030204" pitchFamily="34" charset="0"/>
              </a:rPr>
              <a:t>Balance medical terminology vs. layman’s language</a:t>
            </a:r>
          </a:p>
          <a:p>
            <a:pPr lvl="1"/>
            <a:r>
              <a:rPr lang="en-US" sz="2400" dirty="0">
                <a:latin typeface="Arial Narrow" panose="020B0606020202030204" pitchFamily="34" charset="0"/>
              </a:rPr>
              <a:t>Introduce participants</a:t>
            </a:r>
          </a:p>
          <a:p>
            <a:pPr lvl="1"/>
            <a:r>
              <a:rPr lang="en-US" sz="2400" dirty="0">
                <a:latin typeface="Arial Narrow" panose="020B0606020202030204" pitchFamily="34" charset="0"/>
              </a:rPr>
              <a:t>Consider parents’ emotional state, language, culture &amp; education</a:t>
            </a:r>
            <a:endParaRPr lang="en-US" sz="400" dirty="0"/>
          </a:p>
          <a:p>
            <a:pPr marL="0" indent="0">
              <a:buNone/>
            </a:pPr>
            <a:r>
              <a:rPr lang="en-US" sz="2400" b="1" dirty="0" err="1">
                <a:solidFill>
                  <a:srgbClr val="E99037"/>
                </a:solidFill>
              </a:rPr>
              <a:t>Conversationality</a:t>
            </a:r>
            <a:r>
              <a:rPr lang="en-US" sz="2400" b="1" dirty="0">
                <a:solidFill>
                  <a:srgbClr val="E99037"/>
                </a:solidFill>
              </a:rPr>
              <a:t> </a:t>
            </a:r>
          </a:p>
          <a:p>
            <a:pPr lvl="1"/>
            <a:r>
              <a:rPr lang="en-US" sz="2400" dirty="0">
                <a:latin typeface="Arial Narrow" panose="020B0606020202030204" pitchFamily="34" charset="0"/>
              </a:rPr>
              <a:t>Encourage questions &amp; feedback to ensure understanding</a:t>
            </a:r>
          </a:p>
        </p:txBody>
      </p:sp>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a:xfrm>
            <a:off x="0" y="260189"/>
            <a:ext cx="7950758" cy="623840"/>
          </a:xfrm>
        </p:spPr>
        <p:txBody>
          <a:bodyPr>
            <a:noAutofit/>
          </a:bodyPr>
          <a:lstStyle/>
          <a:p>
            <a:r>
              <a:rPr lang="en-US" sz="3200" b="1" dirty="0">
                <a:effectLst>
                  <a:outerShdw blurRad="38100" dist="38100" dir="2700000" algn="tl">
                    <a:srgbClr val="000000">
                      <a:alpha val="43137"/>
                    </a:srgbClr>
                  </a:outerShdw>
                </a:effectLst>
              </a:rPr>
              <a:t>Change Ideas for Including Families in Rounds</a:t>
            </a:r>
          </a:p>
        </p:txBody>
      </p:sp>
      <p:sp>
        <p:nvSpPr>
          <p:cNvPr id="5" name="Oval 4">
            <a:extLst>
              <a:ext uri="{FF2B5EF4-FFF2-40B4-BE49-F238E27FC236}">
                <a16:creationId xmlns:a16="http://schemas.microsoft.com/office/drawing/2014/main" id="{90E68401-8E07-48E7-B2A1-6E954A523F4D}"/>
              </a:ext>
            </a:extLst>
          </p:cNvPr>
          <p:cNvSpPr/>
          <p:nvPr/>
        </p:nvSpPr>
        <p:spPr>
          <a:xfrm>
            <a:off x="543571" y="1980647"/>
            <a:ext cx="7950758" cy="2911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 sure to check out our toolkit for resources and ideas on potential metrics to track!</a:t>
            </a:r>
          </a:p>
        </p:txBody>
      </p:sp>
    </p:spTree>
    <p:extLst>
      <p:ext uri="{BB962C8B-B14F-4D97-AF65-F5344CB8AC3E}">
        <p14:creationId xmlns:p14="http://schemas.microsoft.com/office/powerpoint/2010/main" val="166100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PAIRED Plus</a:t>
            </a:r>
          </a:p>
        </p:txBody>
      </p:sp>
      <p:pic>
        <p:nvPicPr>
          <p:cNvPr id="6" name="Picture 5">
            <a:extLst>
              <a:ext uri="{FF2B5EF4-FFF2-40B4-BE49-F238E27FC236}">
                <a16:creationId xmlns:a16="http://schemas.microsoft.com/office/drawing/2014/main" id="{B7AFC51A-CE31-4CA3-A27B-AE21AEDCD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28" y="1428513"/>
            <a:ext cx="8662828" cy="4215542"/>
          </a:xfrm>
          <a:prstGeom prst="rect">
            <a:avLst/>
          </a:prstGeom>
        </p:spPr>
      </p:pic>
      <p:sp>
        <p:nvSpPr>
          <p:cNvPr id="5" name="Oval 4">
            <a:extLst>
              <a:ext uri="{FF2B5EF4-FFF2-40B4-BE49-F238E27FC236}">
                <a16:creationId xmlns:a16="http://schemas.microsoft.com/office/drawing/2014/main" id="{7EDCFF4A-6C36-4A44-9BBB-0888D00C275B}"/>
              </a:ext>
            </a:extLst>
          </p:cNvPr>
          <p:cNvSpPr/>
          <p:nvPr/>
        </p:nvSpPr>
        <p:spPr>
          <a:xfrm>
            <a:off x="63065" y="2482169"/>
            <a:ext cx="8986345" cy="8207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44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 sitting, man&#10;&#10;Description automatically generated">
            <a:extLst>
              <a:ext uri="{FF2B5EF4-FFF2-40B4-BE49-F238E27FC236}">
                <a16:creationId xmlns:a16="http://schemas.microsoft.com/office/drawing/2014/main" id="{70D158A5-ECC5-4D37-B890-58B6307B8D7E}"/>
              </a:ext>
            </a:extLst>
          </p:cNvPr>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236" r="7236"/>
          <a:stretch>
            <a:fillRect/>
          </a:stretch>
        </p:blipFill>
        <p:spPr/>
      </p:pic>
      <p:sp>
        <p:nvSpPr>
          <p:cNvPr id="4" name="Title 3">
            <a:extLst>
              <a:ext uri="{FF2B5EF4-FFF2-40B4-BE49-F238E27FC236}">
                <a16:creationId xmlns:a16="http://schemas.microsoft.com/office/drawing/2014/main" id="{C7A664D5-3EB8-4A5E-A9A3-A48E1CE8FBB6}"/>
              </a:ext>
            </a:extLst>
          </p:cNvPr>
          <p:cNvSpPr>
            <a:spLocks noGrp="1"/>
          </p:cNvSpPr>
          <p:nvPr>
            <p:ph type="title"/>
          </p:nvPr>
        </p:nvSpPr>
        <p:spPr/>
        <p:txBody>
          <a:bodyPr>
            <a:noAutofit/>
          </a:bodyPr>
          <a:lstStyle/>
          <a:p>
            <a:r>
              <a:rPr lang="en-US" sz="4000" dirty="0">
                <a:effectLst>
                  <a:outerShdw blurRad="38100" dist="38100" dir="2700000" algn="tl">
                    <a:srgbClr val="000000">
                      <a:alpha val="43137"/>
                    </a:srgbClr>
                  </a:outerShdw>
                </a:effectLst>
              </a:rPr>
              <a:t>Why are complex care conferences and early medical education important?</a:t>
            </a:r>
          </a:p>
        </p:txBody>
      </p:sp>
      <p:sp>
        <p:nvSpPr>
          <p:cNvPr id="5" name="TextBox 4">
            <a:extLst>
              <a:ext uri="{FF2B5EF4-FFF2-40B4-BE49-F238E27FC236}">
                <a16:creationId xmlns:a16="http://schemas.microsoft.com/office/drawing/2014/main" id="{4409434F-3C0D-45B3-B6C0-9138A0622358}"/>
              </a:ext>
            </a:extLst>
          </p:cNvPr>
          <p:cNvSpPr txBox="1"/>
          <p:nvPr/>
        </p:nvSpPr>
        <p:spPr>
          <a:xfrm>
            <a:off x="355767" y="4014219"/>
            <a:ext cx="4572000" cy="954107"/>
          </a:xfrm>
          <a:prstGeom prst="rect">
            <a:avLst/>
          </a:prstGeom>
          <a:noFill/>
        </p:spPr>
        <p:txBody>
          <a:bodyPr wrap="square">
            <a:spAutoFit/>
          </a:bodyPr>
          <a:lstStyle/>
          <a:p>
            <a:r>
              <a:rPr lang="en-US" sz="2800" b="1" dirty="0">
                <a:solidFill>
                  <a:schemeClr val="bg1"/>
                </a:solidFill>
                <a:latin typeface="+mj-lt"/>
              </a:rPr>
              <a:t>Presented by: </a:t>
            </a:r>
          </a:p>
          <a:p>
            <a:r>
              <a:rPr lang="en-US" sz="2800" b="1" dirty="0">
                <a:solidFill>
                  <a:schemeClr val="bg1"/>
                </a:solidFill>
                <a:latin typeface="+mj-lt"/>
              </a:rPr>
              <a:t>Mitch Stern</a:t>
            </a:r>
          </a:p>
        </p:txBody>
      </p:sp>
    </p:spTree>
    <p:extLst>
      <p:ext uri="{BB962C8B-B14F-4D97-AF65-F5344CB8AC3E}">
        <p14:creationId xmlns:p14="http://schemas.microsoft.com/office/powerpoint/2010/main" val="25086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Rationale</a:t>
            </a:r>
          </a:p>
        </p:txBody>
      </p:sp>
      <p:sp>
        <p:nvSpPr>
          <p:cNvPr id="6" name="TextBox 5">
            <a:extLst>
              <a:ext uri="{FF2B5EF4-FFF2-40B4-BE49-F238E27FC236}">
                <a16:creationId xmlns:a16="http://schemas.microsoft.com/office/drawing/2014/main" id="{6BED0F8E-0583-452D-A259-E793E303D034}"/>
              </a:ext>
            </a:extLst>
          </p:cNvPr>
          <p:cNvSpPr txBox="1"/>
          <p:nvPr/>
        </p:nvSpPr>
        <p:spPr>
          <a:xfrm>
            <a:off x="209862" y="1559560"/>
            <a:ext cx="4149649" cy="3416320"/>
          </a:xfrm>
          <a:prstGeom prst="rect">
            <a:avLst/>
          </a:prstGeom>
          <a:noFill/>
        </p:spPr>
        <p:txBody>
          <a:bodyPr wrap="square">
            <a:spAutoFit/>
          </a:bodyPr>
          <a:lstStyle/>
          <a:p>
            <a:pPr marL="342900" indent="-342900">
              <a:buFont typeface="Arial" panose="020B0604020202020204" pitchFamily="34" charset="0"/>
              <a:buChar char="•"/>
            </a:pPr>
            <a:r>
              <a:rPr lang="en-US" sz="2400" dirty="0"/>
              <a:t>Length of stay </a:t>
            </a:r>
            <a:r>
              <a:rPr lang="en-US" sz="2400" dirty="0">
                <a:sym typeface="Wingdings" panose="05000000000000000000" pitchFamily="2" charset="2"/>
              </a:rPr>
              <a:t> </a:t>
            </a:r>
            <a:r>
              <a:rPr lang="en-US" sz="2400" dirty="0"/>
              <a:t>a few days versus months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Communication = major factor in family’s experience and trust in the medical team</a:t>
            </a:r>
          </a:p>
        </p:txBody>
      </p:sp>
      <p:sp>
        <p:nvSpPr>
          <p:cNvPr id="8" name="TextBox 7">
            <a:extLst>
              <a:ext uri="{FF2B5EF4-FFF2-40B4-BE49-F238E27FC236}">
                <a16:creationId xmlns:a16="http://schemas.microsoft.com/office/drawing/2014/main" id="{8E159E29-8AFD-4C30-841A-D2E93C930925}"/>
              </a:ext>
            </a:extLst>
          </p:cNvPr>
          <p:cNvSpPr txBox="1"/>
          <p:nvPr/>
        </p:nvSpPr>
        <p:spPr>
          <a:xfrm>
            <a:off x="543785" y="6273225"/>
            <a:ext cx="7631452" cy="584775"/>
          </a:xfrm>
          <a:prstGeom prst="rect">
            <a:avLst/>
          </a:prstGeom>
          <a:noFill/>
        </p:spPr>
        <p:txBody>
          <a:bodyPr wrap="square" rtlCol="0">
            <a:spAutoFit/>
          </a:bodyPr>
          <a:lstStyle/>
          <a:p>
            <a:r>
              <a:rPr lang="en-US" sz="1600" dirty="0">
                <a:solidFill>
                  <a:schemeClr val="tx2"/>
                </a:solidFill>
              </a:rPr>
              <a:t>Butt ML, et al. An Integrative Review of Parent Satisfaction With Care Provided in the Neonatal Intensive Care Unit. J </a:t>
            </a:r>
            <a:r>
              <a:rPr lang="en-US" sz="1600" dirty="0" err="1">
                <a:solidFill>
                  <a:schemeClr val="tx2"/>
                </a:solidFill>
              </a:rPr>
              <a:t>Obstet</a:t>
            </a:r>
            <a:r>
              <a:rPr lang="en-US" sz="1600" dirty="0">
                <a:solidFill>
                  <a:schemeClr val="tx2"/>
                </a:solidFill>
              </a:rPr>
              <a:t> </a:t>
            </a:r>
            <a:r>
              <a:rPr lang="en-US" sz="1600" dirty="0" err="1">
                <a:solidFill>
                  <a:schemeClr val="tx2"/>
                </a:solidFill>
              </a:rPr>
              <a:t>Gynecol</a:t>
            </a:r>
            <a:r>
              <a:rPr lang="en-US" sz="1600" dirty="0">
                <a:solidFill>
                  <a:schemeClr val="tx2"/>
                </a:solidFill>
              </a:rPr>
              <a:t> Neonatal </a:t>
            </a:r>
            <a:r>
              <a:rPr lang="en-US" sz="1600" dirty="0" err="1">
                <a:solidFill>
                  <a:schemeClr val="tx2"/>
                </a:solidFill>
              </a:rPr>
              <a:t>Nurs</a:t>
            </a:r>
            <a:r>
              <a:rPr lang="en-US" sz="1600" dirty="0">
                <a:solidFill>
                  <a:schemeClr val="tx2"/>
                </a:solidFill>
              </a:rPr>
              <a:t>, 2013. 42 (1), 105-20.</a:t>
            </a:r>
          </a:p>
        </p:txBody>
      </p:sp>
      <p:graphicFrame>
        <p:nvGraphicFramePr>
          <p:cNvPr id="2" name="Diagram 1">
            <a:extLst>
              <a:ext uri="{FF2B5EF4-FFF2-40B4-BE49-F238E27FC236}">
                <a16:creationId xmlns:a16="http://schemas.microsoft.com/office/drawing/2014/main" id="{90565BC0-B9E0-489F-AB9C-7578B57AB954}"/>
              </a:ext>
            </a:extLst>
          </p:cNvPr>
          <p:cNvGraphicFramePr>
            <a:graphicFrameLocks noChangeAspect="1"/>
          </p:cNvGraphicFramePr>
          <p:nvPr>
            <p:extLst>
              <p:ext uri="{D42A27DB-BD31-4B8C-83A1-F6EECF244321}">
                <p14:modId xmlns:p14="http://schemas.microsoft.com/office/powerpoint/2010/main" val="821842650"/>
              </p:ext>
            </p:extLst>
          </p:nvPr>
        </p:nvGraphicFramePr>
        <p:xfrm>
          <a:off x="3173774" y="1266544"/>
          <a:ext cx="658368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747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Rationale</a:t>
            </a:r>
          </a:p>
        </p:txBody>
      </p:sp>
      <p:sp>
        <p:nvSpPr>
          <p:cNvPr id="3" name="TextBox 2">
            <a:extLst>
              <a:ext uri="{FF2B5EF4-FFF2-40B4-BE49-F238E27FC236}">
                <a16:creationId xmlns:a16="http://schemas.microsoft.com/office/drawing/2014/main" id="{8632B56F-B9F1-4507-A97A-1615F28313F4}"/>
              </a:ext>
            </a:extLst>
          </p:cNvPr>
          <p:cNvSpPr txBox="1"/>
          <p:nvPr/>
        </p:nvSpPr>
        <p:spPr>
          <a:xfrm>
            <a:off x="422351" y="1266985"/>
            <a:ext cx="7631453" cy="4647426"/>
          </a:xfrm>
          <a:prstGeom prst="rect">
            <a:avLst/>
          </a:prstGeom>
          <a:noFill/>
        </p:spPr>
        <p:txBody>
          <a:bodyPr wrap="square">
            <a:spAutoFit/>
          </a:bodyPr>
          <a:lstStyle/>
          <a:p>
            <a:pPr marL="342900" indent="-342900">
              <a:buFont typeface="Arial" panose="020B0604020202020204" pitchFamily="34" charset="0"/>
              <a:buChar char="•"/>
            </a:pPr>
            <a:r>
              <a:rPr lang="en-US" sz="2400" dirty="0"/>
              <a:t>Transition from NICU to home is one of the biggest stressors during a NICU stay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Families are expected to suddenly take over complete care for their medically complex NICU graduates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Often medical teaching doesn’t occur until the END of a NICU stay</a:t>
            </a:r>
          </a:p>
          <a:p>
            <a:pPr marL="800100" lvl="1" indent="-342900">
              <a:buFont typeface="Arial" panose="020B0604020202020204" pitchFamily="34" charset="0"/>
              <a:buChar char="•"/>
            </a:pPr>
            <a:r>
              <a:rPr lang="en-US" sz="2400" b="1" dirty="0">
                <a:solidFill>
                  <a:srgbClr val="E99037"/>
                </a:solidFill>
              </a:rPr>
              <a:t>This is stressful</a:t>
            </a:r>
          </a:p>
          <a:p>
            <a:pPr marL="800100" lvl="1" indent="-342900">
              <a:buFont typeface="Arial" panose="020B0604020202020204" pitchFamily="34" charset="0"/>
              <a:buChar char="•"/>
            </a:pPr>
            <a:r>
              <a:rPr lang="en-US" sz="2600" b="1" dirty="0">
                <a:solidFill>
                  <a:srgbClr val="E99037"/>
                </a:solidFill>
              </a:rPr>
              <a:t>This is not in the best interest of the infant</a:t>
            </a:r>
          </a:p>
          <a:p>
            <a:pPr marL="800100" lvl="1" indent="-342900">
              <a:buFont typeface="Arial" panose="020B0604020202020204" pitchFamily="34" charset="0"/>
              <a:buChar char="•"/>
            </a:pPr>
            <a:r>
              <a:rPr lang="en-US" sz="2600" b="1" dirty="0">
                <a:solidFill>
                  <a:srgbClr val="E99037"/>
                </a:solidFill>
              </a:rPr>
              <a:t>This is not family centered care</a:t>
            </a:r>
          </a:p>
          <a:p>
            <a:pPr marL="800100" lvl="1" indent="-342900">
              <a:buFont typeface="Arial" panose="020B0604020202020204" pitchFamily="34" charset="0"/>
              <a:buChar char="•"/>
            </a:pPr>
            <a:r>
              <a:rPr lang="en-US" sz="2800" b="1" dirty="0">
                <a:solidFill>
                  <a:srgbClr val="E99037"/>
                </a:solidFill>
              </a:rPr>
              <a:t>This is a MISSED OPPORTUNITY</a:t>
            </a:r>
          </a:p>
        </p:txBody>
      </p:sp>
      <p:sp>
        <p:nvSpPr>
          <p:cNvPr id="5" name="TextBox 4">
            <a:extLst>
              <a:ext uri="{FF2B5EF4-FFF2-40B4-BE49-F238E27FC236}">
                <a16:creationId xmlns:a16="http://schemas.microsoft.com/office/drawing/2014/main" id="{94C11BCB-0C6F-4916-BE9D-0B5BBB964447}"/>
              </a:ext>
            </a:extLst>
          </p:cNvPr>
          <p:cNvSpPr txBox="1"/>
          <p:nvPr/>
        </p:nvSpPr>
        <p:spPr>
          <a:xfrm>
            <a:off x="209862" y="6335447"/>
            <a:ext cx="7631452" cy="276999"/>
          </a:xfrm>
          <a:prstGeom prst="rect">
            <a:avLst/>
          </a:prstGeom>
          <a:noFill/>
        </p:spPr>
        <p:txBody>
          <a:bodyPr wrap="square" rtlCol="0">
            <a:spAutoFit/>
          </a:bodyPr>
          <a:lstStyle/>
          <a:p>
            <a:r>
              <a:rPr lang="en-US" sz="1200" dirty="0"/>
              <a:t>Goldstein LA. Family Support and Education. Physical &amp; Occupational Therapy in Pediatrics. 2012</a:t>
            </a:r>
          </a:p>
        </p:txBody>
      </p:sp>
    </p:spTree>
    <p:extLst>
      <p:ext uri="{BB962C8B-B14F-4D97-AF65-F5344CB8AC3E}">
        <p14:creationId xmlns:p14="http://schemas.microsoft.com/office/powerpoint/2010/main" val="762736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Rationale</a:t>
            </a:r>
          </a:p>
        </p:txBody>
      </p:sp>
      <p:sp>
        <p:nvSpPr>
          <p:cNvPr id="5" name="TextBox 4">
            <a:extLst>
              <a:ext uri="{FF2B5EF4-FFF2-40B4-BE49-F238E27FC236}">
                <a16:creationId xmlns:a16="http://schemas.microsoft.com/office/drawing/2014/main" id="{37167B9F-33FA-4488-8E8A-A0728BB7D956}"/>
              </a:ext>
            </a:extLst>
          </p:cNvPr>
          <p:cNvSpPr txBox="1"/>
          <p:nvPr/>
        </p:nvSpPr>
        <p:spPr>
          <a:xfrm>
            <a:off x="408542" y="1344557"/>
            <a:ext cx="8262855" cy="4524315"/>
          </a:xfrm>
          <a:prstGeom prst="rect">
            <a:avLst/>
          </a:prstGeom>
          <a:noFill/>
        </p:spPr>
        <p:txBody>
          <a:bodyPr wrap="square">
            <a:spAutoFit/>
          </a:bodyPr>
          <a:lstStyle/>
          <a:p>
            <a:pPr marL="342900" indent="-342900">
              <a:buFont typeface="Wingdings" panose="05000000000000000000" pitchFamily="2" charset="2"/>
              <a:buChar char="§"/>
            </a:pPr>
            <a:r>
              <a:rPr lang="en-US" sz="2400" dirty="0">
                <a:solidFill>
                  <a:srgbClr val="E99037"/>
                </a:solidFill>
              </a:rPr>
              <a:t>Complex care conferences are a prime opportunity for improved communication</a:t>
            </a:r>
          </a:p>
          <a:p>
            <a:pPr marL="800100" lvl="1" indent="-342900">
              <a:buFont typeface="Arial" panose="020B0604020202020204" pitchFamily="34" charset="0"/>
              <a:buChar char="•"/>
            </a:pPr>
            <a:r>
              <a:rPr lang="en-US" sz="2400" dirty="0"/>
              <a:t>Standardization can improve healthcare, family understanding, family satisfaction</a:t>
            </a:r>
          </a:p>
          <a:p>
            <a:pPr marL="800100" lvl="1" indent="-342900">
              <a:buFont typeface="Arial" panose="020B0604020202020204" pitchFamily="34" charset="0"/>
              <a:buChar char="•"/>
            </a:pPr>
            <a:r>
              <a:rPr lang="en-US" sz="2400" dirty="0"/>
              <a:t>Family centered elements (empathetic statements, question-asking, emotional talk) positively impact family satisfaction</a:t>
            </a:r>
          </a:p>
          <a:p>
            <a:endParaRPr lang="en-US" sz="2400" dirty="0"/>
          </a:p>
          <a:p>
            <a:pPr marL="342900" indent="-342900">
              <a:buFont typeface="Wingdings" panose="05000000000000000000" pitchFamily="2" charset="2"/>
              <a:buChar char="§"/>
            </a:pPr>
            <a:r>
              <a:rPr lang="en-US" sz="2400" dirty="0">
                <a:solidFill>
                  <a:srgbClr val="E99037"/>
                </a:solidFill>
              </a:rPr>
              <a:t>Quality improvement initiatives to standardize complex care conferences, especially in preterm infants and those with congenital anomalies, can improve overall family satisfaction</a:t>
            </a:r>
          </a:p>
          <a:p>
            <a:pPr marL="342900" indent="-34290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E289F910-7411-44C0-BBA0-53AB45A39D7A}"/>
              </a:ext>
            </a:extLst>
          </p:cNvPr>
          <p:cNvSpPr txBox="1"/>
          <p:nvPr/>
        </p:nvSpPr>
        <p:spPr>
          <a:xfrm>
            <a:off x="0" y="5780782"/>
            <a:ext cx="8925178" cy="1077218"/>
          </a:xfrm>
          <a:prstGeom prst="rect">
            <a:avLst/>
          </a:prstGeom>
          <a:noFill/>
        </p:spPr>
        <p:txBody>
          <a:bodyPr wrap="square" rtlCol="0">
            <a:spAutoFit/>
          </a:bodyPr>
          <a:lstStyle/>
          <a:p>
            <a:r>
              <a:rPr lang="en-US" sz="1600" dirty="0">
                <a:solidFill>
                  <a:schemeClr val="tx2"/>
                </a:solidFill>
              </a:rPr>
              <a:t>October </a:t>
            </a:r>
            <a:r>
              <a:rPr lang="en-US" sz="16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TW, et al. Parent Satisfaction with Communication is associated with Physician Patient-centered Communication Patterns during Family Conferences. </a:t>
            </a:r>
            <a:r>
              <a:rPr lang="en-US" sz="1600" dirty="0" err="1">
                <a:solidFill>
                  <a:schemeClr val="tx2"/>
                </a:solidFill>
                <a:effectLst/>
                <a:latin typeface="Calibri" panose="020F0502020204030204" pitchFamily="34" charset="0"/>
                <a:ea typeface="Times New Roman" panose="02020603050405020304" pitchFamily="18" charset="0"/>
                <a:cs typeface="Arial" panose="020B0604020202020204" pitchFamily="34" charset="0"/>
              </a:rPr>
              <a:t>Pediatr</a:t>
            </a:r>
            <a:r>
              <a:rPr lang="en-US" sz="16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rPr>
              <a:t> Crit Care Med 2016; 17(6): 490-97. </a:t>
            </a:r>
          </a:p>
          <a:p>
            <a:r>
              <a:rPr lang="en-US" sz="1600" dirty="0">
                <a:solidFill>
                  <a:schemeClr val="tx2"/>
                </a:solidFill>
                <a:latin typeface="Calibri" panose="020F0502020204030204" pitchFamily="34" charset="0"/>
                <a:cs typeface="Arial" panose="020B0604020202020204" pitchFamily="34" charset="0"/>
              </a:rPr>
              <a:t>Trujillo </a:t>
            </a: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JA, et al. Interdisciplinary Family Conferences to Improve Patient Experience in the Neonatal Intensive Care Unit. Health &amp; Social Work 2017; 42(4): 241-245.</a:t>
            </a:r>
            <a:endParaRPr lang="en-US" sz="1600" dirty="0">
              <a:solidFill>
                <a:schemeClr val="tx2"/>
              </a:solidFill>
            </a:endParaRPr>
          </a:p>
        </p:txBody>
      </p:sp>
    </p:spTree>
    <p:extLst>
      <p:ext uri="{BB962C8B-B14F-4D97-AF65-F5344CB8AC3E}">
        <p14:creationId xmlns:p14="http://schemas.microsoft.com/office/powerpoint/2010/main" val="2598005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4453" y="1040524"/>
            <a:ext cx="8671033" cy="5633545"/>
          </a:xfrm>
          <a:prstGeom prst="roundRect">
            <a:avLst/>
          </a:prstGeom>
          <a:solidFill>
            <a:srgbClr val="80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Content Placeholder 1">
            <a:extLst>
              <a:ext uri="{FF2B5EF4-FFF2-40B4-BE49-F238E27FC236}">
                <a16:creationId xmlns:a16="http://schemas.microsoft.com/office/drawing/2014/main" id="{F698658B-33DC-4AF1-999B-58216536D6F9}"/>
              </a:ext>
            </a:extLst>
          </p:cNvPr>
          <p:cNvSpPr>
            <a:spLocks noGrp="1"/>
          </p:cNvSpPr>
          <p:nvPr>
            <p:ph idx="1"/>
          </p:nvPr>
        </p:nvSpPr>
        <p:spPr>
          <a:xfrm>
            <a:off x="648676" y="1129921"/>
            <a:ext cx="8337670" cy="4798584"/>
          </a:xfrm>
        </p:spPr>
        <p:txBody>
          <a:bodyPr>
            <a:noAutofit/>
          </a:bodyPr>
          <a:lstStyle/>
          <a:p>
            <a:r>
              <a:rPr lang="en-US" sz="2400" b="1" i="1" dirty="0">
                <a:solidFill>
                  <a:schemeClr val="bg1"/>
                </a:solidFill>
                <a:effectLst>
                  <a:outerShdw blurRad="38100" dist="38100" dir="2700000" algn="tl">
                    <a:srgbClr val="000000">
                      <a:alpha val="43137"/>
                    </a:srgbClr>
                  </a:outerShdw>
                </a:effectLst>
              </a:rPr>
              <a:t>Is this the right term for these ‘meetings’?</a:t>
            </a:r>
            <a:endParaRPr lang="en-US" sz="800" b="1" i="1" dirty="0">
              <a:solidFill>
                <a:schemeClr val="bg1"/>
              </a:solidFill>
              <a:effectLst>
                <a:outerShdw blurRad="38100" dist="38100" dir="2700000" algn="tl">
                  <a:srgbClr val="000000">
                    <a:alpha val="43137"/>
                  </a:srgbClr>
                </a:outerShdw>
              </a:effectLst>
            </a:endParaRPr>
          </a:p>
          <a:p>
            <a:endParaRPr lang="en-US" sz="800" b="1" i="1" dirty="0">
              <a:solidFill>
                <a:schemeClr val="bg1"/>
              </a:solidFill>
              <a:effectLst>
                <a:outerShdw blurRad="38100" dist="38100" dir="2700000" algn="tl">
                  <a:srgbClr val="000000">
                    <a:alpha val="43137"/>
                  </a:srgbClr>
                </a:outerShdw>
              </a:effectLst>
            </a:endParaRPr>
          </a:p>
          <a:p>
            <a:r>
              <a:rPr lang="en-US" sz="2400" b="1" i="1" dirty="0">
                <a:solidFill>
                  <a:schemeClr val="bg1"/>
                </a:solidFill>
                <a:effectLst>
                  <a:outerShdw blurRad="38100" dist="38100" dir="2700000" algn="tl">
                    <a:srgbClr val="000000">
                      <a:alpha val="43137"/>
                    </a:srgbClr>
                  </a:outerShdw>
                </a:effectLst>
              </a:rPr>
              <a:t>Who should be there? From the family? From the medical team? From a support perspective?</a:t>
            </a:r>
            <a:endParaRPr lang="en-US" sz="800" b="1" i="1" dirty="0">
              <a:solidFill>
                <a:schemeClr val="bg1"/>
              </a:solidFill>
              <a:effectLst>
                <a:outerShdw blurRad="38100" dist="38100" dir="2700000" algn="tl">
                  <a:srgbClr val="000000">
                    <a:alpha val="43137"/>
                  </a:srgbClr>
                </a:outerShdw>
              </a:effectLst>
            </a:endParaRPr>
          </a:p>
          <a:p>
            <a:endParaRPr lang="en-US" sz="800" b="1" i="1" dirty="0">
              <a:solidFill>
                <a:schemeClr val="bg1"/>
              </a:solidFill>
              <a:effectLst>
                <a:outerShdw blurRad="38100" dist="38100" dir="2700000" algn="tl">
                  <a:srgbClr val="000000">
                    <a:alpha val="43137"/>
                  </a:srgbClr>
                </a:outerShdw>
              </a:effectLst>
            </a:endParaRPr>
          </a:p>
          <a:p>
            <a:r>
              <a:rPr lang="en-US" sz="2400" b="1" i="1" dirty="0">
                <a:solidFill>
                  <a:schemeClr val="bg1"/>
                </a:solidFill>
                <a:effectLst>
                  <a:outerShdw blurRad="38100" dist="38100" dir="2700000" algn="tl">
                    <a:srgbClr val="000000">
                      <a:alpha val="43137"/>
                    </a:srgbClr>
                  </a:outerShdw>
                </a:effectLst>
              </a:rPr>
              <a:t>Who is ‘talking’? The medical team? The families?</a:t>
            </a:r>
            <a:endParaRPr lang="en-US" sz="800" b="1" i="1" dirty="0">
              <a:solidFill>
                <a:schemeClr val="bg1"/>
              </a:solidFill>
              <a:effectLst>
                <a:outerShdw blurRad="38100" dist="38100" dir="2700000" algn="tl">
                  <a:srgbClr val="000000">
                    <a:alpha val="43137"/>
                  </a:srgbClr>
                </a:outerShdw>
              </a:effectLst>
            </a:endParaRPr>
          </a:p>
          <a:p>
            <a:endParaRPr lang="en-US" sz="800" b="1" i="1" dirty="0">
              <a:solidFill>
                <a:schemeClr val="bg1"/>
              </a:solidFill>
              <a:effectLst>
                <a:outerShdw blurRad="38100" dist="38100" dir="2700000" algn="tl">
                  <a:srgbClr val="000000">
                    <a:alpha val="43137"/>
                  </a:srgbClr>
                </a:outerShdw>
              </a:effectLst>
            </a:endParaRPr>
          </a:p>
          <a:p>
            <a:r>
              <a:rPr lang="en-US" sz="2400" b="1" i="1" dirty="0">
                <a:solidFill>
                  <a:schemeClr val="bg1"/>
                </a:solidFill>
                <a:effectLst>
                  <a:outerShdw blurRad="38100" dist="38100" dir="2700000" algn="tl">
                    <a:srgbClr val="000000">
                      <a:alpha val="43137"/>
                    </a:srgbClr>
                  </a:outerShdw>
                </a:effectLst>
              </a:rPr>
              <a:t>When should these meetings occur?</a:t>
            </a:r>
            <a:endParaRPr lang="en-US" sz="800" b="1" i="1" dirty="0">
              <a:solidFill>
                <a:schemeClr val="bg1"/>
              </a:solidFill>
              <a:effectLst>
                <a:outerShdw blurRad="38100" dist="38100" dir="2700000" algn="tl">
                  <a:srgbClr val="000000">
                    <a:alpha val="43137"/>
                  </a:srgbClr>
                </a:outerShdw>
              </a:effectLst>
            </a:endParaRPr>
          </a:p>
          <a:p>
            <a:endParaRPr lang="en-US" sz="800" b="1" i="1" dirty="0">
              <a:solidFill>
                <a:schemeClr val="bg1"/>
              </a:solidFill>
              <a:effectLst>
                <a:outerShdw blurRad="38100" dist="38100" dir="2700000" algn="tl">
                  <a:srgbClr val="000000">
                    <a:alpha val="43137"/>
                  </a:srgbClr>
                </a:outerShdw>
              </a:effectLst>
            </a:endParaRPr>
          </a:p>
          <a:p>
            <a:r>
              <a:rPr lang="en-US" sz="2400" b="1" i="1" dirty="0">
                <a:solidFill>
                  <a:schemeClr val="bg1"/>
                </a:solidFill>
                <a:effectLst>
                  <a:outerShdw blurRad="38100" dist="38100" dir="2700000" algn="tl">
                    <a:srgbClr val="000000">
                      <a:alpha val="43137"/>
                    </a:srgbClr>
                  </a:outerShdw>
                </a:effectLst>
              </a:rPr>
              <a:t>Where should they occur?</a:t>
            </a:r>
            <a:endParaRPr lang="en-US" sz="800" b="1" i="1" dirty="0">
              <a:solidFill>
                <a:schemeClr val="bg1"/>
              </a:solidFill>
              <a:effectLst>
                <a:outerShdw blurRad="38100" dist="38100" dir="2700000" algn="tl">
                  <a:srgbClr val="000000">
                    <a:alpha val="43137"/>
                  </a:srgbClr>
                </a:outerShdw>
              </a:effectLst>
            </a:endParaRPr>
          </a:p>
          <a:p>
            <a:endParaRPr lang="en-US" sz="800" b="1" i="1" dirty="0">
              <a:solidFill>
                <a:schemeClr val="bg1"/>
              </a:solidFill>
              <a:effectLst>
                <a:outerShdw blurRad="38100" dist="38100" dir="2700000" algn="tl">
                  <a:srgbClr val="000000">
                    <a:alpha val="43137"/>
                  </a:srgbClr>
                </a:outerShdw>
              </a:effectLst>
            </a:endParaRPr>
          </a:p>
          <a:p>
            <a:r>
              <a:rPr lang="en-US" sz="2400" b="1" i="1" dirty="0">
                <a:solidFill>
                  <a:schemeClr val="bg1"/>
                </a:solidFill>
                <a:effectLst>
                  <a:outerShdw blurRad="38100" dist="38100" dir="2700000" algn="tl">
                    <a:srgbClr val="000000">
                      <a:alpha val="43137"/>
                    </a:srgbClr>
                  </a:outerShdw>
                </a:effectLst>
              </a:rPr>
              <a:t>Should information be presented in multiple formats? Verbal and written? What language is used – do families understand?</a:t>
            </a:r>
            <a:endParaRPr lang="en-US" sz="800" b="1" i="1" dirty="0">
              <a:solidFill>
                <a:schemeClr val="bg1"/>
              </a:solidFill>
              <a:effectLst>
                <a:outerShdw blurRad="38100" dist="38100" dir="2700000" algn="tl">
                  <a:srgbClr val="000000">
                    <a:alpha val="43137"/>
                  </a:srgbClr>
                </a:outerShdw>
              </a:effectLst>
            </a:endParaRPr>
          </a:p>
          <a:p>
            <a:endParaRPr lang="en-US" sz="800" b="1" i="1" dirty="0">
              <a:solidFill>
                <a:schemeClr val="bg1"/>
              </a:solidFill>
              <a:effectLst>
                <a:outerShdw blurRad="38100" dist="38100" dir="2700000" algn="tl">
                  <a:srgbClr val="000000">
                    <a:alpha val="43137"/>
                  </a:srgbClr>
                </a:outerShdw>
              </a:effectLst>
            </a:endParaRPr>
          </a:p>
          <a:p>
            <a:r>
              <a:rPr lang="en-US" sz="2400" b="1" i="1" dirty="0">
                <a:solidFill>
                  <a:schemeClr val="bg1"/>
                </a:solidFill>
                <a:effectLst>
                  <a:outerShdw blurRad="38100" dist="38100" dir="2700000" algn="tl">
                    <a:srgbClr val="000000">
                      <a:alpha val="43137"/>
                    </a:srgbClr>
                  </a:outerShdw>
                </a:effectLst>
              </a:rPr>
              <a:t>What follow up is available for families afterward? To review information, to ask further questions?</a:t>
            </a:r>
          </a:p>
        </p:txBody>
      </p:sp>
      <p:sp>
        <p:nvSpPr>
          <p:cNvPr id="3" name="Title 2">
            <a:extLst>
              <a:ext uri="{FF2B5EF4-FFF2-40B4-BE49-F238E27FC236}">
                <a16:creationId xmlns:a16="http://schemas.microsoft.com/office/drawing/2014/main" id="{3F201FB6-646B-4922-8E3D-96BF3295A765}"/>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Family Centered Lens</a:t>
            </a:r>
          </a:p>
        </p:txBody>
      </p:sp>
    </p:spTree>
    <p:extLst>
      <p:ext uri="{BB962C8B-B14F-4D97-AF65-F5344CB8AC3E}">
        <p14:creationId xmlns:p14="http://schemas.microsoft.com/office/powerpoint/2010/main" val="154098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E1978F-13C7-4490-9191-39C6450388D2}"/>
              </a:ext>
            </a:extLst>
          </p:cNvPr>
          <p:cNvSpPr>
            <a:spLocks noGrp="1"/>
          </p:cNvSpPr>
          <p:nvPr>
            <p:ph idx="1"/>
          </p:nvPr>
        </p:nvSpPr>
        <p:spPr/>
        <p:txBody>
          <a:bodyPr>
            <a:normAutofit/>
          </a:bodyPr>
          <a:lstStyle/>
          <a:p>
            <a:pPr>
              <a:buFont typeface="Wingdings" panose="05000000000000000000" pitchFamily="2" charset="2"/>
              <a:buChar char="§"/>
            </a:pPr>
            <a:r>
              <a:rPr lang="en-US" sz="2400" dirty="0">
                <a:solidFill>
                  <a:srgbClr val="E99037"/>
                </a:solidFill>
              </a:rPr>
              <a:t>Family caregivers have the right:</a:t>
            </a:r>
          </a:p>
          <a:p>
            <a:pPr lvl="1"/>
            <a:r>
              <a:rPr lang="en-US" sz="2400" dirty="0"/>
              <a:t>To know who is providing medical care for their infant</a:t>
            </a:r>
          </a:p>
          <a:p>
            <a:pPr lvl="1"/>
            <a:r>
              <a:rPr lang="en-US" sz="2400" dirty="0"/>
              <a:t>To know what patient support services are available</a:t>
            </a:r>
          </a:p>
          <a:p>
            <a:pPr lvl="1"/>
            <a:r>
              <a:rPr lang="en-US" sz="2400" dirty="0"/>
              <a:t>To know what they can and cannot do when on the unit</a:t>
            </a:r>
          </a:p>
          <a:p>
            <a:pPr lvl="1"/>
            <a:r>
              <a:rPr lang="en-US" sz="2400" dirty="0"/>
              <a:t>To be given information concerning diagnoses, treatment, alternatives, risks, and prognosis</a:t>
            </a:r>
          </a:p>
          <a:p>
            <a:pPr lvl="1"/>
            <a:r>
              <a:rPr lang="en-US" sz="2400" dirty="0"/>
              <a:t>To express questions and concerns</a:t>
            </a:r>
          </a:p>
          <a:p>
            <a:pPr lvl="1"/>
            <a:endParaRPr lang="en-US" sz="2400" dirty="0"/>
          </a:p>
          <a:p>
            <a:pPr>
              <a:buFont typeface="Wingdings" panose="05000000000000000000" pitchFamily="2" charset="2"/>
              <a:buChar char="§"/>
            </a:pPr>
            <a:r>
              <a:rPr lang="en-US" sz="2400" dirty="0">
                <a:solidFill>
                  <a:srgbClr val="E99037"/>
                </a:solidFill>
              </a:rPr>
              <a:t>Treatment plans should be developed through collaboration with the family caregiver and the healthcare provider</a:t>
            </a:r>
          </a:p>
        </p:txBody>
      </p:sp>
      <p:sp>
        <p:nvSpPr>
          <p:cNvPr id="3" name="Title 2">
            <a:extLst>
              <a:ext uri="{FF2B5EF4-FFF2-40B4-BE49-F238E27FC236}">
                <a16:creationId xmlns:a16="http://schemas.microsoft.com/office/drawing/2014/main" id="{351C5009-B004-481E-BAAF-AFE601561CF4}"/>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Family Centered Lens</a:t>
            </a:r>
          </a:p>
        </p:txBody>
      </p:sp>
    </p:spTree>
    <p:extLst>
      <p:ext uri="{BB962C8B-B14F-4D97-AF65-F5344CB8AC3E}">
        <p14:creationId xmlns:p14="http://schemas.microsoft.com/office/powerpoint/2010/main" val="2976919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5493D3-FBE4-45C2-9CC4-05E701EC17FA}"/>
              </a:ext>
            </a:extLst>
          </p:cNvPr>
          <p:cNvSpPr>
            <a:spLocks noGrp="1"/>
          </p:cNvSpPr>
          <p:nvPr>
            <p:ph idx="1"/>
          </p:nvPr>
        </p:nvSpPr>
        <p:spPr/>
        <p:txBody>
          <a:bodyPr>
            <a:normAutofit/>
          </a:bodyPr>
          <a:lstStyle/>
          <a:p>
            <a:pPr>
              <a:buFont typeface="Wingdings" panose="05000000000000000000" pitchFamily="2" charset="2"/>
              <a:buChar char="§"/>
            </a:pPr>
            <a:r>
              <a:rPr lang="en-US" sz="2400" dirty="0"/>
              <a:t>Often, longitudinal communication and education can be organized as milestones to be achieved throughout a NICU stay</a:t>
            </a:r>
          </a:p>
          <a:p>
            <a:endParaRPr lang="en-US" sz="2400" dirty="0"/>
          </a:p>
          <a:p>
            <a:pPr>
              <a:buFont typeface="Wingdings" panose="05000000000000000000" pitchFamily="2" charset="2"/>
              <a:buChar char="§"/>
            </a:pPr>
            <a:r>
              <a:rPr lang="en-US" sz="2400" dirty="0"/>
              <a:t>These milestones can take multiple creative forms to help guide parents in expectations and educational needs</a:t>
            </a:r>
          </a:p>
          <a:p>
            <a:pPr lvl="1"/>
            <a:r>
              <a:rPr lang="en-US" sz="2400" dirty="0">
                <a:solidFill>
                  <a:srgbClr val="E99037"/>
                </a:solidFill>
              </a:rPr>
              <a:t>Roadmaps to home</a:t>
            </a:r>
          </a:p>
          <a:p>
            <a:pPr lvl="1"/>
            <a:r>
              <a:rPr lang="en-US" sz="2400" dirty="0">
                <a:solidFill>
                  <a:srgbClr val="E99037"/>
                </a:solidFill>
              </a:rPr>
              <a:t>Milestone achievements</a:t>
            </a:r>
          </a:p>
          <a:p>
            <a:pPr lvl="1"/>
            <a:r>
              <a:rPr lang="en-US" sz="2400" dirty="0">
                <a:solidFill>
                  <a:srgbClr val="E99037"/>
                </a:solidFill>
              </a:rPr>
              <a:t>Checklists of accomplishments</a:t>
            </a:r>
          </a:p>
          <a:p>
            <a:pPr lvl="1"/>
            <a:r>
              <a:rPr lang="en-US" sz="2400" dirty="0">
                <a:solidFill>
                  <a:srgbClr val="E99037"/>
                </a:solidFill>
              </a:rPr>
              <a:t>Peer-to-peer education programs</a:t>
            </a:r>
          </a:p>
        </p:txBody>
      </p:sp>
      <p:sp>
        <p:nvSpPr>
          <p:cNvPr id="3" name="Title 2">
            <a:extLst>
              <a:ext uri="{FF2B5EF4-FFF2-40B4-BE49-F238E27FC236}">
                <a16:creationId xmlns:a16="http://schemas.microsoft.com/office/drawing/2014/main" id="{4E8AB7B4-CC70-4F42-9B39-2C1ACA1FB3CD}"/>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Milestones</a:t>
            </a:r>
          </a:p>
        </p:txBody>
      </p:sp>
    </p:spTree>
    <p:extLst>
      <p:ext uri="{BB962C8B-B14F-4D97-AF65-F5344CB8AC3E}">
        <p14:creationId xmlns:p14="http://schemas.microsoft.com/office/powerpoint/2010/main" val="195953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90AD4-10F4-4923-A0C1-BAF6A9FAFBA7}"/>
              </a:ext>
            </a:extLst>
          </p:cNvPr>
          <p:cNvSpPr>
            <a:spLocks noGrp="1"/>
          </p:cNvSpPr>
          <p:nvPr>
            <p:ph idx="1"/>
          </p:nvPr>
        </p:nvSpPr>
        <p:spPr/>
        <p:txBody>
          <a:bodyPr>
            <a:normAutofit/>
          </a:bodyPr>
          <a:lstStyle/>
          <a:p>
            <a:r>
              <a:rPr lang="en-US" sz="2400" dirty="0"/>
              <a:t>Members of Advisory Board for FPQC PAIRED Initiative</a:t>
            </a:r>
          </a:p>
        </p:txBody>
      </p:sp>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Disclosures</a:t>
            </a:r>
          </a:p>
        </p:txBody>
      </p:sp>
    </p:spTree>
    <p:extLst>
      <p:ext uri="{BB962C8B-B14F-4D97-AF65-F5344CB8AC3E}">
        <p14:creationId xmlns:p14="http://schemas.microsoft.com/office/powerpoint/2010/main" val="537918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DE8794-36E9-40DA-B6FF-33BD79E2FD06}"/>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Sample Milestone Cards/Roadmap</a:t>
            </a:r>
          </a:p>
        </p:txBody>
      </p:sp>
      <p:pic>
        <p:nvPicPr>
          <p:cNvPr id="7" name="Picture 6">
            <a:extLst>
              <a:ext uri="{FF2B5EF4-FFF2-40B4-BE49-F238E27FC236}">
                <a16:creationId xmlns:a16="http://schemas.microsoft.com/office/drawing/2014/main" id="{7F071989-D022-4EAE-BBFB-5E1FCB3EC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4" y="1503947"/>
            <a:ext cx="8134456" cy="5245770"/>
          </a:xfrm>
          <a:prstGeom prst="rect">
            <a:avLst/>
          </a:prstGeom>
        </p:spPr>
      </p:pic>
      <p:pic>
        <p:nvPicPr>
          <p:cNvPr id="5" name="Picture 4">
            <a:extLst>
              <a:ext uri="{FF2B5EF4-FFF2-40B4-BE49-F238E27FC236}">
                <a16:creationId xmlns:a16="http://schemas.microsoft.com/office/drawing/2014/main" id="{2F2B9316-CA2D-4CC7-B7A7-366BADEC51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34118">
            <a:off x="6754890" y="556560"/>
            <a:ext cx="2045188" cy="2463754"/>
          </a:xfrm>
          <a:prstGeom prst="rect">
            <a:avLst/>
          </a:prstGeom>
        </p:spPr>
      </p:pic>
      <p:sp>
        <p:nvSpPr>
          <p:cNvPr id="6" name="TextBox 5">
            <a:extLst>
              <a:ext uri="{FF2B5EF4-FFF2-40B4-BE49-F238E27FC236}">
                <a16:creationId xmlns:a16="http://schemas.microsoft.com/office/drawing/2014/main" id="{E906C185-AB69-4333-8F1C-69097A7828CA}"/>
              </a:ext>
            </a:extLst>
          </p:cNvPr>
          <p:cNvSpPr txBox="1"/>
          <p:nvPr/>
        </p:nvSpPr>
        <p:spPr>
          <a:xfrm>
            <a:off x="88153" y="948211"/>
            <a:ext cx="6845081" cy="430887"/>
          </a:xfrm>
          <a:prstGeom prst="rect">
            <a:avLst/>
          </a:prstGeom>
          <a:noFill/>
        </p:spPr>
        <p:txBody>
          <a:bodyPr wrap="square" rtlCol="0">
            <a:spAutoFit/>
          </a:bodyPr>
          <a:lstStyle/>
          <a:p>
            <a:pPr marL="171450" indent="-171450">
              <a:buFontTx/>
              <a:buChar char="-"/>
            </a:pPr>
            <a:r>
              <a:rPr lang="en-US" sz="1100" dirty="0"/>
              <a:t>Salem Flight Plan, credit Parent Action Committee at Salem Health. Adapted from University of Michigan</a:t>
            </a:r>
          </a:p>
          <a:p>
            <a:pPr marL="171450" indent="-171450">
              <a:buFontTx/>
              <a:buChar char="-"/>
            </a:pPr>
            <a:r>
              <a:rPr lang="en-US" sz="1100" dirty="0"/>
              <a:t>Milestone Cards, credit Inova Fair Oaks Hospital NICU</a:t>
            </a:r>
          </a:p>
        </p:txBody>
      </p:sp>
    </p:spTree>
    <p:extLst>
      <p:ext uri="{BB962C8B-B14F-4D97-AF65-F5344CB8AC3E}">
        <p14:creationId xmlns:p14="http://schemas.microsoft.com/office/powerpoint/2010/main" val="2212286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PAIRED Plus</a:t>
            </a:r>
          </a:p>
        </p:txBody>
      </p:sp>
      <p:pic>
        <p:nvPicPr>
          <p:cNvPr id="6" name="Picture 5">
            <a:extLst>
              <a:ext uri="{FF2B5EF4-FFF2-40B4-BE49-F238E27FC236}">
                <a16:creationId xmlns:a16="http://schemas.microsoft.com/office/drawing/2014/main" id="{B7AFC51A-CE31-4CA3-A27B-AE21AEDCD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28" y="1428513"/>
            <a:ext cx="8662828" cy="4215542"/>
          </a:xfrm>
          <a:prstGeom prst="rect">
            <a:avLst/>
          </a:prstGeom>
        </p:spPr>
      </p:pic>
      <p:sp>
        <p:nvSpPr>
          <p:cNvPr id="5" name="Oval 4">
            <a:extLst>
              <a:ext uri="{FF2B5EF4-FFF2-40B4-BE49-F238E27FC236}">
                <a16:creationId xmlns:a16="http://schemas.microsoft.com/office/drawing/2014/main" id="{7EDCFF4A-6C36-4A44-9BBB-0888D00C275B}"/>
              </a:ext>
            </a:extLst>
          </p:cNvPr>
          <p:cNvSpPr/>
          <p:nvPr/>
        </p:nvSpPr>
        <p:spPr>
          <a:xfrm>
            <a:off x="162842" y="3032975"/>
            <a:ext cx="8754256" cy="4768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556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 sitting, man&#10;&#10;Description automatically generated">
            <a:extLst>
              <a:ext uri="{FF2B5EF4-FFF2-40B4-BE49-F238E27FC236}">
                <a16:creationId xmlns:a16="http://schemas.microsoft.com/office/drawing/2014/main" id="{70D158A5-ECC5-4D37-B890-58B6307B8D7E}"/>
              </a:ext>
            </a:extLst>
          </p:cNvPr>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236" r="7236"/>
          <a:stretch>
            <a:fillRect/>
          </a:stretch>
        </p:blipFill>
        <p:spPr/>
      </p:pic>
      <p:sp>
        <p:nvSpPr>
          <p:cNvPr id="4" name="Title 3">
            <a:extLst>
              <a:ext uri="{FF2B5EF4-FFF2-40B4-BE49-F238E27FC236}">
                <a16:creationId xmlns:a16="http://schemas.microsoft.com/office/drawing/2014/main" id="{C7A664D5-3EB8-4A5E-A9A3-A48E1CE8FBB6}"/>
              </a:ext>
            </a:extLst>
          </p:cNvPr>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Why is identifying infants and family caregivers by name important?</a:t>
            </a:r>
          </a:p>
        </p:txBody>
      </p:sp>
      <p:sp>
        <p:nvSpPr>
          <p:cNvPr id="5" name="TextBox 4">
            <a:extLst>
              <a:ext uri="{FF2B5EF4-FFF2-40B4-BE49-F238E27FC236}">
                <a16:creationId xmlns:a16="http://schemas.microsoft.com/office/drawing/2014/main" id="{792EF84B-56C2-4C77-8722-8F7C8066F43B}"/>
              </a:ext>
            </a:extLst>
          </p:cNvPr>
          <p:cNvSpPr txBox="1"/>
          <p:nvPr/>
        </p:nvSpPr>
        <p:spPr>
          <a:xfrm>
            <a:off x="355767" y="4020370"/>
            <a:ext cx="4572000" cy="954107"/>
          </a:xfrm>
          <a:prstGeom prst="rect">
            <a:avLst/>
          </a:prstGeom>
          <a:noFill/>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mj-lt"/>
              </a:rPr>
              <a:t>Presented by: </a:t>
            </a:r>
          </a:p>
          <a:p>
            <a:r>
              <a:rPr lang="en-US" sz="2800" b="1" dirty="0">
                <a:solidFill>
                  <a:schemeClr val="bg1"/>
                </a:solidFill>
                <a:effectLst>
                  <a:outerShdw blurRad="38100" dist="38100" dir="2700000" algn="tl">
                    <a:srgbClr val="000000">
                      <a:alpha val="43137"/>
                    </a:srgbClr>
                  </a:outerShdw>
                </a:effectLst>
                <a:latin typeface="+mj-lt"/>
              </a:rPr>
              <a:t>Meredith Knapp</a:t>
            </a:r>
          </a:p>
        </p:txBody>
      </p:sp>
    </p:spTree>
    <p:extLst>
      <p:ext uri="{BB962C8B-B14F-4D97-AF65-F5344CB8AC3E}">
        <p14:creationId xmlns:p14="http://schemas.microsoft.com/office/powerpoint/2010/main" val="2315061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Rationale</a:t>
            </a:r>
          </a:p>
        </p:txBody>
      </p:sp>
      <p:sp>
        <p:nvSpPr>
          <p:cNvPr id="5" name="TextBox 4">
            <a:extLst>
              <a:ext uri="{FF2B5EF4-FFF2-40B4-BE49-F238E27FC236}">
                <a16:creationId xmlns:a16="http://schemas.microsoft.com/office/drawing/2014/main" id="{37167B9F-33FA-4488-8E8A-A0728BB7D956}"/>
              </a:ext>
            </a:extLst>
          </p:cNvPr>
          <p:cNvSpPr txBox="1"/>
          <p:nvPr/>
        </p:nvSpPr>
        <p:spPr>
          <a:xfrm>
            <a:off x="667460" y="1243786"/>
            <a:ext cx="3987089" cy="2308324"/>
          </a:xfrm>
          <a:prstGeom prst="rect">
            <a:avLst/>
          </a:prstGeom>
          <a:noFill/>
        </p:spPr>
        <p:txBody>
          <a:bodyPr wrap="square">
            <a:spAutoFit/>
          </a:bodyPr>
          <a:lstStyle/>
          <a:p>
            <a:pPr marL="231775" indent="-231775">
              <a:buFont typeface="Arial" panose="020B0604020202020204" pitchFamily="34" charset="0"/>
              <a:buChar char="•"/>
            </a:pPr>
            <a:r>
              <a:rPr lang="en-US" sz="2400" dirty="0"/>
              <a:t>Family’s preferred name for infant should be used in all communications</a:t>
            </a:r>
          </a:p>
          <a:p>
            <a:pPr marL="231775" lvl="1" indent="-231775" algn="ctr"/>
            <a:r>
              <a:rPr lang="en-US" sz="2400" b="1" dirty="0">
                <a:solidFill>
                  <a:srgbClr val="E99037"/>
                </a:solidFill>
              </a:rPr>
              <a:t>Avoid ‘your baby’, ‘baby boy/girl’, ‘twin A/B’</a:t>
            </a:r>
          </a:p>
          <a:p>
            <a:endParaRPr lang="en-US" sz="2400" dirty="0"/>
          </a:p>
        </p:txBody>
      </p:sp>
      <p:sp>
        <p:nvSpPr>
          <p:cNvPr id="6" name="Oval 5">
            <a:extLst>
              <a:ext uri="{FF2B5EF4-FFF2-40B4-BE49-F238E27FC236}">
                <a16:creationId xmlns:a16="http://schemas.microsoft.com/office/drawing/2014/main" id="{6E292366-9208-4E89-BD09-E891392B03E5}"/>
              </a:ext>
            </a:extLst>
          </p:cNvPr>
          <p:cNvSpPr/>
          <p:nvPr/>
        </p:nvSpPr>
        <p:spPr>
          <a:xfrm>
            <a:off x="387350" y="3564898"/>
            <a:ext cx="3995463" cy="2488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mj-lt"/>
              </a:rPr>
              <a:t>Why is this important??</a:t>
            </a:r>
          </a:p>
        </p:txBody>
      </p:sp>
      <p:sp>
        <p:nvSpPr>
          <p:cNvPr id="7" name="TextBox 6">
            <a:extLst>
              <a:ext uri="{FF2B5EF4-FFF2-40B4-BE49-F238E27FC236}">
                <a16:creationId xmlns:a16="http://schemas.microsoft.com/office/drawing/2014/main" id="{EF4366FA-564F-452D-90D8-A74758B29224}"/>
              </a:ext>
            </a:extLst>
          </p:cNvPr>
          <p:cNvSpPr txBox="1"/>
          <p:nvPr/>
        </p:nvSpPr>
        <p:spPr>
          <a:xfrm>
            <a:off x="4550979" y="4277987"/>
            <a:ext cx="4500714" cy="1569660"/>
          </a:xfrm>
          <a:prstGeom prst="rect">
            <a:avLst/>
          </a:prstGeom>
          <a:noFill/>
        </p:spPr>
        <p:txBody>
          <a:bodyPr wrap="square" rtlCol="0">
            <a:spAutoFit/>
          </a:bodyPr>
          <a:lstStyle/>
          <a:p>
            <a:pPr marL="168275" indent="-168275">
              <a:buFont typeface="Arial" panose="020B0604020202020204" pitchFamily="34" charset="0"/>
              <a:buChar char="•"/>
            </a:pPr>
            <a:r>
              <a:rPr lang="en-US" sz="2400" dirty="0"/>
              <a:t>Shows staff is familiar with infant and invested in infant’s care</a:t>
            </a:r>
          </a:p>
          <a:p>
            <a:pPr marL="168275" indent="-168275">
              <a:buFont typeface="Arial" panose="020B0604020202020204" pitchFamily="34" charset="0"/>
              <a:buChar char="•"/>
            </a:pPr>
            <a:r>
              <a:rPr lang="en-US" sz="2400" dirty="0"/>
              <a:t>Fosters bond between family caregivers and healthcare team</a:t>
            </a:r>
          </a:p>
        </p:txBody>
      </p:sp>
      <p:pic>
        <p:nvPicPr>
          <p:cNvPr id="1026" name="Picture 2" descr="Free My Name Cliparts, Download Free Clip Art, Free Clip Art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233" y="1243786"/>
            <a:ext cx="1727066" cy="2704153"/>
          </a:xfrm>
          <a:prstGeom prst="rect">
            <a:avLst/>
          </a:prstGeom>
          <a:noFill/>
          <a:ln w="38100">
            <a:solidFill>
              <a:srgbClr val="EDA65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223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201FB6-646B-4922-8E3D-96BF3295A765}"/>
              </a:ext>
            </a:extLst>
          </p:cNvPr>
          <p:cNvSpPr>
            <a:spLocks noGrp="1"/>
          </p:cNvSpPr>
          <p:nvPr>
            <p:ph type="title"/>
          </p:nvPr>
        </p:nvSpPr>
        <p:spPr>
          <a:xfrm>
            <a:off x="531827" y="251345"/>
            <a:ext cx="7950758" cy="623840"/>
          </a:xfrm>
        </p:spPr>
        <p:txBody>
          <a:bodyPr>
            <a:normAutofit/>
          </a:bodyPr>
          <a:lstStyle/>
          <a:p>
            <a:r>
              <a:rPr lang="en-US" sz="3600" b="1" dirty="0">
                <a:effectLst>
                  <a:outerShdw blurRad="38100" dist="38100" dir="2700000" algn="tl">
                    <a:srgbClr val="000000">
                      <a:alpha val="43137"/>
                    </a:srgbClr>
                  </a:outerShdw>
                </a:effectLst>
              </a:rPr>
              <a:t>Family Centered Lens</a:t>
            </a:r>
          </a:p>
        </p:txBody>
      </p:sp>
      <p:sp>
        <p:nvSpPr>
          <p:cNvPr id="4" name="Oval 3">
            <a:extLst>
              <a:ext uri="{FF2B5EF4-FFF2-40B4-BE49-F238E27FC236}">
                <a16:creationId xmlns:a16="http://schemas.microsoft.com/office/drawing/2014/main" id="{2F537E6B-2C08-4B52-8228-0754F639CF03}"/>
              </a:ext>
            </a:extLst>
          </p:cNvPr>
          <p:cNvSpPr/>
          <p:nvPr/>
        </p:nvSpPr>
        <p:spPr>
          <a:xfrm>
            <a:off x="2733041" y="2282817"/>
            <a:ext cx="3535680" cy="2265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Names</a:t>
            </a:r>
            <a:r>
              <a:rPr lang="en-US" sz="4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     are </a:t>
            </a:r>
            <a:r>
              <a:rPr lang="en-US" sz="2800" u="sng" dirty="0">
                <a:effectLst>
                  <a:outerShdw blurRad="38100" dist="38100" dir="2700000" algn="tl">
                    <a:srgbClr val="000000">
                      <a:alpha val="43137"/>
                    </a:srgbClr>
                  </a:outerShdw>
                </a:effectLst>
              </a:rPr>
              <a:t>IMPORTANT</a:t>
            </a:r>
          </a:p>
        </p:txBody>
      </p:sp>
      <p:sp>
        <p:nvSpPr>
          <p:cNvPr id="5" name="Oval 4">
            <a:extLst>
              <a:ext uri="{FF2B5EF4-FFF2-40B4-BE49-F238E27FC236}">
                <a16:creationId xmlns:a16="http://schemas.microsoft.com/office/drawing/2014/main" id="{481CFD12-9275-4A97-9407-B10B82AC1E14}"/>
              </a:ext>
            </a:extLst>
          </p:cNvPr>
          <p:cNvSpPr/>
          <p:nvPr/>
        </p:nvSpPr>
        <p:spPr>
          <a:xfrm>
            <a:off x="409907" y="1327164"/>
            <a:ext cx="2639846" cy="1324595"/>
          </a:xfrm>
          <a:prstGeom prst="ellipse">
            <a:avLst/>
          </a:prstGeom>
          <a:solidFill>
            <a:srgbClr val="E99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effectLst>
                  <a:outerShdw blurRad="38100" dist="38100" dir="2700000" algn="tl">
                    <a:srgbClr val="000000">
                      <a:alpha val="43137"/>
                    </a:srgbClr>
                  </a:outerShdw>
                </a:effectLst>
              </a:rPr>
              <a:t>To feel respected</a:t>
            </a:r>
          </a:p>
        </p:txBody>
      </p:sp>
      <p:sp>
        <p:nvSpPr>
          <p:cNvPr id="6" name="Oval 5">
            <a:extLst>
              <a:ext uri="{FF2B5EF4-FFF2-40B4-BE49-F238E27FC236}">
                <a16:creationId xmlns:a16="http://schemas.microsoft.com/office/drawing/2014/main" id="{CE64AF7D-A077-447B-930B-7C2B55E95455}"/>
              </a:ext>
            </a:extLst>
          </p:cNvPr>
          <p:cNvSpPr/>
          <p:nvPr/>
        </p:nvSpPr>
        <p:spPr>
          <a:xfrm>
            <a:off x="531827" y="4179555"/>
            <a:ext cx="2639846" cy="1324595"/>
          </a:xfrm>
          <a:prstGeom prst="ellipse">
            <a:avLst/>
          </a:prstGeom>
          <a:solidFill>
            <a:srgbClr val="E99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effectLst>
                  <a:outerShdw blurRad="38100" dist="38100" dir="2700000" algn="tl">
                    <a:srgbClr val="000000">
                      <a:alpha val="43137"/>
                    </a:srgbClr>
                  </a:outerShdw>
                </a:effectLst>
              </a:rPr>
              <a:t>To feel recognized</a:t>
            </a:r>
          </a:p>
        </p:txBody>
      </p:sp>
      <p:sp>
        <p:nvSpPr>
          <p:cNvPr id="7" name="Oval 6">
            <a:extLst>
              <a:ext uri="{FF2B5EF4-FFF2-40B4-BE49-F238E27FC236}">
                <a16:creationId xmlns:a16="http://schemas.microsoft.com/office/drawing/2014/main" id="{9884C746-0281-4A78-8FB8-82EEC084934A}"/>
              </a:ext>
            </a:extLst>
          </p:cNvPr>
          <p:cNvSpPr/>
          <p:nvPr/>
        </p:nvSpPr>
        <p:spPr>
          <a:xfrm>
            <a:off x="5947109" y="4179555"/>
            <a:ext cx="2639846" cy="1324595"/>
          </a:xfrm>
          <a:prstGeom prst="ellipse">
            <a:avLst/>
          </a:prstGeom>
          <a:solidFill>
            <a:srgbClr val="E99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effectLst>
                  <a:outerShdw blurRad="38100" dist="38100" dir="2700000" algn="tl">
                    <a:srgbClr val="000000">
                      <a:alpha val="43137"/>
                    </a:srgbClr>
                  </a:outerShdw>
                </a:effectLst>
              </a:rPr>
              <a:t>To feel partnership</a:t>
            </a:r>
          </a:p>
        </p:txBody>
      </p:sp>
      <p:sp>
        <p:nvSpPr>
          <p:cNvPr id="10" name="Oval 9">
            <a:extLst>
              <a:ext uri="{FF2B5EF4-FFF2-40B4-BE49-F238E27FC236}">
                <a16:creationId xmlns:a16="http://schemas.microsoft.com/office/drawing/2014/main" id="{89FFF7A3-D048-4A73-9A61-09C2B3BBA5FD}"/>
              </a:ext>
            </a:extLst>
          </p:cNvPr>
          <p:cNvSpPr/>
          <p:nvPr/>
        </p:nvSpPr>
        <p:spPr>
          <a:xfrm>
            <a:off x="6069028" y="1327163"/>
            <a:ext cx="2639846" cy="1324595"/>
          </a:xfrm>
          <a:prstGeom prst="ellipse">
            <a:avLst/>
          </a:prstGeom>
          <a:solidFill>
            <a:srgbClr val="E99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effectLst>
                  <a:outerShdw blurRad="38100" dist="38100" dir="2700000" algn="tl">
                    <a:srgbClr val="000000">
                      <a:alpha val="43137"/>
                    </a:srgbClr>
                  </a:outerShdw>
                </a:effectLst>
              </a:rPr>
              <a:t>To instill trust</a:t>
            </a:r>
          </a:p>
        </p:txBody>
      </p:sp>
    </p:spTree>
    <p:extLst>
      <p:ext uri="{BB962C8B-B14F-4D97-AF65-F5344CB8AC3E}">
        <p14:creationId xmlns:p14="http://schemas.microsoft.com/office/powerpoint/2010/main" val="147285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225511-5DDF-40E9-9771-85EE7B82040D}"/>
              </a:ext>
            </a:extLst>
          </p:cNvPr>
          <p:cNvSpPr>
            <a:spLocks noGrp="1"/>
          </p:cNvSpPr>
          <p:nvPr>
            <p:ph idx="1"/>
          </p:nvPr>
        </p:nvSpPr>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E99037"/>
                </a:solidFill>
                <a:effectLst/>
                <a:latin typeface="Calibri" panose="020F0502020204030204" pitchFamily="34" charset="0"/>
                <a:ea typeface="Calibri" panose="020F0502020204030204" pitchFamily="34" charset="0"/>
                <a:cs typeface="Times New Roman" panose="02020603050405020304" pitchFamily="18" charset="0"/>
              </a:rPr>
              <a:t>NICU Process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Standardized as part of the admission process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Identify family’s preference for a name (both for infant and for family caregivers)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E99037"/>
                </a:solidFill>
                <a:effectLst/>
                <a:latin typeface="Calibri" panose="020F0502020204030204" pitchFamily="34" charset="0"/>
                <a:ea typeface="Calibri" panose="020F0502020204030204" pitchFamily="34" charset="0"/>
                <a:cs typeface="Times New Roman" panose="02020603050405020304" pitchFamily="18" charset="0"/>
              </a:rPr>
              <a:t>Materials</a:t>
            </a:r>
          </a:p>
          <a:p>
            <a:pPr marL="685800" lvl="1"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Signs or placards</a:t>
            </a:r>
          </a:p>
          <a:p>
            <a:pPr marL="685800" lvl="1" indent="-342900">
              <a:lnSpc>
                <a:spcPct val="107000"/>
              </a:lnSpc>
              <a:spcBef>
                <a:spcPts val="0"/>
              </a:spcBef>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Memory books with names</a:t>
            </a:r>
          </a:p>
          <a:p>
            <a:pPr marL="685800" lvl="1"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Artwork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E99037"/>
                </a:solidFill>
                <a:effectLst/>
                <a:latin typeface="Calibri" panose="020F0502020204030204" pitchFamily="34" charset="0"/>
                <a:ea typeface="Calibri" panose="020F0502020204030204" pitchFamily="34" charset="0"/>
                <a:cs typeface="Times New Roman" panose="02020603050405020304" pitchFamily="18" charset="0"/>
              </a:rPr>
              <a:t>Training </a:t>
            </a: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The importance</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logistics</a:t>
            </a:r>
          </a:p>
          <a:p>
            <a:endParaRPr lang="en-US" sz="2400" dirty="0"/>
          </a:p>
        </p:txBody>
      </p:sp>
      <p:sp>
        <p:nvSpPr>
          <p:cNvPr id="3" name="Title 2">
            <a:extLst>
              <a:ext uri="{FF2B5EF4-FFF2-40B4-BE49-F238E27FC236}">
                <a16:creationId xmlns:a16="http://schemas.microsoft.com/office/drawing/2014/main" id="{A191E321-2548-4759-A3DD-E1EB25FDCF06}"/>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Change Ideas</a:t>
            </a:r>
          </a:p>
        </p:txBody>
      </p:sp>
    </p:spTree>
    <p:extLst>
      <p:ext uri="{BB962C8B-B14F-4D97-AF65-F5344CB8AC3E}">
        <p14:creationId xmlns:p14="http://schemas.microsoft.com/office/powerpoint/2010/main" val="2407533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225511-5DDF-40E9-9771-85EE7B82040D}"/>
              </a:ext>
            </a:extLst>
          </p:cNvPr>
          <p:cNvSpPr>
            <a:spLocks noGrp="1"/>
          </p:cNvSpPr>
          <p:nvPr>
            <p:ph idx="1"/>
          </p:nvPr>
        </p:nvSpPr>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E99037"/>
                </a:solidFill>
                <a:effectLst/>
                <a:latin typeface="Calibri" panose="020F0502020204030204" pitchFamily="34" charset="0"/>
                <a:ea typeface="Calibri" panose="020F0502020204030204" pitchFamily="34" charset="0"/>
                <a:cs typeface="Times New Roman" panose="02020603050405020304" pitchFamily="18" charset="0"/>
              </a:rPr>
              <a:t>NICU Process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Standardized as part of the admission process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Identify family’s preference for a name (both for infant and for family caregivers)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E99037"/>
                </a:solidFill>
                <a:effectLst/>
                <a:latin typeface="Calibri" panose="020F0502020204030204" pitchFamily="34" charset="0"/>
                <a:ea typeface="Calibri" panose="020F0502020204030204" pitchFamily="34" charset="0"/>
                <a:cs typeface="Times New Roman" panose="02020603050405020304" pitchFamily="18" charset="0"/>
              </a:rPr>
              <a:t>Materials</a:t>
            </a:r>
          </a:p>
          <a:p>
            <a:pPr marL="685800" lvl="1"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Signs or placards</a:t>
            </a:r>
          </a:p>
          <a:p>
            <a:pPr marL="685800" lvl="1" indent="-342900">
              <a:lnSpc>
                <a:spcPct val="107000"/>
              </a:lnSpc>
              <a:spcBef>
                <a:spcPts val="0"/>
              </a:spcBef>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Memory books with names</a:t>
            </a:r>
          </a:p>
          <a:p>
            <a:pPr marL="685800" lvl="1"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Artwork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solidFill>
                  <a:srgbClr val="E99037"/>
                </a:solidFill>
                <a:effectLst/>
                <a:latin typeface="Calibri" panose="020F0502020204030204" pitchFamily="34" charset="0"/>
                <a:ea typeface="Calibri" panose="020F0502020204030204" pitchFamily="34" charset="0"/>
                <a:cs typeface="Times New Roman" panose="02020603050405020304" pitchFamily="18" charset="0"/>
              </a:rPr>
              <a:t>Training </a:t>
            </a:r>
          </a:p>
          <a:p>
            <a:pPr marL="742950" marR="0" lvl="1" indent="-285750">
              <a:lnSpc>
                <a:spcPct val="107000"/>
              </a:lnSpc>
              <a:spcBef>
                <a:spcPts val="0"/>
              </a:spcBef>
              <a:spcAft>
                <a:spcPts val="0"/>
              </a:spcAft>
              <a:buFont typeface="Courier New" panose="02070309020205020404" pitchFamily="49" charset="0"/>
              <a:buChar char="o"/>
            </a:pPr>
            <a:r>
              <a:rPr lang="en-US" sz="2400" dirty="0">
                <a:latin typeface="Calibri" panose="020F0502020204030204" pitchFamily="34" charset="0"/>
                <a:ea typeface="Calibri" panose="020F0502020204030204" pitchFamily="34" charset="0"/>
                <a:cs typeface="Times New Roman" panose="02020603050405020304" pitchFamily="18" charset="0"/>
              </a:rPr>
              <a:t>The importance</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logistics</a:t>
            </a:r>
          </a:p>
          <a:p>
            <a:endParaRPr lang="en-US" sz="2400" dirty="0"/>
          </a:p>
        </p:txBody>
      </p:sp>
      <p:sp>
        <p:nvSpPr>
          <p:cNvPr id="3" name="Title 2">
            <a:extLst>
              <a:ext uri="{FF2B5EF4-FFF2-40B4-BE49-F238E27FC236}">
                <a16:creationId xmlns:a16="http://schemas.microsoft.com/office/drawing/2014/main" id="{A191E321-2548-4759-A3DD-E1EB25FDCF06}"/>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Change Ideas</a:t>
            </a:r>
          </a:p>
        </p:txBody>
      </p:sp>
      <p:sp>
        <p:nvSpPr>
          <p:cNvPr id="4" name="Oval 3">
            <a:extLst>
              <a:ext uri="{FF2B5EF4-FFF2-40B4-BE49-F238E27FC236}">
                <a16:creationId xmlns:a16="http://schemas.microsoft.com/office/drawing/2014/main" id="{90E68401-8E07-48E7-B2A1-6E954A523F4D}"/>
              </a:ext>
            </a:extLst>
          </p:cNvPr>
          <p:cNvSpPr/>
          <p:nvPr/>
        </p:nvSpPr>
        <p:spPr>
          <a:xfrm>
            <a:off x="543571" y="1980647"/>
            <a:ext cx="7950758" cy="2911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 sure to check out our toolkit for resources and ideas on potential metrics to track!</a:t>
            </a:r>
          </a:p>
        </p:txBody>
      </p:sp>
    </p:spTree>
    <p:extLst>
      <p:ext uri="{BB962C8B-B14F-4D97-AF65-F5344CB8AC3E}">
        <p14:creationId xmlns:p14="http://schemas.microsoft.com/office/powerpoint/2010/main" val="821696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B09B-2E18-4420-8E62-E476B0B34181}"/>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See the PAIRED Toolkit for more ideas!</a:t>
            </a:r>
          </a:p>
        </p:txBody>
      </p:sp>
      <p:pic>
        <p:nvPicPr>
          <p:cNvPr id="2050" name="Picture 2" descr="Free Cliparts Tool Kit, Download Free Clip Art, Free Clip Art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054" y="4014951"/>
            <a:ext cx="2180831" cy="181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50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90AD4-10F4-4923-A0C1-BAF6A9FAFBA7}"/>
              </a:ext>
            </a:extLst>
          </p:cNvPr>
          <p:cNvSpPr>
            <a:spLocks noGrp="1"/>
          </p:cNvSpPr>
          <p:nvPr>
            <p:ph idx="1"/>
          </p:nvPr>
        </p:nvSpPr>
        <p:spPr>
          <a:xfrm>
            <a:off x="564591" y="1256045"/>
            <a:ext cx="7950758" cy="4798584"/>
          </a:xfrm>
        </p:spPr>
        <p:txBody>
          <a:bodyPr/>
          <a:lstStyle/>
          <a:p>
            <a:r>
              <a:rPr lang="en-US" sz="2400" dirty="0"/>
              <a:t>PAIRED Initiative </a:t>
            </a:r>
            <a:r>
              <a:rPr lang="en-US" sz="2400" dirty="0">
                <a:sym typeface="Wingdings" panose="05000000000000000000" pitchFamily="2" charset="2"/>
              </a:rPr>
              <a:t> </a:t>
            </a:r>
            <a:r>
              <a:rPr lang="en-US" sz="2400" dirty="0"/>
              <a:t>primary QI aim = skin to skin care</a:t>
            </a:r>
          </a:p>
          <a:p>
            <a:pPr marL="0" indent="0">
              <a:buNone/>
            </a:pPr>
            <a:endParaRPr lang="en-US" sz="2400" dirty="0"/>
          </a:p>
          <a:p>
            <a:r>
              <a:rPr lang="en-US" sz="2400" dirty="0"/>
              <a:t>BUT Family Centered Care encompasses so much more!</a:t>
            </a:r>
            <a:endParaRPr lang="en-US" sz="2400" dirty="0">
              <a:sym typeface="Wingdings" panose="05000000000000000000" pitchFamily="2" charset="2"/>
            </a:endParaRPr>
          </a:p>
          <a:p>
            <a:endParaRPr lang="en-US" dirty="0">
              <a:sym typeface="Wingdings" panose="05000000000000000000" pitchFamily="2" charset="2"/>
            </a:endParaRPr>
          </a:p>
          <a:p>
            <a:endParaRPr lang="en-US" dirty="0">
              <a:sym typeface="Wingdings" panose="05000000000000000000" pitchFamily="2" charset="2"/>
            </a:endParaRPr>
          </a:p>
          <a:p>
            <a:pPr marL="0" indent="0" algn="ctr">
              <a:buNone/>
            </a:pPr>
            <a:r>
              <a:rPr lang="en-US" sz="2400" b="1" i="1" dirty="0">
                <a:solidFill>
                  <a:srgbClr val="E99037"/>
                </a:solidFill>
                <a:sym typeface="Wingdings" panose="05000000000000000000" pitchFamily="2" charset="2"/>
              </a:rPr>
              <a:t>Please see our toolkit for detailed information on change ideas, resources, and potential metrics! </a:t>
            </a:r>
            <a:endParaRPr lang="en-US" sz="2400" b="1" i="1" dirty="0">
              <a:solidFill>
                <a:srgbClr val="E99037"/>
              </a:solidFill>
            </a:endParaRPr>
          </a:p>
        </p:txBody>
      </p:sp>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What is PAIRED Plus?</a:t>
            </a:r>
          </a:p>
        </p:txBody>
      </p:sp>
    </p:spTree>
    <p:extLst>
      <p:ext uri="{BB962C8B-B14F-4D97-AF65-F5344CB8AC3E}">
        <p14:creationId xmlns:p14="http://schemas.microsoft.com/office/powerpoint/2010/main" val="89117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PAIRED Plus</a:t>
            </a:r>
          </a:p>
        </p:txBody>
      </p:sp>
      <p:pic>
        <p:nvPicPr>
          <p:cNvPr id="3" name="Picture 2">
            <a:extLst>
              <a:ext uri="{FF2B5EF4-FFF2-40B4-BE49-F238E27FC236}">
                <a16:creationId xmlns:a16="http://schemas.microsoft.com/office/drawing/2014/main" id="{B7AFC51A-CE31-4CA3-A27B-AE21AEDCD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28" y="1428513"/>
            <a:ext cx="8662828" cy="4215542"/>
          </a:xfrm>
          <a:prstGeom prst="rect">
            <a:avLst/>
          </a:prstGeom>
        </p:spPr>
      </p:pic>
    </p:spTree>
    <p:extLst>
      <p:ext uri="{BB962C8B-B14F-4D97-AF65-F5344CB8AC3E}">
        <p14:creationId xmlns:p14="http://schemas.microsoft.com/office/powerpoint/2010/main" val="296427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78C04C-3548-4FEF-9AAE-CE3C5C12F7B3}"/>
              </a:ext>
            </a:extLst>
          </p:cNvPr>
          <p:cNvSpPr>
            <a:spLocks noGrp="1"/>
          </p:cNvSpPr>
          <p:nvPr>
            <p:ph idx="1"/>
          </p:nvPr>
        </p:nvSpPr>
        <p:spPr/>
        <p:txBody>
          <a:bodyPr>
            <a:normAutofit/>
          </a:bodyPr>
          <a:lstStyle/>
          <a:p>
            <a:pPr marL="342900" indent="-342900">
              <a:buFont typeface="+mj-lt"/>
              <a:buAutoNum type="arabicPeriod"/>
            </a:pPr>
            <a:r>
              <a:rPr lang="en-US" sz="2600" dirty="0"/>
              <a:t>Inclusion of families in daily rounds</a:t>
            </a:r>
          </a:p>
          <a:p>
            <a:pPr marL="598885" lvl="2" indent="0">
              <a:buNone/>
            </a:pPr>
            <a:r>
              <a:rPr lang="en-US" sz="2600" b="1" i="1" dirty="0">
                <a:solidFill>
                  <a:srgbClr val="E99037"/>
                </a:solidFill>
              </a:rPr>
              <a:t>Elizabeth Simonton</a:t>
            </a:r>
          </a:p>
          <a:p>
            <a:pPr marL="342900" indent="-342900">
              <a:buFont typeface="+mj-lt"/>
              <a:buAutoNum type="arabicPeriod"/>
            </a:pPr>
            <a:endParaRPr lang="en-US" sz="2600" dirty="0"/>
          </a:p>
          <a:p>
            <a:pPr marL="342900" indent="-342900">
              <a:buFont typeface="+mj-lt"/>
              <a:buAutoNum type="arabicPeriod"/>
            </a:pPr>
            <a:r>
              <a:rPr lang="en-US" sz="2600" dirty="0"/>
              <a:t>Complex care conferences and early medical education</a:t>
            </a:r>
          </a:p>
          <a:p>
            <a:pPr marL="598885" lvl="2" indent="0">
              <a:buNone/>
            </a:pPr>
            <a:r>
              <a:rPr lang="en-US" sz="2600" b="1" i="1" dirty="0">
                <a:solidFill>
                  <a:srgbClr val="E99037"/>
                </a:solidFill>
              </a:rPr>
              <a:t>Dr. Mitch Stern</a:t>
            </a:r>
          </a:p>
          <a:p>
            <a:pPr marL="342900" indent="-342900">
              <a:buFont typeface="+mj-lt"/>
              <a:buAutoNum type="arabicPeriod"/>
            </a:pPr>
            <a:endParaRPr lang="en-US" sz="2600" dirty="0"/>
          </a:p>
          <a:p>
            <a:pPr marL="342900" indent="-342900">
              <a:buFont typeface="+mj-lt"/>
              <a:buAutoNum type="arabicPeriod"/>
            </a:pPr>
            <a:r>
              <a:rPr lang="en-US" sz="2600" dirty="0"/>
              <a:t>Identifying infants and families by name</a:t>
            </a:r>
          </a:p>
          <a:p>
            <a:pPr marL="598885" lvl="2" indent="0">
              <a:buNone/>
            </a:pPr>
            <a:r>
              <a:rPr lang="en-US" sz="2600" b="1" i="1" dirty="0">
                <a:solidFill>
                  <a:srgbClr val="E99037"/>
                </a:solidFill>
              </a:rPr>
              <a:t>Meredith Knapp</a:t>
            </a:r>
          </a:p>
          <a:p>
            <a:pPr marL="342900" indent="-342900">
              <a:buFont typeface="+mj-lt"/>
              <a:buAutoNum type="arabicPeriod"/>
            </a:pPr>
            <a:endParaRPr lang="en-US" sz="2600" dirty="0"/>
          </a:p>
        </p:txBody>
      </p:sp>
      <p:sp>
        <p:nvSpPr>
          <p:cNvPr id="3" name="Title 2">
            <a:extLst>
              <a:ext uri="{FF2B5EF4-FFF2-40B4-BE49-F238E27FC236}">
                <a16:creationId xmlns:a16="http://schemas.microsoft.com/office/drawing/2014/main" id="{B15A1FCA-811F-4788-A37E-FCC24B1362A5}"/>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Agenda</a:t>
            </a:r>
          </a:p>
        </p:txBody>
      </p:sp>
    </p:spTree>
    <p:extLst>
      <p:ext uri="{BB962C8B-B14F-4D97-AF65-F5344CB8AC3E}">
        <p14:creationId xmlns:p14="http://schemas.microsoft.com/office/powerpoint/2010/main" val="126043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PAIRED Plus</a:t>
            </a:r>
          </a:p>
        </p:txBody>
      </p:sp>
      <p:pic>
        <p:nvPicPr>
          <p:cNvPr id="6" name="Picture 5">
            <a:extLst>
              <a:ext uri="{FF2B5EF4-FFF2-40B4-BE49-F238E27FC236}">
                <a16:creationId xmlns:a16="http://schemas.microsoft.com/office/drawing/2014/main" id="{B7AFC51A-CE31-4CA3-A27B-AE21AEDCD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28" y="1428513"/>
            <a:ext cx="8662828" cy="4215542"/>
          </a:xfrm>
          <a:prstGeom prst="rect">
            <a:avLst/>
          </a:prstGeom>
        </p:spPr>
      </p:pic>
      <p:sp>
        <p:nvSpPr>
          <p:cNvPr id="5" name="Oval 4">
            <a:extLst>
              <a:ext uri="{FF2B5EF4-FFF2-40B4-BE49-F238E27FC236}">
                <a16:creationId xmlns:a16="http://schemas.microsoft.com/office/drawing/2014/main" id="{7EDCFF4A-6C36-4A44-9BBB-0888D00C275B}"/>
              </a:ext>
            </a:extLst>
          </p:cNvPr>
          <p:cNvSpPr/>
          <p:nvPr/>
        </p:nvSpPr>
        <p:spPr>
          <a:xfrm>
            <a:off x="139799" y="2314766"/>
            <a:ext cx="8909607" cy="4768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83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 sitting, man&#10;&#10;Description automatically generated">
            <a:extLst>
              <a:ext uri="{FF2B5EF4-FFF2-40B4-BE49-F238E27FC236}">
                <a16:creationId xmlns:a16="http://schemas.microsoft.com/office/drawing/2014/main" id="{70D158A5-ECC5-4D37-B890-58B6307B8D7E}"/>
              </a:ext>
            </a:extLst>
          </p:cNvPr>
          <p:cNvPicPr>
            <a:picLocks noGrp="1" noChangeAspect="1"/>
          </p:cNvPicPr>
          <p:nvPr>
            <p:ph type="pic" sz="quarter" idx="10"/>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236" r="7236"/>
          <a:stretch>
            <a:fillRect/>
          </a:stretch>
        </p:blipFill>
        <p:spPr/>
      </p:pic>
      <p:sp>
        <p:nvSpPr>
          <p:cNvPr id="4" name="Title 3">
            <a:extLst>
              <a:ext uri="{FF2B5EF4-FFF2-40B4-BE49-F238E27FC236}">
                <a16:creationId xmlns:a16="http://schemas.microsoft.com/office/drawing/2014/main" id="{C7A664D5-3EB8-4A5E-A9A3-A48E1CE8FBB6}"/>
              </a:ext>
            </a:extLst>
          </p:cNvPr>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rPr>
              <a:t>Why is including families in daily rounds important?</a:t>
            </a:r>
          </a:p>
        </p:txBody>
      </p:sp>
      <p:sp>
        <p:nvSpPr>
          <p:cNvPr id="5" name="TextBox 4">
            <a:extLst>
              <a:ext uri="{FF2B5EF4-FFF2-40B4-BE49-F238E27FC236}">
                <a16:creationId xmlns:a16="http://schemas.microsoft.com/office/drawing/2014/main" id="{C895F5FE-CFD8-48DE-8751-411E229FD8F0}"/>
              </a:ext>
            </a:extLst>
          </p:cNvPr>
          <p:cNvSpPr txBox="1"/>
          <p:nvPr/>
        </p:nvSpPr>
        <p:spPr>
          <a:xfrm>
            <a:off x="278202" y="3972244"/>
            <a:ext cx="4572000" cy="954107"/>
          </a:xfrm>
          <a:prstGeom prst="rect">
            <a:avLst/>
          </a:prstGeom>
          <a:noFill/>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mj-lt"/>
              </a:rPr>
              <a:t>Presented by: </a:t>
            </a:r>
          </a:p>
          <a:p>
            <a:r>
              <a:rPr lang="en-US" sz="2800" b="1" dirty="0">
                <a:solidFill>
                  <a:schemeClr val="bg1"/>
                </a:solidFill>
                <a:effectLst>
                  <a:outerShdw blurRad="38100" dist="38100" dir="2700000" algn="tl">
                    <a:srgbClr val="000000">
                      <a:alpha val="43137"/>
                    </a:srgbClr>
                  </a:outerShdw>
                </a:effectLst>
                <a:latin typeface="+mj-lt"/>
              </a:rPr>
              <a:t>Elizabeth Simonton</a:t>
            </a:r>
          </a:p>
        </p:txBody>
      </p:sp>
    </p:spTree>
    <p:extLst>
      <p:ext uri="{BB962C8B-B14F-4D97-AF65-F5344CB8AC3E}">
        <p14:creationId xmlns:p14="http://schemas.microsoft.com/office/powerpoint/2010/main" val="334868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Rationale</a:t>
            </a:r>
          </a:p>
        </p:txBody>
      </p:sp>
      <p:sp>
        <p:nvSpPr>
          <p:cNvPr id="5" name="TextBox 4">
            <a:extLst>
              <a:ext uri="{FF2B5EF4-FFF2-40B4-BE49-F238E27FC236}">
                <a16:creationId xmlns:a16="http://schemas.microsoft.com/office/drawing/2014/main" id="{37167B9F-33FA-4488-8E8A-A0728BB7D956}"/>
              </a:ext>
            </a:extLst>
          </p:cNvPr>
          <p:cNvSpPr txBox="1"/>
          <p:nvPr/>
        </p:nvSpPr>
        <p:spPr>
          <a:xfrm>
            <a:off x="192505" y="1011130"/>
            <a:ext cx="8730778" cy="830997"/>
          </a:xfrm>
          <a:prstGeom prst="rect">
            <a:avLst/>
          </a:prstGeom>
          <a:noFill/>
        </p:spPr>
        <p:txBody>
          <a:bodyPr wrap="square">
            <a:spAutoFit/>
          </a:bodyPr>
          <a:lstStyle/>
          <a:p>
            <a:pPr marL="168275" indent="-168275">
              <a:buFont typeface="Arial" panose="020B0604020202020204" pitchFamily="34" charset="0"/>
              <a:buChar char="•"/>
            </a:pPr>
            <a:r>
              <a:rPr lang="en-US" sz="2400" dirty="0"/>
              <a:t>Family Centered Care (FCC) is a partnership approach</a:t>
            </a:r>
          </a:p>
          <a:p>
            <a:pPr marL="168275" indent="-168275">
              <a:buFont typeface="Arial" panose="020B0604020202020204" pitchFamily="34" charset="0"/>
              <a:buChar char="•"/>
            </a:pPr>
            <a:r>
              <a:rPr lang="en-US" sz="2400" dirty="0"/>
              <a:t>Including family caregivers in rounds is a critical opportunity for FCC</a:t>
            </a:r>
          </a:p>
        </p:txBody>
      </p:sp>
      <p:pic>
        <p:nvPicPr>
          <p:cNvPr id="3" name="Picture 2">
            <a:extLst>
              <a:ext uri="{FF2B5EF4-FFF2-40B4-BE49-F238E27FC236}">
                <a16:creationId xmlns:a16="http://schemas.microsoft.com/office/drawing/2014/main" id="{438AB8D7-F65C-4A1E-B0BD-8B146FD61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8" y="1968500"/>
            <a:ext cx="8960349" cy="4788281"/>
          </a:xfrm>
          <a:prstGeom prst="rect">
            <a:avLst/>
          </a:prstGeom>
        </p:spPr>
      </p:pic>
      <p:sp>
        <p:nvSpPr>
          <p:cNvPr id="2" name="TextBox 1"/>
          <p:cNvSpPr txBox="1"/>
          <p:nvPr/>
        </p:nvSpPr>
        <p:spPr>
          <a:xfrm>
            <a:off x="2743200" y="1576551"/>
            <a:ext cx="3878317" cy="1754326"/>
          </a:xfrm>
          <a:prstGeom prst="rect">
            <a:avLst/>
          </a:prstGeom>
          <a:noFill/>
        </p:spPr>
        <p:txBody>
          <a:bodyPr wrap="square" rtlCol="0">
            <a:spAutoFit/>
          </a:bodyPr>
          <a:lstStyle/>
          <a:p>
            <a:pPr algn="ctr"/>
            <a:r>
              <a:rPr lang="en-US" sz="3600" i="1" dirty="0">
                <a:solidFill>
                  <a:srgbClr val="FF0000"/>
                </a:solidFill>
              </a:rPr>
              <a:t>Font is way to small, but cannot enlarge</a:t>
            </a:r>
          </a:p>
        </p:txBody>
      </p:sp>
      <p:pic>
        <p:nvPicPr>
          <p:cNvPr id="7" name="Picture 6">
            <a:extLst>
              <a:ext uri="{FF2B5EF4-FFF2-40B4-BE49-F238E27FC236}">
                <a16:creationId xmlns:a16="http://schemas.microsoft.com/office/drawing/2014/main" id="{B0EACD5C-9987-4341-8695-BF38415F9D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0" y="0"/>
            <a:ext cx="9185019" cy="6857999"/>
          </a:xfrm>
          <a:prstGeom prst="rect">
            <a:avLst/>
          </a:prstGeom>
        </p:spPr>
      </p:pic>
    </p:spTree>
    <p:extLst>
      <p:ext uri="{BB962C8B-B14F-4D97-AF65-F5344CB8AC3E}">
        <p14:creationId xmlns:p14="http://schemas.microsoft.com/office/powerpoint/2010/main" val="186271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98658B-33DC-4AF1-999B-58216536D6F9}"/>
              </a:ext>
            </a:extLst>
          </p:cNvPr>
          <p:cNvSpPr>
            <a:spLocks noGrp="1"/>
          </p:cNvSpPr>
          <p:nvPr>
            <p:ph idx="1"/>
          </p:nvPr>
        </p:nvSpPr>
        <p:spPr>
          <a:xfrm>
            <a:off x="564591" y="1056545"/>
            <a:ext cx="7950758" cy="4798584"/>
          </a:xfrm>
        </p:spPr>
        <p:txBody>
          <a:bodyPr>
            <a:noAutofit/>
          </a:bodyPr>
          <a:lstStyle/>
          <a:p>
            <a:r>
              <a:rPr lang="en-US" sz="2400" dirty="0"/>
              <a:t>Made to feel like informed participants, ‘partners’, not observers or visitors</a:t>
            </a:r>
            <a:endParaRPr lang="en-US" sz="800" dirty="0"/>
          </a:p>
          <a:p>
            <a:endParaRPr lang="en-US" sz="800" dirty="0"/>
          </a:p>
          <a:p>
            <a:r>
              <a:rPr lang="en-US" sz="2400" dirty="0"/>
              <a:t>Rounds provide predictable opportunities to </a:t>
            </a:r>
            <a:r>
              <a:rPr lang="en-US" sz="2400" u="sng" dirty="0"/>
              <a:t>communicate</a:t>
            </a:r>
          </a:p>
          <a:p>
            <a:pPr lvl="1"/>
            <a:r>
              <a:rPr lang="en-US" sz="2400" dirty="0"/>
              <a:t>To understand conditions &amp; treatment plan for their baby</a:t>
            </a:r>
          </a:p>
          <a:p>
            <a:pPr lvl="1"/>
            <a:r>
              <a:rPr lang="en-US" sz="2400" dirty="0"/>
              <a:t>To hear about setbacks &amp; progress</a:t>
            </a:r>
          </a:p>
          <a:p>
            <a:pPr lvl="1"/>
            <a:r>
              <a:rPr lang="en-US" sz="2400" dirty="0"/>
              <a:t>To receive medical information</a:t>
            </a:r>
          </a:p>
          <a:p>
            <a:pPr lvl="1"/>
            <a:r>
              <a:rPr lang="en-US" sz="2400" dirty="0"/>
              <a:t>To ask questions &amp; provide feedback</a:t>
            </a:r>
            <a:endParaRPr lang="en-US" sz="800" dirty="0"/>
          </a:p>
          <a:p>
            <a:pPr lvl="1"/>
            <a:endParaRPr lang="en-US" sz="800" dirty="0"/>
          </a:p>
          <a:p>
            <a:r>
              <a:rPr lang="en-US" sz="2400" dirty="0"/>
              <a:t>Acknowledge that there are barriers to parents participating in rounds &amp; mitigate them</a:t>
            </a:r>
            <a:endParaRPr lang="en-US" sz="800" dirty="0"/>
          </a:p>
          <a:p>
            <a:endParaRPr lang="en-US" sz="800" dirty="0"/>
          </a:p>
          <a:p>
            <a:r>
              <a:rPr lang="en-US" sz="2400" dirty="0"/>
              <a:t>Family caregivers who participate in rounds report a decrease in their anxiety and have increased confidence in the health care team overall </a:t>
            </a:r>
          </a:p>
          <a:p>
            <a:endParaRPr lang="en-US" sz="2400" dirty="0"/>
          </a:p>
          <a:p>
            <a:endParaRPr lang="en-US" sz="2400" dirty="0"/>
          </a:p>
        </p:txBody>
      </p:sp>
      <p:sp>
        <p:nvSpPr>
          <p:cNvPr id="3" name="Title 2">
            <a:extLst>
              <a:ext uri="{FF2B5EF4-FFF2-40B4-BE49-F238E27FC236}">
                <a16:creationId xmlns:a16="http://schemas.microsoft.com/office/drawing/2014/main" id="{3F201FB6-646B-4922-8E3D-96BF3295A765}"/>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rPr>
              <a:t>Family Centered Lens</a:t>
            </a:r>
          </a:p>
        </p:txBody>
      </p:sp>
      <p:sp>
        <p:nvSpPr>
          <p:cNvPr id="4" name="TextBox 3">
            <a:extLst>
              <a:ext uri="{FF2B5EF4-FFF2-40B4-BE49-F238E27FC236}">
                <a16:creationId xmlns:a16="http://schemas.microsoft.com/office/drawing/2014/main" id="{99550C84-1AFE-44AE-BE6A-FCBF8556F021}"/>
              </a:ext>
            </a:extLst>
          </p:cNvPr>
          <p:cNvSpPr txBox="1"/>
          <p:nvPr/>
        </p:nvSpPr>
        <p:spPr>
          <a:xfrm>
            <a:off x="413011" y="6164281"/>
            <a:ext cx="8102338" cy="584775"/>
          </a:xfrm>
          <a:prstGeom prst="rect">
            <a:avLst/>
          </a:prstGeom>
          <a:noFill/>
        </p:spPr>
        <p:txBody>
          <a:bodyPr wrap="square">
            <a:spAutoFit/>
          </a:bodyPr>
          <a:lstStyle/>
          <a:p>
            <a:r>
              <a:rPr lang="en-US" sz="1600" dirty="0">
                <a:solidFill>
                  <a:schemeClr val="tx2"/>
                </a:solidFill>
              </a:rPr>
              <a:t>Griffin T.J A family-centered "visitation" policy in the neonatal intensive care unit that welcomes parents as partners. Perinat Neonatal </a:t>
            </a:r>
            <a:r>
              <a:rPr lang="en-US" sz="1600" dirty="0" err="1">
                <a:solidFill>
                  <a:schemeClr val="tx2"/>
                </a:solidFill>
              </a:rPr>
              <a:t>Nurs</a:t>
            </a:r>
            <a:r>
              <a:rPr lang="en-US" sz="1600" dirty="0">
                <a:solidFill>
                  <a:schemeClr val="tx2"/>
                </a:solidFill>
              </a:rPr>
              <a:t>. 2013 Apr-Jun;27(2):160-5; quiz 166-7.</a:t>
            </a:r>
          </a:p>
        </p:txBody>
      </p:sp>
      <p:pic>
        <p:nvPicPr>
          <p:cNvPr id="6" name="Picture 5">
            <a:extLst>
              <a:ext uri="{FF2B5EF4-FFF2-40B4-BE49-F238E27FC236}">
                <a16:creationId xmlns:a16="http://schemas.microsoft.com/office/drawing/2014/main" id="{C1F03779-EA72-48D5-BC7A-E63206156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1" y="0"/>
            <a:ext cx="9189042" cy="6858000"/>
          </a:xfrm>
          <a:prstGeom prst="rect">
            <a:avLst/>
          </a:prstGeom>
        </p:spPr>
      </p:pic>
    </p:spTree>
    <p:extLst>
      <p:ext uri="{BB962C8B-B14F-4D97-AF65-F5344CB8AC3E}">
        <p14:creationId xmlns:p14="http://schemas.microsoft.com/office/powerpoint/2010/main" val="1494406520"/>
      </p:ext>
    </p:extLst>
  </p:cSld>
  <p:clrMapOvr>
    <a:masterClrMapping/>
  </p:clrMapOvr>
</p:sld>
</file>

<file path=ppt/theme/theme1.xml><?xml version="1.0" encoding="utf-8"?>
<a:theme xmlns:a="http://schemas.openxmlformats.org/drawingml/2006/main" name="1_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67819D5B0E3549B069ECAC96FA425B" ma:contentTypeVersion="17" ma:contentTypeDescription="Create a new document." ma:contentTypeScope="" ma:versionID="cd471262c4701d193a91ee3782950d39">
  <xsd:schema xmlns:xsd="http://www.w3.org/2001/XMLSchema" xmlns:xs="http://www.w3.org/2001/XMLSchema" xmlns:p="http://schemas.microsoft.com/office/2006/metadata/properties" xmlns:ns3="c003bd16-d82b-445e-9afc-50632b50592b" xmlns:ns4="a2959b2f-65c6-4ea6-8185-642c6607cd64" targetNamespace="http://schemas.microsoft.com/office/2006/metadata/properties" ma:root="true" ma:fieldsID="927f9003c80e5f23689b6e8f2189bd1d" ns3:_="" ns4:_="">
    <xsd:import namespace="c003bd16-d82b-445e-9afc-50632b50592b"/>
    <xsd:import namespace="a2959b2f-65c6-4ea6-8185-642c6607cd6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3bd16-d82b-445e-9afc-50632b5059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igrationWizId" ma:index="12" nillable="true" ma:displayName="MigrationWizId" ma:internalName="MigrationWizId">
      <xsd:simpleType>
        <xsd:restriction base="dms:Text"/>
      </xsd:simpleType>
    </xsd:element>
    <xsd:element name="MigrationWizIdPermissions" ma:index="13" nillable="true" ma:displayName="MigrationWizIdPermissions" ma:internalName="MigrationWizIdPermissions">
      <xsd:simpleType>
        <xsd:restriction base="dms:Text"/>
      </xsd:simpleType>
    </xsd:element>
    <xsd:element name="MigrationWizIdPermissionLevels" ma:index="14" nillable="true" ma:displayName="MigrationWizIdPermissionLevels" ma:internalName="MigrationWizIdPermissionLevels">
      <xsd:simpleType>
        <xsd:restriction base="dms:Text"/>
      </xsd:simpleType>
    </xsd:element>
    <xsd:element name="MigrationWizIdDocumentLibraryPermissions" ma:index="15" nillable="true" ma:displayName="MigrationWizIdDocumentLibraryPermissions" ma:internalName="MigrationWizIdDocumentLibraryPermissions">
      <xsd:simpleType>
        <xsd:restriction base="dms:Text"/>
      </xsd:simpleType>
    </xsd:element>
    <xsd:element name="MigrationWizIdSecurityGroups" ma:index="16" nillable="true" ma:displayName="MigrationWizIdSecurityGroups" ma:internalName="MigrationWizIdSecurityGroups">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959b2f-65c6-4ea6-8185-642c6607cd6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 xmlns="c003bd16-d82b-445e-9afc-50632b50592b" xsi:nil="true"/>
    <MigrationWizIdSecurityGroups xmlns="c003bd16-d82b-445e-9afc-50632b50592b" xsi:nil="true"/>
    <MigrationWizIdPermissions xmlns="c003bd16-d82b-445e-9afc-50632b50592b" xsi:nil="true"/>
    <MigrationWizIdDocumentLibraryPermissions xmlns="c003bd16-d82b-445e-9afc-50632b50592b" xsi:nil="true"/>
    <MigrationWizIdPermissionLevels xmlns="c003bd16-d82b-445e-9afc-50632b50592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3CBACA-0EA5-4528-9ECC-1D09961F6C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03bd16-d82b-445e-9afc-50632b50592b"/>
    <ds:schemaRef ds:uri="a2959b2f-65c6-4ea6-8185-642c6607cd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406042-5532-4221-8477-D6095E2A20A3}">
  <ds:schemaRefs>
    <ds:schemaRef ds:uri="http://purl.org/dc/dcmitype/"/>
    <ds:schemaRef ds:uri="http://schemas.openxmlformats.org/package/2006/metadata/core-properties"/>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a2959b2f-65c6-4ea6-8185-642c6607cd64"/>
    <ds:schemaRef ds:uri="c003bd16-d82b-445e-9afc-50632b50592b"/>
  </ds:schemaRefs>
</ds:datastoreItem>
</file>

<file path=customXml/itemProps3.xml><?xml version="1.0" encoding="utf-8"?>
<ds:datastoreItem xmlns:ds="http://schemas.openxmlformats.org/officeDocument/2006/customXml" ds:itemID="{6824EF05-9987-4364-9BEE-C1DCB245DF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2436</TotalTime>
  <Words>1832</Words>
  <Application>Microsoft Office PowerPoint</Application>
  <PresentationFormat>On-screen Show (4:3)</PresentationFormat>
  <Paragraphs>226</Paragraphs>
  <Slides>27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Narrow</vt:lpstr>
      <vt:lpstr>Calibri</vt:lpstr>
      <vt:lpstr>Calibri Light</vt:lpstr>
      <vt:lpstr>Courier New</vt:lpstr>
      <vt:lpstr>Symbol</vt:lpstr>
      <vt:lpstr>wf_segoe-ui_normal</vt:lpstr>
      <vt:lpstr>Wingdings</vt:lpstr>
      <vt:lpstr>1_Office Theme</vt:lpstr>
      <vt:lpstr>PowerPoint Presentation</vt:lpstr>
      <vt:lpstr>Disclosures</vt:lpstr>
      <vt:lpstr>What is PAIRED Plus?</vt:lpstr>
      <vt:lpstr>PAIRED Plus</vt:lpstr>
      <vt:lpstr>Agenda</vt:lpstr>
      <vt:lpstr>PAIRED Plus</vt:lpstr>
      <vt:lpstr>Why is including families in daily rounds important?</vt:lpstr>
      <vt:lpstr>Rationale</vt:lpstr>
      <vt:lpstr>Family Centered Lens</vt:lpstr>
      <vt:lpstr>Change Ideas for Including Families in Rounds</vt:lpstr>
      <vt:lpstr>Change Ideas for Including Families in Rounds</vt:lpstr>
      <vt:lpstr>PAIRED Plus</vt:lpstr>
      <vt:lpstr>Why are complex care conferences and early medical education important?</vt:lpstr>
      <vt:lpstr>Rationale</vt:lpstr>
      <vt:lpstr>Rationale</vt:lpstr>
      <vt:lpstr>Rationale</vt:lpstr>
      <vt:lpstr>Family Centered Lens</vt:lpstr>
      <vt:lpstr>Family Centered Lens</vt:lpstr>
      <vt:lpstr>Milestones</vt:lpstr>
      <vt:lpstr>Sample Milestone Cards/Roadmap</vt:lpstr>
      <vt:lpstr>PAIRED Plus</vt:lpstr>
      <vt:lpstr>Why is identifying infants and family caregivers by name important?</vt:lpstr>
      <vt:lpstr>Rationale</vt:lpstr>
      <vt:lpstr>Family Centered Lens</vt:lpstr>
      <vt:lpstr>Change Ideas</vt:lpstr>
      <vt:lpstr>Change Ideas</vt:lpstr>
      <vt:lpstr>See the PAIRED Toolkit for more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Coughlin, Emily</dc:creator>
  <cp:lastModifiedBy>Linda Detman</cp:lastModifiedBy>
  <cp:revision>59</cp:revision>
  <dcterms:created xsi:type="dcterms:W3CDTF">2020-02-20T14:59:58Z</dcterms:created>
  <dcterms:modified xsi:type="dcterms:W3CDTF">2022-02-09T22:44:20Z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0x0101008167819D5B0E3549B069ECAC96FA425B</vt:lpwstr>
  </property>
</Properties>
</file>