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307"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Garamond" panose="02020404030301010803" pitchFamily="18" charset="0"/>
      <p:regular r:id="rId58"/>
      <p:bold r:id="rId59"/>
      <p:italic r:id="rId60"/>
    </p:embeddedFont>
    <p:embeddedFont>
      <p:font typeface="Verdana" panose="020B060403050404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6"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7620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0000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rtl="0">
              <a:lnSpc>
                <a:spcPct val="115000"/>
              </a:lnSpc>
              <a:spcBef>
                <a:spcPts val="400"/>
              </a:spcBef>
              <a:buClr>
                <a:schemeClr val="dk1"/>
              </a:buClr>
              <a:buSzPts val="1100"/>
              <a:buFont typeface="Arial"/>
              <a:buNone/>
            </a:pPr>
            <a:r>
              <a:rPr lang="en-US"/>
              <a:t>40% increase in C/S..per Cochrane review increase operative vaginal birth by 20%. Three of the Cochrane review asked women to evaluate EFM vs. IA. The women preferred IA because of the increase in labor support. Women want labor support.</a:t>
            </a:r>
          </a:p>
          <a:p>
            <a:pPr marL="0" lvl="0" indent="0">
              <a:spcBef>
                <a:spcPts val="0"/>
              </a:spcBef>
              <a:buNone/>
            </a:pPr>
            <a:endParaRPr/>
          </a:p>
        </p:txBody>
      </p:sp>
      <p:sp>
        <p:nvSpPr>
          <p:cNvPr id="162" name="Shape 16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70" name="Shape 17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rtl="0">
              <a:lnSpc>
                <a:spcPct val="115000"/>
              </a:lnSpc>
              <a:spcBef>
                <a:spcPts val="400"/>
              </a:spcBef>
              <a:buClr>
                <a:schemeClr val="dk1"/>
              </a:buClr>
              <a:buSzPts val="1100"/>
              <a:buFont typeface="Arial"/>
              <a:buNone/>
            </a:pPr>
            <a:r>
              <a:rPr lang="en-US" dirty="0"/>
              <a:t>I want to speak to the notion of 1:1 nursing ratio.  In one study of a hospital who sig decreased their EFM usage had no change in nurses’ time spent providing labor support, not more labor intensive when factoring in time spent collecting and analyzing EFM, staffing costs not higher, but would be offset by sig improvement in outcomes and patient satisfaction</a:t>
            </a:r>
          </a:p>
          <a:p>
            <a:pPr marL="0" lvl="0" indent="0" rtl="0">
              <a:spcBef>
                <a:spcPts val="0"/>
              </a:spcBef>
              <a:buNone/>
            </a:pPr>
            <a:endParaRPr dirty="0"/>
          </a:p>
        </p:txBody>
      </p:sp>
      <p:sp>
        <p:nvSpPr>
          <p:cNvPr id="178" name="Shape 17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rtl="0">
              <a:spcBef>
                <a:spcPts val="0"/>
              </a:spcBef>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86" name="Shape 18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rtl="0">
              <a:lnSpc>
                <a:spcPct val="115000"/>
              </a:lnSpc>
              <a:spcBef>
                <a:spcPts val="400"/>
              </a:spcBef>
              <a:buNone/>
            </a:pPr>
            <a:r>
              <a:rPr lang="en-US"/>
              <a:t>The question is…Is it ethical to use an intervention in the low risk labor which can increase risk to the woman and her baby without proven benefit without offering the mother informed consent?????? Are we advocating for our mom’s and baby’s. Is our own lack of knowledge, fear of litigation, distrust of the normal labor process interfering with our ability to advocate, employ these ethical principles and trust the method??? What is your value system? How does it impact your care?? Identify the ethical dilemma regarding FHR monitoring in labor. Are laboring women aware of their choices? Are they aware of the consequences? How do we resolve these dilemmas??</a:t>
            </a:r>
          </a:p>
          <a:p>
            <a:pPr marL="0" lvl="0" indent="0" rtl="0">
              <a:lnSpc>
                <a:spcPct val="115000"/>
              </a:lnSpc>
              <a:spcBef>
                <a:spcPts val="400"/>
              </a:spcBef>
              <a:buNone/>
            </a:pPr>
            <a:endParaRPr/>
          </a:p>
        </p:txBody>
      </p:sp>
      <p:sp>
        <p:nvSpPr>
          <p:cNvPr id="194" name="Shape 19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02" name="Shape 20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10" name="Shape 21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18" name="Shape 21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26" name="Shape 22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34" name="Shape 23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42" name="Shape 24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50" name="Shape 25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a:latin typeface="Times New Roman"/>
                <a:ea typeface="Times New Roman"/>
                <a:cs typeface="Times New Roman"/>
                <a:sym typeface="Times New Roman"/>
              </a:rPr>
              <a:t>In most of the studies, investigators used a multiple count strategy whereby the observer counted the FHR during several 5- to 15-second increments. An increase in the number obtained from each 5- or 15-second count in subsequent intervals indicated an acceleration; a decrease in the rate indicated a deceleration. If there is a question as to whether accelerations or decelerations have</a:t>
            </a:r>
          </a:p>
          <a:p>
            <a:pPr marL="0" lvl="0" indent="0" rtl="0">
              <a:lnSpc>
                <a:spcPct val="115000"/>
              </a:lnSpc>
              <a:spcBef>
                <a:spcPts val="0"/>
              </a:spcBef>
              <a:buNone/>
            </a:pPr>
            <a:r>
              <a:rPr lang="en-US">
                <a:latin typeface="Times New Roman"/>
                <a:ea typeface="Times New Roman"/>
                <a:cs typeface="Times New Roman"/>
                <a:sym typeface="Times New Roman"/>
              </a:rPr>
              <a:t>been auscultated, continued auscultation during the course of a uterine contraction may provide clarification. The multiple count strategy is likely to be more accurate than a single-count</a:t>
            </a:r>
          </a:p>
          <a:p>
            <a:pPr marL="0" lvl="0" indent="0" rtl="0">
              <a:lnSpc>
                <a:spcPct val="115000"/>
              </a:lnSpc>
              <a:spcBef>
                <a:spcPts val="0"/>
              </a:spcBef>
              <a:buNone/>
            </a:pPr>
            <a:r>
              <a:rPr lang="en-US">
                <a:latin typeface="Times New Roman"/>
                <a:ea typeface="Times New Roman"/>
                <a:cs typeface="Times New Roman"/>
                <a:sym typeface="Times New Roman"/>
              </a:rPr>
              <a:t>strategy</a:t>
            </a:r>
          </a:p>
          <a:p>
            <a:pPr marL="0" lvl="0" indent="0">
              <a:spcBef>
                <a:spcPts val="0"/>
              </a:spcBef>
              <a:buNone/>
            </a:pPr>
            <a:endParaRPr/>
          </a:p>
        </p:txBody>
      </p:sp>
      <p:sp>
        <p:nvSpPr>
          <p:cNvPr id="261" name="Shape 26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69" name="Shape 26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77" name="Shape 27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85" name="Shape 28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01" name="Shape 3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09" name="Shape 30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17" name="Shape 31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26" name="Shape 32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04" name="Shape 10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35" name="Shape 33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44" name="Shape 34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53" name="Shape 35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r>
              <a:rPr lang="en-US"/>
              <a:t>Can stop video at 5 minutes and 20 seconds.</a:t>
            </a:r>
          </a:p>
        </p:txBody>
      </p:sp>
      <p:sp>
        <p:nvSpPr>
          <p:cNvPr id="362" name="Shape 36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r>
              <a:rPr lang="en-US"/>
              <a:t>estimated time?</a:t>
            </a:r>
          </a:p>
        </p:txBody>
      </p:sp>
      <p:sp>
        <p:nvSpPr>
          <p:cNvPr id="370" name="Shape 37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78" name="Shape 37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r>
              <a:rPr lang="en-US"/>
              <a:t>MOst of you are likely familiar with the NICHD Fetal Heart Rate Classification Categories.  This represents a professional effort to standardize Fetal Heart interpretation. As mentioned previously, one of the weakness of continuous fetal monitoring has been our lack of  consistency in interpretation.   </a:t>
            </a:r>
          </a:p>
        </p:txBody>
      </p:sp>
      <p:sp>
        <p:nvSpPr>
          <p:cNvPr id="386" name="Shape 38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r>
              <a:rPr lang="en-US"/>
              <a:t>Once fetal heart interpretation is standardized, we can attempt to provide consistent guidance on the management of abnormal tracings.  </a:t>
            </a:r>
          </a:p>
        </p:txBody>
      </p:sp>
      <p:sp>
        <p:nvSpPr>
          <p:cNvPr id="394" name="Shape 39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03" name="Shape 40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12" name="Shape 41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rtl="0">
              <a:lnSpc>
                <a:spcPct val="115000"/>
              </a:lnSpc>
              <a:spcBef>
                <a:spcPts val="400"/>
              </a:spcBef>
              <a:buClr>
                <a:schemeClr val="dk1"/>
              </a:buClr>
              <a:buSzPts val="1100"/>
              <a:buFont typeface="Arial"/>
              <a:buNone/>
            </a:pPr>
            <a:r>
              <a:rPr lang="en-US"/>
              <a:t>CEFM moved from a non evidence based diagnostic tool to a non-evidence based, poor screening tool. It has both poor validity (tool is poor detector of IP asphyxia) and poor reliability (little consensus among interpreters). Additionally it has very high false positive rate thus giving it very low specificity and high sensitivity when it is reactive. As we look at each method individually I will review the benefits and drawbacks to each method. The intra/interobserver  reliability can further serve to increase medico-legal liability. Remember..only 50% of labors will show a completely normal FHR tracing throughout labor.</a:t>
            </a:r>
          </a:p>
          <a:p>
            <a:pPr marL="0" lvl="0" indent="0" rtl="0">
              <a:spcBef>
                <a:spcPts val="0"/>
              </a:spcBef>
              <a:buNone/>
            </a:pPr>
            <a:endParaRPr/>
          </a:p>
        </p:txBody>
      </p:sp>
      <p:sp>
        <p:nvSpPr>
          <p:cNvPr id="113" name="Shape 11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rtl="0">
              <a:spcBef>
                <a:spcPts val="0"/>
              </a:spcBef>
              <a:buNone/>
            </a:pPr>
            <a:fld id="{00000000-1234-1234-1234-123412341234}" type="slidenum">
              <a:rPr lang="en-US"/>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20" name="Shape 42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30" name="Shape 43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40" name="Shape 44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49" name="Shape 44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57" name="Shape 45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65" name="Shape 46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73" name="Shape 47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81" name="Shape 48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89" name="Shape 48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endParaRPr sz="1100">
              <a:latin typeface="Arial"/>
              <a:ea typeface="Arial"/>
              <a:cs typeface="Arial"/>
              <a:sym typeface="Arial"/>
            </a:endParaRPr>
          </a:p>
          <a:p>
            <a:pPr marL="0" lvl="0" indent="-69850">
              <a:spcBef>
                <a:spcPts val="0"/>
              </a:spcBef>
              <a:buClr>
                <a:schemeClr val="dk1"/>
              </a:buClr>
              <a:buSzPts val="1100"/>
              <a:buFont typeface="Arial"/>
              <a:buNone/>
            </a:pPr>
            <a:r>
              <a:rPr lang="en-US" sz="1100">
                <a:latin typeface="Arial"/>
                <a:ea typeface="Arial"/>
                <a:cs typeface="Arial"/>
                <a:sym typeface="Arial"/>
              </a:rPr>
              <a:t>		</a:t>
            </a:r>
          </a:p>
          <a:p>
            <a:pPr marL="0" lvl="0" indent="0">
              <a:spcBef>
                <a:spcPts val="0"/>
              </a:spcBef>
              <a:buNone/>
            </a:pPr>
            <a:endParaRPr/>
          </a:p>
        </p:txBody>
      </p:sp>
      <p:sp>
        <p:nvSpPr>
          <p:cNvPr id="497" name="Shape 49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21" name="Shape 12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129" name="Shape 12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rtl="0">
              <a:spcBef>
                <a:spcPts val="0"/>
              </a:spcBef>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37" name="Shape 13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45" name="Shape 14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54" name="Shape 15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76200">
              <a:spcBef>
                <a:spcPts val="0"/>
              </a:spcBef>
              <a:buClr>
                <a:schemeClr val="dk1"/>
              </a:buClr>
              <a:buSzPts val="1200"/>
              <a:buFont typeface="Calibri"/>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1"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600"/>
              </a:spcBef>
              <a:spcAft>
                <a:spcPts val="0"/>
              </a:spcAft>
              <a:buClr>
                <a:srgbClr val="9A8C5C"/>
              </a:buClr>
              <a:buSzPts val="3000"/>
              <a:buFont typeface="Cabin"/>
              <a:buNone/>
              <a:defRPr sz="3000" b="0" i="0" u="none" strike="noStrike" cap="none">
                <a:solidFill>
                  <a:srgbClr val="9A8C5C"/>
                </a:solidFill>
                <a:latin typeface="Cabin"/>
                <a:ea typeface="Cabin"/>
                <a:cs typeface="Cabin"/>
                <a:sym typeface="Cabin"/>
              </a:defRPr>
            </a:lvl1pPr>
            <a:lvl2pPr marL="457200" marR="0" lvl="1" indent="0" algn="ctr" rtl="0">
              <a:lnSpc>
                <a:spcPct val="100000"/>
              </a:lnSpc>
              <a:spcBef>
                <a:spcPts val="560"/>
              </a:spcBef>
              <a:spcAft>
                <a:spcPts val="0"/>
              </a:spcAft>
              <a:buClr>
                <a:srgbClr val="888888"/>
              </a:buClr>
              <a:buSzPts val="2800"/>
              <a:buFont typeface="Cabin"/>
              <a:buNone/>
              <a:defRPr sz="2800" b="0" i="0" u="none" strike="noStrike" cap="none">
                <a:solidFill>
                  <a:srgbClr val="888888"/>
                </a:solidFill>
                <a:latin typeface="Cabin"/>
                <a:ea typeface="Cabin"/>
                <a:cs typeface="Cabin"/>
                <a:sym typeface="Cabin"/>
              </a:defRPr>
            </a:lvl2pPr>
            <a:lvl3pPr marL="914400" marR="0" lvl="2" indent="0" algn="ctr" rtl="0">
              <a:lnSpc>
                <a:spcPct val="100000"/>
              </a:lnSpc>
              <a:spcBef>
                <a:spcPts val="480"/>
              </a:spcBef>
              <a:spcAft>
                <a:spcPts val="0"/>
              </a:spcAft>
              <a:buClr>
                <a:srgbClr val="888888"/>
              </a:buClr>
              <a:buSzPts val="2400"/>
              <a:buFont typeface="Cabin"/>
              <a:buNone/>
              <a:defRPr sz="2400" b="0" i="0" u="none" strike="noStrike" cap="none">
                <a:solidFill>
                  <a:srgbClr val="888888"/>
                </a:solidFill>
                <a:latin typeface="Cabin"/>
                <a:ea typeface="Cabin"/>
                <a:cs typeface="Cabin"/>
                <a:sym typeface="Cabin"/>
              </a:defRPr>
            </a:lvl3pPr>
            <a:lvl4pPr marL="1371600" marR="0" lvl="3" indent="0" algn="ctr" rtl="0">
              <a:lnSpc>
                <a:spcPct val="100000"/>
              </a:lnSpc>
              <a:spcBef>
                <a:spcPts val="400"/>
              </a:spcBef>
              <a:spcAft>
                <a:spcPts val="0"/>
              </a:spcAft>
              <a:buClr>
                <a:srgbClr val="888888"/>
              </a:buClr>
              <a:buSzPts val="2000"/>
              <a:buFont typeface="Cabin"/>
              <a:buNone/>
              <a:defRPr sz="2000" b="0" i="0" u="none" strike="noStrike" cap="none">
                <a:solidFill>
                  <a:srgbClr val="888888"/>
                </a:solidFill>
                <a:latin typeface="Cabin"/>
                <a:ea typeface="Cabin"/>
                <a:cs typeface="Cabin"/>
                <a:sym typeface="Cabin"/>
              </a:defRPr>
            </a:lvl4pPr>
            <a:lvl5pPr marL="1828800" marR="0" lvl="4" indent="0" algn="ctr" rtl="0">
              <a:lnSpc>
                <a:spcPct val="100000"/>
              </a:lnSpc>
              <a:spcBef>
                <a:spcPts val="400"/>
              </a:spcBef>
              <a:spcAft>
                <a:spcPts val="0"/>
              </a:spcAft>
              <a:buClr>
                <a:srgbClr val="888888"/>
              </a:buClr>
              <a:buSzPts val="2000"/>
              <a:buFont typeface="Cabin"/>
              <a:buNone/>
              <a:defRPr sz="2000" b="0" i="0" u="none" strike="noStrike" cap="none">
                <a:solidFill>
                  <a:srgbClr val="888888"/>
                </a:solidFill>
                <a:latin typeface="Cabin"/>
                <a:ea typeface="Cabin"/>
                <a:cs typeface="Cabin"/>
                <a:sym typeface="Cabin"/>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9" name="Shape 19" descr="C:\Users\hlopezca\Desktop\FPQC Meeting Material\FPQC change of image\Logo-and-Tagline_Final.gif"/>
          <p:cNvPicPr preferRelativeResize="0"/>
          <p:nvPr/>
        </p:nvPicPr>
        <p:blipFill rotWithShape="1">
          <a:blip r:embed="rId2">
            <a:alphaModFix/>
          </a:blip>
          <a:srcRect r="84956"/>
          <a:stretch/>
        </p:blipFill>
        <p:spPr>
          <a:xfrm>
            <a:off x="3786811" y="484198"/>
            <a:ext cx="1497948" cy="1410364"/>
          </a:xfrm>
          <a:prstGeom prst="rect">
            <a:avLst/>
          </a:prstGeom>
          <a:noFill/>
          <a:ln>
            <a:noFill/>
          </a:ln>
        </p:spPr>
      </p:pic>
      <p:pic>
        <p:nvPicPr>
          <p:cNvPr id="20" name="Shape 20" descr="C:\Users\hlopezca\Desktop\FPQC Meeting Material\FPQC change of image\Logo-and-Tagline_Final.gif"/>
          <p:cNvPicPr preferRelativeResize="0"/>
          <p:nvPr/>
        </p:nvPicPr>
        <p:blipFill rotWithShape="1">
          <a:blip r:embed="rId2">
            <a:alphaModFix/>
          </a:blip>
          <a:srcRect l="15010" b="15760"/>
          <a:stretch/>
        </p:blipFill>
        <p:spPr>
          <a:xfrm>
            <a:off x="2926800" y="5791200"/>
            <a:ext cx="3238851" cy="4547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510B"/>
              </a:buClr>
              <a:buSzPts val="2000"/>
              <a:buFont typeface="Garamond"/>
              <a:buNone/>
              <a:defRPr sz="2000" b="1"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71" name="Shape 71"/>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marL="457200" marR="0" lvl="1" indent="0" algn="l" rtl="0">
              <a:lnSpc>
                <a:spcPct val="100000"/>
              </a:lnSpc>
              <a:spcBef>
                <a:spcPts val="560"/>
              </a:spcBef>
              <a:spcAft>
                <a:spcPts val="0"/>
              </a:spcAft>
              <a:buClr>
                <a:schemeClr val="dk1"/>
              </a:buClr>
              <a:buSzPts val="2800"/>
              <a:buFont typeface="Cabin"/>
              <a:buNone/>
              <a:defRPr sz="2800" b="0" i="0" u="none" strike="noStrike" cap="none">
                <a:solidFill>
                  <a:schemeClr val="dk1"/>
                </a:solidFill>
                <a:latin typeface="Cabin"/>
                <a:ea typeface="Cabin"/>
                <a:cs typeface="Cabin"/>
                <a:sym typeface="Cabin"/>
              </a:defRPr>
            </a:lvl2pPr>
            <a:lvl3pPr marL="914400" marR="0" lvl="2" indent="0" algn="l" rtl="0">
              <a:lnSpc>
                <a:spcPct val="100000"/>
              </a:lnSpc>
              <a:spcBef>
                <a:spcPts val="48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3pPr>
            <a:lvl4pPr marL="1371600" marR="0" lvl="3" indent="0" algn="l" rtl="0">
              <a:lnSpc>
                <a:spcPct val="100000"/>
              </a:lnSpc>
              <a:spcBef>
                <a:spcPts val="400"/>
              </a:spcBef>
              <a:spcAft>
                <a:spcPts val="0"/>
              </a:spcAft>
              <a:buClr>
                <a:schemeClr val="dk1"/>
              </a:buClr>
              <a:buSzPts val="2000"/>
              <a:buFont typeface="Cabin"/>
              <a:buNone/>
              <a:defRPr sz="2000" b="0" i="0" u="none" strike="noStrike" cap="none">
                <a:solidFill>
                  <a:schemeClr val="dk1"/>
                </a:solidFill>
                <a:latin typeface="Cabin"/>
                <a:ea typeface="Cabin"/>
                <a:cs typeface="Cabin"/>
                <a:sym typeface="Cabin"/>
              </a:defRPr>
            </a:lvl4pPr>
            <a:lvl5pPr marL="1828800" marR="0" lvl="4" indent="0" algn="l" rtl="0">
              <a:lnSpc>
                <a:spcPct val="100000"/>
              </a:lnSpc>
              <a:spcBef>
                <a:spcPts val="400"/>
              </a:spcBef>
              <a:spcAft>
                <a:spcPts val="0"/>
              </a:spcAft>
              <a:buClr>
                <a:schemeClr val="dk1"/>
              </a:buClr>
              <a:buSzPts val="2000"/>
              <a:buFont typeface="Cabin"/>
              <a:buNone/>
              <a:defRPr sz="2000" b="0" i="0" u="none" strike="noStrike" cap="none">
                <a:solidFill>
                  <a:schemeClr val="dk1"/>
                </a:solidFill>
                <a:latin typeface="Cabin"/>
                <a:ea typeface="Cabin"/>
                <a:cs typeface="Cabin"/>
                <a:sym typeface="Cabin"/>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457200" marR="0" lvl="1" indent="0" algn="l" rtl="0">
              <a:lnSpc>
                <a:spcPct val="100000"/>
              </a:lnSpc>
              <a:spcBef>
                <a:spcPts val="240"/>
              </a:spcBef>
              <a:spcAft>
                <a:spcPts val="0"/>
              </a:spcAft>
              <a:buClr>
                <a:schemeClr val="dk1"/>
              </a:buClr>
              <a:buSzPts val="1200"/>
              <a:buFont typeface="Cabin"/>
              <a:buNone/>
              <a:defRPr sz="1200" b="0" i="0" u="none" strike="noStrike" cap="none">
                <a:solidFill>
                  <a:schemeClr val="dk1"/>
                </a:solidFill>
                <a:latin typeface="Cabin"/>
                <a:ea typeface="Cabin"/>
                <a:cs typeface="Cabin"/>
                <a:sym typeface="Cabin"/>
              </a:defRPr>
            </a:lvl2pPr>
            <a:lvl3pPr marL="914400" marR="0" lvl="2" indent="0" algn="l" rtl="0">
              <a:lnSpc>
                <a:spcPct val="100000"/>
              </a:lnSpc>
              <a:spcBef>
                <a:spcPts val="200"/>
              </a:spcBef>
              <a:spcAft>
                <a:spcPts val="0"/>
              </a:spcAft>
              <a:buClr>
                <a:schemeClr val="dk1"/>
              </a:buClr>
              <a:buSzPts val="1000"/>
              <a:buFont typeface="Cabin"/>
              <a:buNone/>
              <a:defRPr sz="1000" b="0" i="0" u="none" strike="noStrike" cap="none">
                <a:solidFill>
                  <a:schemeClr val="dk1"/>
                </a:solidFill>
                <a:latin typeface="Cabin"/>
                <a:ea typeface="Cabin"/>
                <a:cs typeface="Cabin"/>
                <a:sym typeface="Cabin"/>
              </a:defRPr>
            </a:lvl3pPr>
            <a:lvl4pPr marL="1371600" marR="0" lvl="3" indent="0" algn="l" rtl="0">
              <a:lnSpc>
                <a:spcPct val="100000"/>
              </a:lnSpc>
              <a:spcBef>
                <a:spcPts val="180"/>
              </a:spcBef>
              <a:spcAft>
                <a:spcPts val="0"/>
              </a:spcAft>
              <a:buClr>
                <a:schemeClr val="dk1"/>
              </a:buClr>
              <a:buSzPts val="900"/>
              <a:buFont typeface="Cabin"/>
              <a:buNone/>
              <a:defRPr sz="900" b="0" i="0" u="none" strike="noStrike" cap="none">
                <a:solidFill>
                  <a:schemeClr val="dk1"/>
                </a:solidFill>
                <a:latin typeface="Cabin"/>
                <a:ea typeface="Cabin"/>
                <a:cs typeface="Cabin"/>
                <a:sym typeface="Cabin"/>
              </a:defRPr>
            </a:lvl4pPr>
            <a:lvl5pPr marL="1828800" marR="0" lvl="4" indent="0" algn="l" rtl="0">
              <a:lnSpc>
                <a:spcPct val="100000"/>
              </a:lnSpc>
              <a:spcBef>
                <a:spcPts val="180"/>
              </a:spcBef>
              <a:spcAft>
                <a:spcPts val="0"/>
              </a:spcAft>
              <a:buClr>
                <a:schemeClr val="dk1"/>
              </a:buClr>
              <a:buSzPts val="900"/>
              <a:buFont typeface="Cabin"/>
              <a:buNone/>
              <a:defRPr sz="900" b="0" i="0" u="none" strike="noStrike" cap="none">
                <a:solidFill>
                  <a:schemeClr val="dk1"/>
                </a:solidFill>
                <a:latin typeface="Cabin"/>
                <a:ea typeface="Cabin"/>
                <a:cs typeface="Cabin"/>
                <a:sym typeface="Cabin"/>
              </a:defRPr>
            </a:lvl5pPr>
            <a:lvl6pPr marL="2286000" marR="0" lvl="5" indent="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74" name="Shape 74"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pic>
        <p:nvPicPr>
          <p:cNvPr id="75" name="Shape 75"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78" name="Shape 78"/>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81000" marR="0" lvl="0" indent="1524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812800" marR="0" lvl="1" indent="10795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219200" marR="0" lvl="2" indent="762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625600" marR="0" lvl="3"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082800" marR="0" lvl="4"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5400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389120" y="6333744"/>
            <a:ext cx="381000" cy="3810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80" name="Shape 80" descr="C:\Users\hlopezca\Desktop\FPQC Meeting Material\FPQC change of image\Logo-and-Tagline_Final.gif"/>
          <p:cNvPicPr preferRelativeResize="0"/>
          <p:nvPr/>
        </p:nvPicPr>
        <p:blipFill rotWithShape="1">
          <a:blip r:embed="rId2">
            <a:alphaModFix/>
          </a:blip>
          <a:srcRect r="84956"/>
          <a:stretch/>
        </p:blipFill>
        <p:spPr>
          <a:xfrm>
            <a:off x="457200" y="6350181"/>
            <a:ext cx="375031" cy="353104"/>
          </a:xfrm>
          <a:prstGeom prst="rect">
            <a:avLst/>
          </a:prstGeom>
          <a:noFill/>
          <a:ln>
            <a:noFill/>
          </a:ln>
        </p:spPr>
      </p:pic>
      <p:pic>
        <p:nvPicPr>
          <p:cNvPr id="81" name="Shape 81" descr="C:\Users\hlopezca\Desktop\FPQC Meeting Material\FPQC change of image\Logo-and-Tagline_Final.gif"/>
          <p:cNvPicPr preferRelativeResize="0"/>
          <p:nvPr/>
        </p:nvPicPr>
        <p:blipFill rotWithShape="1">
          <a:blip r:embed="rId2">
            <a:alphaModFix/>
          </a:blip>
          <a:srcRect l="15010" b="15760"/>
          <a:stretch/>
        </p:blipFill>
        <p:spPr>
          <a:xfrm>
            <a:off x="5791200" y="6321544"/>
            <a:ext cx="2850236" cy="4001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84" name="Shape 84"/>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81000" marR="0" lvl="0" indent="1524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812800" marR="0" lvl="1" indent="10795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219200" marR="0" lvl="2" indent="762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625600" marR="0" lvl="3"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082800" marR="0" lvl="4"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5400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4389120" y="6333744"/>
            <a:ext cx="381000" cy="3810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86" name="Shape 86" descr="C:\Users\hlopezca\Desktop\FPQC Meeting Material\FPQC change of image\Logo-and-Tagline_Final.gif"/>
          <p:cNvPicPr preferRelativeResize="0"/>
          <p:nvPr/>
        </p:nvPicPr>
        <p:blipFill rotWithShape="1">
          <a:blip r:embed="rId2">
            <a:alphaModFix/>
          </a:blip>
          <a:srcRect r="84956"/>
          <a:stretch/>
        </p:blipFill>
        <p:spPr>
          <a:xfrm>
            <a:off x="457200" y="6350181"/>
            <a:ext cx="375031" cy="353104"/>
          </a:xfrm>
          <a:prstGeom prst="rect">
            <a:avLst/>
          </a:prstGeom>
          <a:noFill/>
          <a:ln>
            <a:noFill/>
          </a:ln>
        </p:spPr>
      </p:pic>
      <p:pic>
        <p:nvPicPr>
          <p:cNvPr id="87" name="Shape 87" descr="C:\Users\hlopezca\Desktop\FPQC Meeting Material\FPQC change of image\Logo-and-Tagline_Final.gif"/>
          <p:cNvPicPr preferRelativeResize="0"/>
          <p:nvPr/>
        </p:nvPicPr>
        <p:blipFill rotWithShape="1">
          <a:blip r:embed="rId2">
            <a:alphaModFix/>
          </a:blip>
          <a:srcRect l="15010" b="15760"/>
          <a:stretch/>
        </p:blipFill>
        <p:spPr>
          <a:xfrm>
            <a:off x="5791200" y="6321544"/>
            <a:ext cx="2850236" cy="4001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1"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81000" marR="0" lvl="0" indent="1524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812800" marR="0" lvl="1" indent="10795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219200" marR="0" lvl="2" indent="762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625600" marR="0" lvl="3"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082800" marR="0" lvl="4"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5400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4343400" y="6400799"/>
            <a:ext cx="381000" cy="317399"/>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25" name="Shape 25"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pic>
        <p:nvPicPr>
          <p:cNvPr id="26" name="Shape 26"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510B"/>
              </a:buClr>
              <a:buSzPts val="4400"/>
              <a:buFont typeface="Garamond"/>
              <a:buNone/>
              <a:defRPr sz="4000" b="0"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600"/>
              </a:spcBef>
              <a:spcAft>
                <a:spcPts val="0"/>
              </a:spcAft>
              <a:buClr>
                <a:schemeClr val="dk1"/>
              </a:buClr>
              <a:buSzPts val="3000"/>
              <a:buFont typeface="Cabin"/>
              <a:buNone/>
              <a:defRPr sz="2000" b="0" i="0" u="none" strike="noStrike" cap="none">
                <a:solidFill>
                  <a:srgbClr val="9A8C5C"/>
                </a:solidFill>
                <a:latin typeface="Cabin"/>
                <a:ea typeface="Cabin"/>
                <a:cs typeface="Cabin"/>
                <a:sym typeface="Cabin"/>
              </a:defRPr>
            </a:lvl1pPr>
            <a:lvl2pPr marL="457200" marR="0" lvl="1" indent="0" algn="l" rtl="0">
              <a:lnSpc>
                <a:spcPct val="100000"/>
              </a:lnSpc>
              <a:spcBef>
                <a:spcPts val="560"/>
              </a:spcBef>
              <a:spcAft>
                <a:spcPts val="0"/>
              </a:spcAft>
              <a:buClr>
                <a:schemeClr val="dk1"/>
              </a:buClr>
              <a:buSzPts val="2800"/>
              <a:buFont typeface="Cabin"/>
              <a:buNone/>
              <a:defRPr sz="1800" b="0" i="0" u="none" strike="noStrike" cap="none">
                <a:solidFill>
                  <a:srgbClr val="888888"/>
                </a:solidFill>
                <a:latin typeface="Cabin"/>
                <a:ea typeface="Cabin"/>
                <a:cs typeface="Cabin"/>
                <a:sym typeface="Cabin"/>
              </a:defRPr>
            </a:lvl2pPr>
            <a:lvl3pPr marL="914400" marR="0" lvl="2" indent="0" algn="l" rtl="0">
              <a:lnSpc>
                <a:spcPct val="100000"/>
              </a:lnSpc>
              <a:spcBef>
                <a:spcPts val="480"/>
              </a:spcBef>
              <a:spcAft>
                <a:spcPts val="0"/>
              </a:spcAft>
              <a:buClr>
                <a:schemeClr val="dk1"/>
              </a:buClr>
              <a:buSzPts val="2400"/>
              <a:buFont typeface="Cabin"/>
              <a:buNone/>
              <a:defRPr sz="1600" b="0" i="0" u="none" strike="noStrike" cap="none">
                <a:solidFill>
                  <a:srgbClr val="888888"/>
                </a:solidFill>
                <a:latin typeface="Cabin"/>
                <a:ea typeface="Cabin"/>
                <a:cs typeface="Cabin"/>
                <a:sym typeface="Cabin"/>
              </a:defRPr>
            </a:lvl3pPr>
            <a:lvl4pPr marL="1371600" marR="0" lvl="3" indent="0" algn="l" rtl="0">
              <a:lnSpc>
                <a:spcPct val="100000"/>
              </a:lnSpc>
              <a:spcBef>
                <a:spcPts val="400"/>
              </a:spcBef>
              <a:spcAft>
                <a:spcPts val="0"/>
              </a:spcAft>
              <a:buClr>
                <a:schemeClr val="dk1"/>
              </a:buClr>
              <a:buSzPts val="2000"/>
              <a:buFont typeface="Cabin"/>
              <a:buNone/>
              <a:defRPr sz="1400" b="0" i="0" u="none" strike="noStrike" cap="none">
                <a:solidFill>
                  <a:srgbClr val="888888"/>
                </a:solidFill>
                <a:latin typeface="Cabin"/>
                <a:ea typeface="Cabin"/>
                <a:cs typeface="Cabin"/>
                <a:sym typeface="Cabin"/>
              </a:defRPr>
            </a:lvl4pPr>
            <a:lvl5pPr marL="1828800" marR="0" lvl="4" indent="0" algn="l" rtl="0">
              <a:lnSpc>
                <a:spcPct val="100000"/>
              </a:lnSpc>
              <a:spcBef>
                <a:spcPts val="400"/>
              </a:spcBef>
              <a:spcAft>
                <a:spcPts val="0"/>
              </a:spcAft>
              <a:buClr>
                <a:schemeClr val="dk1"/>
              </a:buClr>
              <a:buSzPts val="2000"/>
              <a:buFont typeface="Cabin"/>
              <a:buNone/>
              <a:defRPr sz="1400" b="0" i="0" u="none" strike="noStrike" cap="none">
                <a:solidFill>
                  <a:srgbClr val="888888"/>
                </a:solidFill>
                <a:latin typeface="Cabin"/>
                <a:ea typeface="Cabin"/>
                <a:cs typeface="Cabin"/>
                <a:sym typeface="Cabin"/>
              </a:defRPr>
            </a:lvl5pPr>
            <a:lvl6pPr marL="2286000" marR="0" lvl="5" indent="0" algn="l" rtl="0">
              <a:lnSpc>
                <a:spcPct val="100000"/>
              </a:lnSpc>
              <a:spcBef>
                <a:spcPts val="400"/>
              </a:spcBef>
              <a:spcAft>
                <a:spcPts val="0"/>
              </a:spcAft>
              <a:buClr>
                <a:schemeClr val="dk1"/>
              </a:buClr>
              <a:buSzPts val="2000"/>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31" name="Shape 31" descr="C:\Users\hlopezca\Desktop\FPQC Meeting Material\FPQC change of image\Logo-and-Tagline_Final.gif"/>
          <p:cNvPicPr preferRelativeResize="0"/>
          <p:nvPr/>
        </p:nvPicPr>
        <p:blipFill rotWithShape="1">
          <a:blip r:embed="rId2">
            <a:alphaModFix/>
          </a:blip>
          <a:srcRect r="84956"/>
          <a:stretch/>
        </p:blipFill>
        <p:spPr>
          <a:xfrm>
            <a:off x="3668581" y="279401"/>
            <a:ext cx="1606153" cy="1496696"/>
          </a:xfrm>
          <a:prstGeom prst="rect">
            <a:avLst/>
          </a:prstGeom>
          <a:noFill/>
          <a:ln>
            <a:noFill/>
          </a:ln>
        </p:spPr>
      </p:pic>
      <p:pic>
        <p:nvPicPr>
          <p:cNvPr id="32" name="Shape 32" descr="C:\Users\hlopezca\Desktop\FPQC Meeting Material\FPQC change of image\Logo-and-Tagline_Final.gif"/>
          <p:cNvPicPr preferRelativeResize="0"/>
          <p:nvPr/>
        </p:nvPicPr>
        <p:blipFill rotWithShape="1">
          <a:blip r:embed="rId2">
            <a:alphaModFix/>
          </a:blip>
          <a:srcRect l="15010" b="15760"/>
          <a:stretch/>
        </p:blipFill>
        <p:spPr>
          <a:xfrm>
            <a:off x="2888700" y="1817688"/>
            <a:ext cx="3290400" cy="457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28650" y="365125"/>
            <a:ext cx="7886700" cy="5811838"/>
          </a:xfrm>
          <a:prstGeom prst="rect">
            <a:avLst/>
          </a:prstGeom>
          <a:noFill/>
          <a:ln>
            <a:noFill/>
          </a:ln>
        </p:spPr>
        <p:txBody>
          <a:bodyPr wrap="square" lIns="91425" tIns="91425" rIns="91425" bIns="91425" anchor="t" anchorCtr="0"/>
          <a:lstStyle>
            <a:lvl1pPr marL="381000" marR="0" lvl="0" indent="1524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812800" marR="0" lvl="1" indent="10795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219200" marR="0" lvl="2" indent="762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625600" marR="0" lvl="3"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082800" marR="0" lvl="4"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5400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4267200" y="6400800"/>
            <a:ext cx="533400" cy="457200"/>
          </a:xfrm>
          <a:prstGeom prst="rect">
            <a:avLst/>
          </a:prstGeom>
          <a:noFill/>
          <a:ln>
            <a:noFill/>
          </a:ln>
        </p:spPr>
        <p:txBody>
          <a:bodyPr wrap="square" lIns="91425" tIns="45700" rIns="91425" bIns="45700" anchor="t" anchorCtr="0">
            <a:noAutofit/>
          </a:bodyPr>
          <a:lstStyle/>
          <a:p>
            <a:pPr marL="0" marR="0" lvl="0" indent="-19050" algn="ctr" rtl="0">
              <a:lnSpc>
                <a:spcPct val="100000"/>
              </a:lnSpc>
              <a:spcBef>
                <a:spcPts val="0"/>
              </a:spcBef>
              <a:spcAft>
                <a:spcPts val="0"/>
              </a:spcAft>
              <a:buClr>
                <a:srgbClr val="FFFFFF"/>
              </a:buClr>
              <a:buSzPts val="3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40" name="Shape 40"/>
          <p:cNvSpPr txBox="1">
            <a:spLocks noGrp="1"/>
          </p:cNvSpPr>
          <p:nvPr>
            <p:ph type="sldNum" idx="12"/>
          </p:nvPr>
        </p:nvSpPr>
        <p:spPr>
          <a:xfrm>
            <a:off x="4343400" y="6392169"/>
            <a:ext cx="381000" cy="3810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41" name="Shape 41"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pic>
        <p:nvPicPr>
          <p:cNvPr id="42" name="Shape 42"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45" name="Shape 45"/>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1"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48" name="Shape 48"/>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55600" marR="0" lvl="0" indent="1651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1pPr>
            <a:lvl2pPr marL="762000" marR="0" lvl="1" indent="13335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2pPr>
            <a:lvl3pPr marL="1168400" marR="0" lvl="2"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3pPr>
            <a:lvl4pPr marL="1600200" marR="0" lvl="3" indent="1143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4pPr>
            <a:lvl5pPr marL="2057400" marR="0" lvl="4" indent="1143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5pPr>
            <a:lvl6pPr marL="2514600" marR="0" lvl="5"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55600" marR="0" lvl="0" indent="1651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1pPr>
            <a:lvl2pPr marL="762000" marR="0" lvl="1" indent="13335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2pPr>
            <a:lvl3pPr marL="1168400" marR="0" lvl="2"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3pPr>
            <a:lvl4pPr marL="1600200" marR="0" lvl="3" indent="1143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4pPr>
            <a:lvl5pPr marL="2057400" marR="0" lvl="4" indent="1143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5pPr>
            <a:lvl6pPr marL="2514600" marR="0" lvl="5"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4343400" y="6400799"/>
            <a:ext cx="381000" cy="323087"/>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51" name="Shape 51"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pic>
        <p:nvPicPr>
          <p:cNvPr id="52" name="Shape 52"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55" name="Shape 55"/>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SzPts val="2400"/>
              <a:buFont typeface="Cabin"/>
              <a:buNone/>
              <a:defRPr sz="2400" b="1" i="0" u="none" strike="noStrike" cap="none">
                <a:solidFill>
                  <a:schemeClr val="dk1"/>
                </a:solidFill>
                <a:latin typeface="Cabin"/>
                <a:ea typeface="Cabin"/>
                <a:cs typeface="Cabin"/>
                <a:sym typeface="Cabin"/>
              </a:defRPr>
            </a:lvl1pPr>
            <a:lvl2pPr marL="457200" marR="0" lvl="1" indent="0" algn="l" rtl="0">
              <a:lnSpc>
                <a:spcPct val="100000"/>
              </a:lnSpc>
              <a:spcBef>
                <a:spcPts val="400"/>
              </a:spcBef>
              <a:spcAft>
                <a:spcPts val="0"/>
              </a:spcAft>
              <a:buClr>
                <a:schemeClr val="dk1"/>
              </a:buClr>
              <a:buSzPts val="2000"/>
              <a:buFont typeface="Cabin"/>
              <a:buNone/>
              <a:defRPr sz="2000" b="1" i="0" u="none" strike="noStrike" cap="none">
                <a:solidFill>
                  <a:schemeClr val="dk1"/>
                </a:solidFill>
                <a:latin typeface="Cabin"/>
                <a:ea typeface="Cabin"/>
                <a:cs typeface="Cabin"/>
                <a:sym typeface="Cabin"/>
              </a:defRPr>
            </a:lvl2pPr>
            <a:lvl3pPr marL="914400" marR="0" lvl="2" indent="0" algn="l" rtl="0">
              <a:lnSpc>
                <a:spcPct val="100000"/>
              </a:lnSpc>
              <a:spcBef>
                <a:spcPts val="360"/>
              </a:spcBef>
              <a:spcAft>
                <a:spcPts val="0"/>
              </a:spcAft>
              <a:buClr>
                <a:schemeClr val="dk1"/>
              </a:buClr>
              <a:buSzPts val="1800"/>
              <a:buFont typeface="Cabin"/>
              <a:buNone/>
              <a:defRPr sz="1800" b="1" i="0" u="none" strike="noStrike" cap="none">
                <a:solidFill>
                  <a:schemeClr val="dk1"/>
                </a:solidFill>
                <a:latin typeface="Cabin"/>
                <a:ea typeface="Cabin"/>
                <a:cs typeface="Cabin"/>
                <a:sym typeface="Cabin"/>
              </a:defRPr>
            </a:lvl3pPr>
            <a:lvl4pPr marL="1371600" marR="0" lvl="3" indent="0" algn="l" rtl="0">
              <a:lnSpc>
                <a:spcPct val="100000"/>
              </a:lnSpc>
              <a:spcBef>
                <a:spcPts val="320"/>
              </a:spcBef>
              <a:spcAft>
                <a:spcPts val="0"/>
              </a:spcAft>
              <a:buClr>
                <a:schemeClr val="dk1"/>
              </a:buClr>
              <a:buSzPts val="1600"/>
              <a:buFont typeface="Cabin"/>
              <a:buNone/>
              <a:defRPr sz="1600" b="1" i="0" u="none" strike="noStrike" cap="none">
                <a:solidFill>
                  <a:schemeClr val="dk1"/>
                </a:solidFill>
                <a:latin typeface="Cabin"/>
                <a:ea typeface="Cabin"/>
                <a:cs typeface="Cabin"/>
                <a:sym typeface="Cabin"/>
              </a:defRPr>
            </a:lvl4pPr>
            <a:lvl5pPr marL="1828800" marR="0" lvl="4" indent="0" algn="l" rtl="0">
              <a:lnSpc>
                <a:spcPct val="100000"/>
              </a:lnSpc>
              <a:spcBef>
                <a:spcPts val="320"/>
              </a:spcBef>
              <a:spcAft>
                <a:spcPts val="0"/>
              </a:spcAft>
              <a:buClr>
                <a:schemeClr val="dk1"/>
              </a:buClr>
              <a:buSzPts val="1600"/>
              <a:buFont typeface="Cabin"/>
              <a:buNone/>
              <a:defRPr sz="1600" b="1" i="0" u="none" strike="noStrike" cap="none">
                <a:solidFill>
                  <a:schemeClr val="dk1"/>
                </a:solidFill>
                <a:latin typeface="Cabin"/>
                <a:ea typeface="Cabin"/>
                <a:cs typeface="Cabin"/>
                <a:sym typeface="Cabin"/>
              </a:defRPr>
            </a:lvl5pPr>
            <a:lvl6pPr marL="2286000" marR="0" lvl="5"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143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1pPr>
            <a:lvl2pPr marL="742950" marR="0" lvl="1" indent="9525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2pPr>
            <a:lvl3pPr marL="1143000" marR="0" lvl="2" indent="1143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3pPr>
            <a:lvl4pPr marL="1600200" marR="0" lvl="3" indent="76200" algn="l" rtl="0">
              <a:lnSpc>
                <a:spcPct val="100000"/>
              </a:lnSpc>
              <a:spcBef>
                <a:spcPts val="320"/>
              </a:spcBef>
              <a:spcAft>
                <a:spcPts val="0"/>
              </a:spcAft>
              <a:buClr>
                <a:schemeClr val="dk1"/>
              </a:buClr>
              <a:buSzPts val="1600"/>
              <a:buFont typeface="Cabin"/>
              <a:buChar char="•"/>
              <a:defRPr sz="1600" b="0" i="0" u="none" strike="noStrike" cap="none">
                <a:solidFill>
                  <a:schemeClr val="dk1"/>
                </a:solidFill>
                <a:latin typeface="Cabin"/>
                <a:ea typeface="Cabin"/>
                <a:cs typeface="Cabin"/>
                <a:sym typeface="Cabin"/>
              </a:defRPr>
            </a:lvl4pPr>
            <a:lvl5pPr marL="2057400" marR="0" lvl="4" indent="76200" algn="l" rtl="0">
              <a:lnSpc>
                <a:spcPct val="100000"/>
              </a:lnSpc>
              <a:spcBef>
                <a:spcPts val="320"/>
              </a:spcBef>
              <a:spcAft>
                <a:spcPts val="0"/>
              </a:spcAft>
              <a:buClr>
                <a:schemeClr val="dk1"/>
              </a:buClr>
              <a:buSzPts val="1600"/>
              <a:buFont typeface="Cabin"/>
              <a:buChar char="•"/>
              <a:defRPr sz="1600" b="0" i="0" u="none" strike="noStrike" cap="none">
                <a:solidFill>
                  <a:schemeClr val="dk1"/>
                </a:solidFill>
                <a:latin typeface="Cabin"/>
                <a:ea typeface="Cabin"/>
                <a:cs typeface="Cabin"/>
                <a:sym typeface="Cabin"/>
              </a:defRPr>
            </a:lvl5pPr>
            <a:lvl6pPr marL="2514600" marR="0" lvl="5"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SzPts val="2400"/>
              <a:buFont typeface="Cabin"/>
              <a:buNone/>
              <a:defRPr sz="2400" b="1" i="0" u="none" strike="noStrike" cap="none">
                <a:solidFill>
                  <a:schemeClr val="dk1"/>
                </a:solidFill>
                <a:latin typeface="Cabin"/>
                <a:ea typeface="Cabin"/>
                <a:cs typeface="Cabin"/>
                <a:sym typeface="Cabin"/>
              </a:defRPr>
            </a:lvl1pPr>
            <a:lvl2pPr marL="457200" marR="0" lvl="1" indent="0" algn="l" rtl="0">
              <a:lnSpc>
                <a:spcPct val="100000"/>
              </a:lnSpc>
              <a:spcBef>
                <a:spcPts val="400"/>
              </a:spcBef>
              <a:spcAft>
                <a:spcPts val="0"/>
              </a:spcAft>
              <a:buClr>
                <a:schemeClr val="dk1"/>
              </a:buClr>
              <a:buSzPts val="2000"/>
              <a:buFont typeface="Cabin"/>
              <a:buNone/>
              <a:defRPr sz="2000" b="1" i="0" u="none" strike="noStrike" cap="none">
                <a:solidFill>
                  <a:schemeClr val="dk1"/>
                </a:solidFill>
                <a:latin typeface="Cabin"/>
                <a:ea typeface="Cabin"/>
                <a:cs typeface="Cabin"/>
                <a:sym typeface="Cabin"/>
              </a:defRPr>
            </a:lvl2pPr>
            <a:lvl3pPr marL="914400" marR="0" lvl="2" indent="0" algn="l" rtl="0">
              <a:lnSpc>
                <a:spcPct val="100000"/>
              </a:lnSpc>
              <a:spcBef>
                <a:spcPts val="360"/>
              </a:spcBef>
              <a:spcAft>
                <a:spcPts val="0"/>
              </a:spcAft>
              <a:buClr>
                <a:schemeClr val="dk1"/>
              </a:buClr>
              <a:buSzPts val="1800"/>
              <a:buFont typeface="Cabin"/>
              <a:buNone/>
              <a:defRPr sz="1800" b="1" i="0" u="none" strike="noStrike" cap="none">
                <a:solidFill>
                  <a:schemeClr val="dk1"/>
                </a:solidFill>
                <a:latin typeface="Cabin"/>
                <a:ea typeface="Cabin"/>
                <a:cs typeface="Cabin"/>
                <a:sym typeface="Cabin"/>
              </a:defRPr>
            </a:lvl3pPr>
            <a:lvl4pPr marL="1371600" marR="0" lvl="3" indent="0" algn="l" rtl="0">
              <a:lnSpc>
                <a:spcPct val="100000"/>
              </a:lnSpc>
              <a:spcBef>
                <a:spcPts val="320"/>
              </a:spcBef>
              <a:spcAft>
                <a:spcPts val="0"/>
              </a:spcAft>
              <a:buClr>
                <a:schemeClr val="dk1"/>
              </a:buClr>
              <a:buSzPts val="1600"/>
              <a:buFont typeface="Cabin"/>
              <a:buNone/>
              <a:defRPr sz="1600" b="1" i="0" u="none" strike="noStrike" cap="none">
                <a:solidFill>
                  <a:schemeClr val="dk1"/>
                </a:solidFill>
                <a:latin typeface="Cabin"/>
                <a:ea typeface="Cabin"/>
                <a:cs typeface="Cabin"/>
                <a:sym typeface="Cabin"/>
              </a:defRPr>
            </a:lvl4pPr>
            <a:lvl5pPr marL="1828800" marR="0" lvl="4" indent="0" algn="l" rtl="0">
              <a:lnSpc>
                <a:spcPct val="100000"/>
              </a:lnSpc>
              <a:spcBef>
                <a:spcPts val="320"/>
              </a:spcBef>
              <a:spcAft>
                <a:spcPts val="0"/>
              </a:spcAft>
              <a:buClr>
                <a:schemeClr val="dk1"/>
              </a:buClr>
              <a:buSzPts val="1600"/>
              <a:buFont typeface="Cabin"/>
              <a:buNone/>
              <a:defRPr sz="1600" b="1" i="0" u="none" strike="noStrike" cap="none">
                <a:solidFill>
                  <a:schemeClr val="dk1"/>
                </a:solidFill>
                <a:latin typeface="Cabin"/>
                <a:ea typeface="Cabin"/>
                <a:cs typeface="Cabin"/>
                <a:sym typeface="Cabin"/>
              </a:defRPr>
            </a:lvl5pPr>
            <a:lvl6pPr marL="2286000" marR="0" lvl="5"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143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1pPr>
            <a:lvl2pPr marL="742950" marR="0" lvl="1" indent="9525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2pPr>
            <a:lvl3pPr marL="1143000" marR="0" lvl="2" indent="1143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3pPr>
            <a:lvl4pPr marL="1600200" marR="0" lvl="3" indent="76200" algn="l" rtl="0">
              <a:lnSpc>
                <a:spcPct val="100000"/>
              </a:lnSpc>
              <a:spcBef>
                <a:spcPts val="320"/>
              </a:spcBef>
              <a:spcAft>
                <a:spcPts val="0"/>
              </a:spcAft>
              <a:buClr>
                <a:schemeClr val="dk1"/>
              </a:buClr>
              <a:buSzPts val="1600"/>
              <a:buFont typeface="Cabin"/>
              <a:buChar char="•"/>
              <a:defRPr sz="1600" b="0" i="0" u="none" strike="noStrike" cap="none">
                <a:solidFill>
                  <a:schemeClr val="dk1"/>
                </a:solidFill>
                <a:latin typeface="Cabin"/>
                <a:ea typeface="Cabin"/>
                <a:cs typeface="Cabin"/>
                <a:sym typeface="Cabin"/>
              </a:defRPr>
            </a:lvl4pPr>
            <a:lvl5pPr marL="2057400" marR="0" lvl="4" indent="76200" algn="l" rtl="0">
              <a:lnSpc>
                <a:spcPct val="100000"/>
              </a:lnSpc>
              <a:spcBef>
                <a:spcPts val="320"/>
              </a:spcBef>
              <a:spcAft>
                <a:spcPts val="0"/>
              </a:spcAft>
              <a:buClr>
                <a:schemeClr val="dk1"/>
              </a:buClr>
              <a:buSzPts val="1600"/>
              <a:buFont typeface="Cabin"/>
              <a:buChar char="•"/>
              <a:defRPr sz="1600" b="0" i="0" u="none" strike="noStrike" cap="none">
                <a:solidFill>
                  <a:schemeClr val="dk1"/>
                </a:solidFill>
                <a:latin typeface="Cabin"/>
                <a:ea typeface="Cabin"/>
                <a:cs typeface="Cabin"/>
                <a:sym typeface="Cabin"/>
              </a:defRPr>
            </a:lvl5pPr>
            <a:lvl6pPr marL="2514600" marR="0" lvl="5"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60" name="Shape 60"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pic>
        <p:nvPicPr>
          <p:cNvPr id="61" name="Shape 61"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510B"/>
              </a:buClr>
              <a:buSzPts val="2000"/>
              <a:buFont typeface="Garamond"/>
              <a:buNone/>
              <a:defRPr sz="2000" b="1"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64" name="Shape 64"/>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ts val="3200"/>
              <a:buFont typeface="Cabin"/>
              <a:buChar char="•"/>
              <a:defRPr sz="3200" b="0" i="0" u="none" strike="noStrike" cap="none">
                <a:solidFill>
                  <a:schemeClr val="dk1"/>
                </a:solidFill>
                <a:latin typeface="Cabin"/>
                <a:ea typeface="Cabin"/>
                <a:cs typeface="Cabin"/>
                <a:sym typeface="Cabin"/>
              </a:defRPr>
            </a:lvl1pPr>
            <a:lvl2pPr marL="812800" marR="0" lvl="1" indent="10795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219200" marR="0" lvl="2" indent="762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625600" marR="0" lvl="3"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082800" marR="0" lvl="4"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5400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457200" marR="0" lvl="1" indent="0" algn="l" rtl="0">
              <a:lnSpc>
                <a:spcPct val="100000"/>
              </a:lnSpc>
              <a:spcBef>
                <a:spcPts val="240"/>
              </a:spcBef>
              <a:spcAft>
                <a:spcPts val="0"/>
              </a:spcAft>
              <a:buClr>
                <a:schemeClr val="dk1"/>
              </a:buClr>
              <a:buSzPts val="1200"/>
              <a:buFont typeface="Cabin"/>
              <a:buNone/>
              <a:defRPr sz="1200" b="0" i="0" u="none" strike="noStrike" cap="none">
                <a:solidFill>
                  <a:schemeClr val="dk1"/>
                </a:solidFill>
                <a:latin typeface="Cabin"/>
                <a:ea typeface="Cabin"/>
                <a:cs typeface="Cabin"/>
                <a:sym typeface="Cabin"/>
              </a:defRPr>
            </a:lvl2pPr>
            <a:lvl3pPr marL="914400" marR="0" lvl="2" indent="0" algn="l" rtl="0">
              <a:lnSpc>
                <a:spcPct val="100000"/>
              </a:lnSpc>
              <a:spcBef>
                <a:spcPts val="200"/>
              </a:spcBef>
              <a:spcAft>
                <a:spcPts val="0"/>
              </a:spcAft>
              <a:buClr>
                <a:schemeClr val="dk1"/>
              </a:buClr>
              <a:buSzPts val="1000"/>
              <a:buFont typeface="Cabin"/>
              <a:buNone/>
              <a:defRPr sz="1000" b="0" i="0" u="none" strike="noStrike" cap="none">
                <a:solidFill>
                  <a:schemeClr val="dk1"/>
                </a:solidFill>
                <a:latin typeface="Cabin"/>
                <a:ea typeface="Cabin"/>
                <a:cs typeface="Cabin"/>
                <a:sym typeface="Cabin"/>
              </a:defRPr>
            </a:lvl3pPr>
            <a:lvl4pPr marL="1371600" marR="0" lvl="3" indent="0" algn="l" rtl="0">
              <a:lnSpc>
                <a:spcPct val="100000"/>
              </a:lnSpc>
              <a:spcBef>
                <a:spcPts val="180"/>
              </a:spcBef>
              <a:spcAft>
                <a:spcPts val="0"/>
              </a:spcAft>
              <a:buClr>
                <a:schemeClr val="dk1"/>
              </a:buClr>
              <a:buSzPts val="900"/>
              <a:buFont typeface="Cabin"/>
              <a:buNone/>
              <a:defRPr sz="900" b="0" i="0" u="none" strike="noStrike" cap="none">
                <a:solidFill>
                  <a:schemeClr val="dk1"/>
                </a:solidFill>
                <a:latin typeface="Cabin"/>
                <a:ea typeface="Cabin"/>
                <a:cs typeface="Cabin"/>
                <a:sym typeface="Cabin"/>
              </a:defRPr>
            </a:lvl4pPr>
            <a:lvl5pPr marL="1828800" marR="0" lvl="4" indent="0" algn="l" rtl="0">
              <a:lnSpc>
                <a:spcPct val="100000"/>
              </a:lnSpc>
              <a:spcBef>
                <a:spcPts val="180"/>
              </a:spcBef>
              <a:spcAft>
                <a:spcPts val="0"/>
              </a:spcAft>
              <a:buClr>
                <a:schemeClr val="dk1"/>
              </a:buClr>
              <a:buSzPts val="900"/>
              <a:buFont typeface="Cabin"/>
              <a:buNone/>
              <a:defRPr sz="900" b="0" i="0" u="none" strike="noStrike" cap="none">
                <a:solidFill>
                  <a:schemeClr val="dk1"/>
                </a:solidFill>
                <a:latin typeface="Cabin"/>
                <a:ea typeface="Cabin"/>
                <a:cs typeface="Cabin"/>
                <a:sym typeface="Cabin"/>
              </a:defRPr>
            </a:lvl5pPr>
            <a:lvl6pPr marL="2286000" marR="0" lvl="5" indent="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pic>
        <p:nvPicPr>
          <p:cNvPr id="67" name="Shape 67"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pic>
        <p:nvPicPr>
          <p:cNvPr id="68" name="Shape 68"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Shape 9"/>
        <p:cNvGrpSpPr/>
        <p:nvPr/>
      </p:nvGrpSpPr>
      <p:grpSpPr>
        <a:xfrm>
          <a:off x="0" y="0"/>
          <a:ext cx="0" cy="0"/>
          <a:chOff x="0" y="0"/>
          <a:chExt cx="0" cy="0"/>
        </a:xfrm>
      </p:grpSpPr>
      <p:sp>
        <p:nvSpPr>
          <p:cNvPr id="10" name="Shape 10"/>
          <p:cNvSpPr/>
          <p:nvPr/>
        </p:nvSpPr>
        <p:spPr>
          <a:xfrm>
            <a:off x="114300" y="152400"/>
            <a:ext cx="8915400" cy="6629400"/>
          </a:xfrm>
          <a:prstGeom prst="roundRect">
            <a:avLst>
              <a:gd name="adj" fmla="val 2874"/>
            </a:avLst>
          </a:prstGeom>
          <a:solidFill>
            <a:schemeClr val="lt1"/>
          </a:solidFill>
          <a:ln>
            <a:noFill/>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 name="Shape 1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buSzPts val="1400"/>
              <a:buFont typeface="Arial"/>
              <a:buNone/>
              <a:defRPr sz="1800"/>
            </a:lvl2pPr>
            <a:lvl3pPr lvl="2" indent="0">
              <a:spcBef>
                <a:spcPts val="0"/>
              </a:spcBef>
              <a:buSzPts val="1400"/>
              <a:buFont typeface="Arial"/>
              <a:buNone/>
              <a:defRPr sz="1800"/>
            </a:lvl3pPr>
            <a:lvl4pPr lvl="3" indent="0">
              <a:spcBef>
                <a:spcPts val="0"/>
              </a:spcBef>
              <a:buSzPts val="1400"/>
              <a:buFont typeface="Arial"/>
              <a:buNone/>
              <a:defRPr sz="1800"/>
            </a:lvl4pPr>
            <a:lvl5pPr lvl="4" indent="0">
              <a:spcBef>
                <a:spcPts val="0"/>
              </a:spcBef>
              <a:buSzPts val="1400"/>
              <a:buFont typeface="Arial"/>
              <a:buNone/>
              <a:defRPr sz="1800"/>
            </a:lvl5pPr>
            <a:lvl6pPr lvl="5" indent="0">
              <a:spcBef>
                <a:spcPts val="0"/>
              </a:spcBef>
              <a:buSzPts val="1400"/>
              <a:buFont typeface="Arial"/>
              <a:buNone/>
              <a:defRPr sz="1800"/>
            </a:lvl6pPr>
            <a:lvl7pPr lvl="6" indent="0">
              <a:spcBef>
                <a:spcPts val="0"/>
              </a:spcBef>
              <a:buSzPts val="1400"/>
              <a:buFont typeface="Arial"/>
              <a:buNone/>
              <a:defRPr sz="1800"/>
            </a:lvl7pPr>
            <a:lvl8pPr lvl="7" indent="0">
              <a:spcBef>
                <a:spcPts val="0"/>
              </a:spcBef>
              <a:buSzPts val="1400"/>
              <a:buFont typeface="Arial"/>
              <a:buNone/>
              <a:defRPr sz="1800"/>
            </a:lvl8pPr>
            <a:lvl9pPr lvl="8" indent="0">
              <a:spcBef>
                <a:spcPts val="0"/>
              </a:spcBef>
              <a:buSzPts val="1400"/>
              <a:buFont typeface="Arial"/>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81000" marR="0" lvl="0" indent="1524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812800" marR="0" lvl="1" indent="10795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219200" marR="0" lvl="2" indent="762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625600" marR="0" lvl="3"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082800" marR="0" lvl="4" indent="101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5400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p:nvPr/>
        </p:nvSpPr>
        <p:spPr>
          <a:xfrm>
            <a:off x="4389120" y="6410325"/>
            <a:ext cx="274320" cy="274320"/>
          </a:xfrm>
          <a:prstGeom prst="ellipse">
            <a:avLst/>
          </a:prstGeom>
          <a:solidFill>
            <a:srgbClr val="9A8C5C"/>
          </a:solidFill>
          <a:ln>
            <a:noFill/>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 name="Shape 14"/>
          <p:cNvSpPr txBox="1">
            <a:spLocks noGrp="1"/>
          </p:cNvSpPr>
          <p:nvPr>
            <p:ph type="sldNum" idx="12"/>
          </p:nvPr>
        </p:nvSpPr>
        <p:spPr>
          <a:xfrm>
            <a:off x="4267200" y="6400800"/>
            <a:ext cx="533400" cy="457200"/>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lang="en-US" sz="1200" b="0" i="0" u="none" strike="noStrike" cap="none">
              <a:solidFill>
                <a:srgbClr val="FFFFFF"/>
              </a:solidFill>
              <a:latin typeface="Cabin"/>
              <a:ea typeface="Cabin"/>
              <a:cs typeface="Cabin"/>
              <a:sym typeface="Cabin"/>
            </a:endParaRPr>
          </a:p>
        </p:txBody>
      </p:sp>
      <p:sp>
        <p:nvSpPr>
          <p:cNvPr id="15" name="Shape 15"/>
          <p:cNvSpPr/>
          <p:nvPr/>
        </p:nvSpPr>
        <p:spPr>
          <a:xfrm>
            <a:off x="457200" y="6248400"/>
            <a:ext cx="8229600" cy="27432"/>
          </a:xfrm>
          <a:prstGeom prst="rect">
            <a:avLst/>
          </a:prstGeom>
          <a:solidFill>
            <a:srgbClr val="9A8C5C"/>
          </a:solidFill>
          <a:ln>
            <a:noFill/>
          </a:ln>
        </p:spPr>
        <p:txBody>
          <a:bodyPr wrap="square" lIns="91425" tIns="45700" rIns="91425" bIns="45700" anchor="ctr" anchorCtr="0">
            <a:noAutofit/>
          </a:bodyPr>
          <a:lstStyle/>
          <a:p>
            <a:pPr marL="0" marR="0" lvl="0" indent="-11430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nIog3oizP8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evidencebasedbirth.com/evidence-based-fetal-monitoring/"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hyperlink" Target="http://www.givingbirthwithconfidence.org/p/bl/et/blogid=7&amp;blogaid=1235" TargetMode="External"/><Relationship Id="rId4" Type="http://schemas.openxmlformats.org/officeDocument/2006/relationships/hyperlink" Target="http://www.givingbirthwithconfidence.org/p/bl/et/blogid=16&amp;blogaid=1236"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685800" y="2130425"/>
            <a:ext cx="7772400" cy="1470025"/>
          </a:xfrm>
          <a:prstGeom prst="rect">
            <a:avLst/>
          </a:prstGeom>
          <a:noFill/>
          <a:ln>
            <a:noFill/>
          </a:ln>
        </p:spPr>
        <p:txBody>
          <a:bodyPr wrap="square" lIns="91425" tIns="45700" rIns="91425" bIns="45700" anchor="ctr" anchorCtr="0">
            <a:noAutofit/>
          </a:bodyPr>
          <a:lstStyle/>
          <a:p>
            <a:pPr marL="0" marR="0" lvl="0" indent="-279400" algn="ctr" rtl="0">
              <a:lnSpc>
                <a:spcPct val="100000"/>
              </a:lnSpc>
              <a:spcBef>
                <a:spcPts val="0"/>
              </a:spcBef>
              <a:spcAft>
                <a:spcPts val="0"/>
              </a:spcAft>
              <a:buClr>
                <a:srgbClr val="00510B"/>
              </a:buClr>
              <a:buSzPts val="4400"/>
              <a:buFont typeface="Garamond"/>
              <a:buNone/>
            </a:pPr>
            <a:r>
              <a:rPr lang="en-US"/>
              <a:t>Fetal Well-being Assessment</a:t>
            </a:r>
          </a:p>
        </p:txBody>
      </p:sp>
      <p:sp>
        <p:nvSpPr>
          <p:cNvPr id="93" name="Shape 93"/>
          <p:cNvSpPr txBox="1">
            <a:spLocks noGrp="1"/>
          </p:cNvSpPr>
          <p:nvPr>
            <p:ph type="subTitle" idx="1"/>
          </p:nvPr>
        </p:nvSpPr>
        <p:spPr>
          <a:xfrm>
            <a:off x="1371600" y="3886200"/>
            <a:ext cx="6400800" cy="1752600"/>
          </a:xfrm>
          <a:prstGeom prst="rect">
            <a:avLst/>
          </a:prstGeom>
          <a:noFill/>
          <a:ln>
            <a:noFill/>
          </a:ln>
        </p:spPr>
        <p:txBody>
          <a:bodyPr wrap="square" lIns="91425" tIns="45700" rIns="91425" bIns="45700" anchor="t" anchorCtr="0">
            <a:noAutofit/>
          </a:bodyPr>
          <a:lstStyle/>
          <a:p>
            <a:pPr marL="0" marR="0" lvl="0" indent="-190500" algn="ctr" rtl="0">
              <a:lnSpc>
                <a:spcPct val="100000"/>
              </a:lnSpc>
              <a:spcBef>
                <a:spcPts val="0"/>
              </a:spcBef>
              <a:spcAft>
                <a:spcPts val="0"/>
              </a:spcAft>
              <a:buClr>
                <a:srgbClr val="9A8C5C"/>
              </a:buClr>
              <a:buSzPts val="3000"/>
              <a:buFont typeface="Cabin"/>
              <a:buNone/>
            </a:pPr>
            <a:r>
              <a:rPr lang="en-US"/>
              <a:t>Monitoring and all that good stuff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Continuous Fetal Monitoring</a:t>
            </a:r>
          </a:p>
        </p:txBody>
      </p:sp>
      <p:sp>
        <p:nvSpPr>
          <p:cNvPr id="165" name="Shape 165"/>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381000" rtl="0">
              <a:lnSpc>
                <a:spcPct val="80000"/>
              </a:lnSpc>
              <a:spcBef>
                <a:spcPts val="400"/>
              </a:spcBef>
              <a:spcAft>
                <a:spcPts val="0"/>
              </a:spcAft>
              <a:buSzPts val="2400"/>
              <a:buFont typeface="Arial"/>
              <a:buChar char="●"/>
            </a:pPr>
            <a:r>
              <a:rPr lang="en-US" sz="2400">
                <a:latin typeface="Arial"/>
                <a:ea typeface="Arial"/>
                <a:cs typeface="Arial"/>
                <a:sym typeface="Arial"/>
              </a:rPr>
              <a:t>Benefits</a:t>
            </a:r>
          </a:p>
          <a:p>
            <a:pPr marL="914400" lvl="1" indent="-381000" rtl="0">
              <a:lnSpc>
                <a:spcPct val="80000"/>
              </a:lnSpc>
              <a:spcBef>
                <a:spcPts val="0"/>
              </a:spcBef>
              <a:spcAft>
                <a:spcPts val="0"/>
              </a:spcAft>
              <a:buSzPts val="2400"/>
              <a:buFont typeface="Arial"/>
              <a:buChar char="○"/>
            </a:pPr>
            <a:r>
              <a:rPr lang="en-US" sz="2000">
                <a:latin typeface="Arial"/>
                <a:ea typeface="Arial"/>
                <a:cs typeface="Arial"/>
                <a:sym typeface="Arial"/>
              </a:rPr>
              <a:t>Can identify early signs of developing hypoxia	</a:t>
            </a:r>
          </a:p>
          <a:p>
            <a:pPr marL="914400" lvl="1" indent="-381000" rtl="0">
              <a:lnSpc>
                <a:spcPct val="80000"/>
              </a:lnSpc>
              <a:spcBef>
                <a:spcPts val="0"/>
              </a:spcBef>
              <a:spcAft>
                <a:spcPts val="0"/>
              </a:spcAft>
              <a:buSzPts val="2400"/>
              <a:buFont typeface="Arial"/>
              <a:buChar char="○"/>
            </a:pPr>
            <a:r>
              <a:rPr lang="en-US" sz="2000">
                <a:latin typeface="Arial"/>
                <a:ea typeface="Arial"/>
                <a:cs typeface="Arial"/>
                <a:sym typeface="Arial"/>
              </a:rPr>
              <a:t>Allows closer monitoring of high risk patients</a:t>
            </a:r>
          </a:p>
          <a:p>
            <a:pPr marL="914400" lvl="1" indent="-381000" rtl="0">
              <a:lnSpc>
                <a:spcPct val="80000"/>
              </a:lnSpc>
              <a:spcBef>
                <a:spcPts val="0"/>
              </a:spcBef>
              <a:spcAft>
                <a:spcPts val="0"/>
              </a:spcAft>
              <a:buSzPts val="2400"/>
              <a:buFont typeface="Arial"/>
              <a:buChar char="○"/>
            </a:pPr>
            <a:r>
              <a:rPr lang="en-US" sz="2000">
                <a:latin typeface="Arial"/>
                <a:ea typeface="Arial"/>
                <a:cs typeface="Arial"/>
                <a:sym typeface="Arial"/>
              </a:rPr>
              <a:t>Excellent predictor of a normally oxygenated fetus</a:t>
            </a:r>
          </a:p>
          <a:p>
            <a:pPr marL="914400" lvl="1" indent="-381000" rtl="0">
              <a:lnSpc>
                <a:spcPct val="80000"/>
              </a:lnSpc>
              <a:spcBef>
                <a:spcPts val="0"/>
              </a:spcBef>
              <a:buSzPts val="2400"/>
              <a:buFont typeface="Arial"/>
              <a:buChar char="○"/>
            </a:pPr>
            <a:r>
              <a:rPr lang="en-US" sz="2000">
                <a:latin typeface="Arial"/>
                <a:ea typeface="Arial"/>
                <a:cs typeface="Arial"/>
                <a:sym typeface="Arial"/>
              </a:rPr>
              <a:t>Records FHR and UCs simultaneously</a:t>
            </a:r>
          </a:p>
          <a:p>
            <a:pPr marL="457200" lvl="0" indent="0" rtl="0">
              <a:lnSpc>
                <a:spcPct val="80000"/>
              </a:lnSpc>
              <a:spcBef>
                <a:spcPts val="400"/>
              </a:spcBef>
              <a:buNone/>
            </a:pPr>
            <a:endParaRPr sz="2000">
              <a:latin typeface="Arial"/>
              <a:ea typeface="Arial"/>
              <a:cs typeface="Arial"/>
              <a:sym typeface="Arial"/>
            </a:endParaRPr>
          </a:p>
          <a:p>
            <a:pPr marL="457200" lvl="0" indent="-381000" rtl="0">
              <a:lnSpc>
                <a:spcPct val="80000"/>
              </a:lnSpc>
              <a:spcBef>
                <a:spcPts val="400"/>
              </a:spcBef>
              <a:spcAft>
                <a:spcPts val="0"/>
              </a:spcAft>
              <a:buSzPts val="2400"/>
              <a:buFont typeface="Arial"/>
              <a:buChar char="●"/>
            </a:pPr>
            <a:r>
              <a:rPr lang="en-US" sz="2400">
                <a:latin typeface="Arial"/>
                <a:ea typeface="Arial"/>
                <a:cs typeface="Arial"/>
                <a:sym typeface="Arial"/>
              </a:rPr>
              <a:t>Limitations</a:t>
            </a:r>
          </a:p>
          <a:p>
            <a:pPr marL="914400" lvl="1" indent="-381000" rtl="0">
              <a:lnSpc>
                <a:spcPct val="80000"/>
              </a:lnSpc>
              <a:spcBef>
                <a:spcPts val="0"/>
              </a:spcBef>
              <a:spcAft>
                <a:spcPts val="0"/>
              </a:spcAft>
              <a:buSzPts val="2400"/>
              <a:buFont typeface="Arial"/>
              <a:buChar char="○"/>
            </a:pPr>
            <a:r>
              <a:rPr lang="en-US" sz="2000">
                <a:latin typeface="Arial"/>
                <a:ea typeface="Arial"/>
                <a:cs typeface="Arial"/>
                <a:sym typeface="Arial"/>
              </a:rPr>
              <a:t>High rate of false positives leading to increased interventions…C/S, etc… without better outcomes</a:t>
            </a:r>
          </a:p>
          <a:p>
            <a:pPr marL="914400" lvl="1" indent="-381000" rtl="0">
              <a:lnSpc>
                <a:spcPct val="80000"/>
              </a:lnSpc>
              <a:spcBef>
                <a:spcPts val="0"/>
              </a:spcBef>
              <a:spcAft>
                <a:spcPts val="0"/>
              </a:spcAft>
              <a:buSzPts val="2400"/>
              <a:buFont typeface="Arial"/>
              <a:buChar char="○"/>
            </a:pPr>
            <a:r>
              <a:rPr lang="en-US" sz="2000">
                <a:latin typeface="Arial"/>
                <a:ea typeface="Arial"/>
                <a:cs typeface="Arial"/>
                <a:sym typeface="Arial"/>
              </a:rPr>
              <a:t>No agreement regarding timing of intervention</a:t>
            </a:r>
          </a:p>
          <a:p>
            <a:pPr marL="914400" lvl="1" indent="-381000" rtl="0">
              <a:lnSpc>
                <a:spcPct val="80000"/>
              </a:lnSpc>
              <a:spcBef>
                <a:spcPts val="0"/>
              </a:spcBef>
              <a:spcAft>
                <a:spcPts val="0"/>
              </a:spcAft>
              <a:buSzPts val="2400"/>
              <a:buFont typeface="Arial"/>
              <a:buChar char="○"/>
            </a:pPr>
            <a:r>
              <a:rPr lang="en-US" sz="2000">
                <a:latin typeface="Arial"/>
                <a:ea typeface="Arial"/>
                <a:cs typeface="Arial"/>
                <a:sym typeface="Arial"/>
              </a:rPr>
              <a:t>Expensive</a:t>
            </a:r>
          </a:p>
          <a:p>
            <a:pPr marL="914400" lvl="1" indent="-381000" rtl="0">
              <a:lnSpc>
                <a:spcPct val="80000"/>
              </a:lnSpc>
              <a:spcBef>
                <a:spcPts val="0"/>
              </a:spcBef>
              <a:buSzPts val="2400"/>
              <a:buFont typeface="Arial"/>
              <a:buChar char="○"/>
            </a:pPr>
            <a:r>
              <a:rPr lang="en-US" sz="2000">
                <a:latin typeface="Arial"/>
                <a:ea typeface="Arial"/>
                <a:cs typeface="Arial"/>
                <a:sym typeface="Arial"/>
              </a:rPr>
              <a:t>Poor reliability/validity</a:t>
            </a:r>
          </a:p>
          <a:p>
            <a:pPr marL="0" lvl="0" indent="-69850" rtl="0">
              <a:lnSpc>
                <a:spcPct val="80000"/>
              </a:lnSpc>
              <a:spcBef>
                <a:spcPts val="400"/>
              </a:spcBef>
              <a:buClr>
                <a:schemeClr val="dk1"/>
              </a:buClr>
              <a:buSzPts val="1100"/>
              <a:buFont typeface="Arial"/>
              <a:buNone/>
            </a:pPr>
            <a:r>
              <a:rPr lang="en-US" sz="1100">
                <a:solidFill>
                  <a:srgbClr val="2DA2BF"/>
                </a:solidFill>
                <a:latin typeface="Arial"/>
                <a:ea typeface="Arial"/>
                <a:cs typeface="Arial"/>
                <a:sym typeface="Arial"/>
              </a:rPr>
              <a:t>}</a:t>
            </a:r>
          </a:p>
          <a:p>
            <a:pPr marL="381000" lvl="0" indent="152400">
              <a:spcBef>
                <a:spcPts val="0"/>
              </a:spcBef>
              <a:buNone/>
            </a:pPr>
            <a:endParaRPr/>
          </a:p>
        </p:txBody>
      </p:sp>
      <p:sp>
        <p:nvSpPr>
          <p:cNvPr id="166" name="Shape 166"/>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Intermittent Auscultation</a:t>
            </a:r>
          </a:p>
        </p:txBody>
      </p:sp>
      <p:sp>
        <p:nvSpPr>
          <p:cNvPr id="173" name="Shape 17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lnSpc>
                <a:spcPct val="70000"/>
              </a:lnSpc>
              <a:spcBef>
                <a:spcPts val="400"/>
              </a:spcBef>
              <a:spcAft>
                <a:spcPts val="0"/>
              </a:spcAft>
              <a:buSzPts val="3000"/>
              <a:buFont typeface="Arial"/>
              <a:buChar char="●"/>
            </a:pPr>
            <a:r>
              <a:rPr lang="en-US" sz="2000">
                <a:latin typeface="Arial"/>
                <a:ea typeface="Arial"/>
                <a:cs typeface="Arial"/>
                <a:sym typeface="Arial"/>
              </a:rPr>
              <a:t>Benefits</a:t>
            </a:r>
          </a:p>
          <a:p>
            <a:pPr marL="914400" lvl="1" indent="-406400" rtl="0">
              <a:lnSpc>
                <a:spcPct val="70000"/>
              </a:lnSpc>
              <a:spcBef>
                <a:spcPts val="0"/>
              </a:spcBef>
              <a:spcAft>
                <a:spcPts val="0"/>
              </a:spcAft>
              <a:buSzPts val="2800"/>
              <a:buFont typeface="Arial"/>
              <a:buChar char="○"/>
            </a:pPr>
            <a:r>
              <a:rPr lang="en-US" sz="2000">
                <a:latin typeface="Arial"/>
                <a:ea typeface="Arial"/>
                <a:cs typeface="Arial"/>
                <a:sym typeface="Arial"/>
              </a:rPr>
              <a:t>Evidence-based practice</a:t>
            </a:r>
          </a:p>
          <a:p>
            <a:pPr marL="914400" lvl="1" indent="-406400" rtl="0">
              <a:lnSpc>
                <a:spcPct val="70000"/>
              </a:lnSpc>
              <a:spcBef>
                <a:spcPts val="0"/>
              </a:spcBef>
              <a:spcAft>
                <a:spcPts val="0"/>
              </a:spcAft>
              <a:buSzPts val="2800"/>
              <a:buFont typeface="Arial"/>
              <a:buChar char="○"/>
            </a:pPr>
            <a:r>
              <a:rPr lang="en-US" sz="2000">
                <a:latin typeface="Arial"/>
                <a:ea typeface="Arial"/>
                <a:cs typeface="Arial"/>
                <a:sym typeface="Arial"/>
              </a:rPr>
              <a:t>Lower rates of C/S, operative delivery and related morbidities/mortalities for mom and baby</a:t>
            </a:r>
          </a:p>
          <a:p>
            <a:pPr marL="914400" lvl="1" indent="-406400" rtl="0">
              <a:lnSpc>
                <a:spcPct val="70000"/>
              </a:lnSpc>
              <a:spcBef>
                <a:spcPts val="0"/>
              </a:spcBef>
              <a:spcAft>
                <a:spcPts val="0"/>
              </a:spcAft>
              <a:buSzPts val="2800"/>
              <a:buFont typeface="Arial"/>
              <a:buChar char="○"/>
            </a:pPr>
            <a:r>
              <a:rPr lang="en-US" sz="2000">
                <a:latin typeface="Arial"/>
                <a:ea typeface="Arial"/>
                <a:cs typeface="Arial"/>
                <a:sym typeface="Arial"/>
              </a:rPr>
              <a:t>Increased mobility for mother…can ambulate, hydrotherapy, more comfortable</a:t>
            </a:r>
          </a:p>
          <a:p>
            <a:pPr marL="914400" lvl="1" indent="-406400" rtl="0">
              <a:lnSpc>
                <a:spcPct val="70000"/>
              </a:lnSpc>
              <a:spcBef>
                <a:spcPts val="0"/>
              </a:spcBef>
              <a:spcAft>
                <a:spcPts val="0"/>
              </a:spcAft>
              <a:buSzPts val="2800"/>
              <a:buFont typeface="Arial"/>
              <a:buChar char="○"/>
            </a:pPr>
            <a:r>
              <a:rPr lang="en-US" sz="2000">
                <a:latin typeface="Arial"/>
                <a:ea typeface="Arial"/>
                <a:cs typeface="Arial"/>
                <a:sym typeface="Arial"/>
              </a:rPr>
              <a:t>Decrease use of analgesia/anesthesia</a:t>
            </a:r>
          </a:p>
          <a:p>
            <a:pPr marL="914400" lvl="1" indent="-406400" rtl="0">
              <a:lnSpc>
                <a:spcPct val="70000"/>
              </a:lnSpc>
              <a:spcBef>
                <a:spcPts val="0"/>
              </a:spcBef>
              <a:spcAft>
                <a:spcPts val="0"/>
              </a:spcAft>
              <a:buSzPts val="2800"/>
              <a:buFont typeface="Arial"/>
              <a:buChar char="○"/>
            </a:pPr>
            <a:r>
              <a:rPr lang="en-US" sz="2000">
                <a:latin typeface="Arial"/>
                <a:ea typeface="Arial"/>
                <a:cs typeface="Arial"/>
                <a:sym typeface="Arial"/>
              </a:rPr>
              <a:t>Fosters more continuous labor support</a:t>
            </a:r>
          </a:p>
          <a:p>
            <a:pPr marL="914400" lvl="1" indent="-406400" rtl="0">
              <a:lnSpc>
                <a:spcPct val="70000"/>
              </a:lnSpc>
              <a:spcBef>
                <a:spcPts val="0"/>
              </a:spcBef>
              <a:spcAft>
                <a:spcPts val="0"/>
              </a:spcAft>
              <a:buSzPts val="2800"/>
              <a:buFont typeface="Arial"/>
              <a:buChar char="○"/>
            </a:pPr>
            <a:r>
              <a:rPr lang="en-US" sz="2000">
                <a:latin typeface="Arial"/>
                <a:ea typeface="Arial"/>
                <a:cs typeface="Arial"/>
                <a:sym typeface="Arial"/>
              </a:rPr>
              <a:t>Focus on mother not machine</a:t>
            </a:r>
          </a:p>
          <a:p>
            <a:pPr marL="914400" lvl="1" indent="-406400" rtl="0">
              <a:lnSpc>
                <a:spcPct val="70000"/>
              </a:lnSpc>
              <a:spcBef>
                <a:spcPts val="0"/>
              </a:spcBef>
              <a:buSzPts val="2800"/>
              <a:buFont typeface="Arial"/>
              <a:buChar char="○"/>
            </a:pPr>
            <a:r>
              <a:rPr lang="en-US" sz="2000">
                <a:latin typeface="Arial"/>
                <a:ea typeface="Arial"/>
                <a:cs typeface="Arial"/>
                <a:sym typeface="Arial"/>
              </a:rPr>
              <a:t>Facilitates alternative birth positions</a:t>
            </a:r>
          </a:p>
          <a:p>
            <a:pPr marL="381000" lvl="0" indent="152400">
              <a:spcBef>
                <a:spcPts val="0"/>
              </a:spcBef>
              <a:buNone/>
            </a:pPr>
            <a:endParaRPr/>
          </a:p>
        </p:txBody>
      </p:sp>
      <p:sp>
        <p:nvSpPr>
          <p:cNvPr id="174" name="Shape 17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rtl="0">
              <a:spcBef>
                <a:spcPts val="0"/>
              </a:spcBef>
              <a:buNone/>
            </a:pPr>
            <a:r>
              <a:rPr lang="en-US"/>
              <a:t>Intermittent Auscultation</a:t>
            </a:r>
          </a:p>
        </p:txBody>
      </p:sp>
      <p:sp>
        <p:nvSpPr>
          <p:cNvPr id="181" name="Shape 181"/>
          <p:cNvSpPr txBox="1">
            <a:spLocks noGrp="1"/>
          </p:cNvSpPr>
          <p:nvPr>
            <p:ph type="body" idx="1"/>
          </p:nvPr>
        </p:nvSpPr>
        <p:spPr>
          <a:xfrm>
            <a:off x="457200" y="1366025"/>
            <a:ext cx="8229600" cy="4526100"/>
          </a:xfrm>
          <a:prstGeom prst="rect">
            <a:avLst/>
          </a:prstGeom>
        </p:spPr>
        <p:txBody>
          <a:bodyPr wrap="square" lIns="91425" tIns="91425" rIns="91425" bIns="91425" anchor="t" anchorCtr="0">
            <a:noAutofit/>
          </a:bodyPr>
          <a:lstStyle/>
          <a:p>
            <a:pPr marL="457200" lvl="0" indent="-419100" rtl="0">
              <a:lnSpc>
                <a:spcPct val="80000"/>
              </a:lnSpc>
              <a:spcBef>
                <a:spcPts val="400"/>
              </a:spcBef>
              <a:spcAft>
                <a:spcPts val="0"/>
              </a:spcAft>
              <a:buSzPts val="3000"/>
              <a:buFont typeface="Arial"/>
              <a:buChar char="●"/>
            </a:pPr>
            <a:r>
              <a:rPr lang="en-US" sz="2800" dirty="0">
                <a:latin typeface="Arial"/>
                <a:ea typeface="Arial"/>
                <a:cs typeface="Arial"/>
                <a:sym typeface="Arial"/>
              </a:rPr>
              <a:t>Limitations</a:t>
            </a:r>
          </a:p>
          <a:p>
            <a:pPr marL="914400" lvl="1" indent="-406400" rtl="0">
              <a:lnSpc>
                <a:spcPct val="80000"/>
              </a:lnSpc>
              <a:spcBef>
                <a:spcPts val="0"/>
              </a:spcBef>
              <a:spcAft>
                <a:spcPts val="0"/>
              </a:spcAft>
              <a:buSzPts val="2800"/>
              <a:buFont typeface="Arial"/>
              <a:buChar char="○"/>
            </a:pPr>
            <a:r>
              <a:rPr lang="en-US" sz="2400" dirty="0">
                <a:latin typeface="Arial"/>
                <a:ea typeface="Arial"/>
                <a:cs typeface="Arial"/>
                <a:sym typeface="Arial"/>
              </a:rPr>
              <a:t>Frequency of auscultation is lacking evidence but agreed upon</a:t>
            </a:r>
          </a:p>
          <a:p>
            <a:pPr marL="914400" lvl="1" indent="-406400" rtl="0">
              <a:lnSpc>
                <a:spcPct val="80000"/>
              </a:lnSpc>
              <a:spcBef>
                <a:spcPts val="0"/>
              </a:spcBef>
              <a:spcAft>
                <a:spcPts val="0"/>
              </a:spcAft>
              <a:buSzPts val="2800"/>
              <a:buFont typeface="Arial"/>
              <a:buChar char="○"/>
            </a:pPr>
            <a:r>
              <a:rPr lang="en-US" sz="2400" dirty="0">
                <a:latin typeface="Arial"/>
                <a:ea typeface="Arial"/>
                <a:cs typeface="Arial"/>
                <a:sym typeface="Arial"/>
              </a:rPr>
              <a:t>Could miss an acute and sustained </a:t>
            </a:r>
            <a:r>
              <a:rPr lang="en-US" sz="2400" dirty="0" err="1">
                <a:latin typeface="Arial"/>
                <a:ea typeface="Arial"/>
                <a:cs typeface="Arial"/>
                <a:sym typeface="Arial"/>
              </a:rPr>
              <a:t>bradycardia</a:t>
            </a:r>
            <a:r>
              <a:rPr lang="en-US" sz="2400" dirty="0">
                <a:latin typeface="Arial"/>
                <a:ea typeface="Arial"/>
                <a:cs typeface="Arial"/>
                <a:sym typeface="Arial"/>
              </a:rPr>
              <a:t> (rare)</a:t>
            </a:r>
          </a:p>
          <a:p>
            <a:pPr marL="914400" lvl="1" indent="-406400" rtl="0">
              <a:lnSpc>
                <a:spcPct val="80000"/>
              </a:lnSpc>
              <a:spcBef>
                <a:spcPts val="0"/>
              </a:spcBef>
              <a:spcAft>
                <a:spcPts val="0"/>
              </a:spcAft>
              <a:buSzPts val="2800"/>
              <a:buFont typeface="Arial"/>
              <a:buChar char="○"/>
            </a:pPr>
            <a:r>
              <a:rPr lang="en-US" sz="2400" dirty="0">
                <a:latin typeface="Arial"/>
                <a:ea typeface="Arial"/>
                <a:cs typeface="Arial"/>
                <a:sym typeface="Arial"/>
              </a:rPr>
              <a:t>Difficult to assess variability</a:t>
            </a:r>
          </a:p>
          <a:p>
            <a:pPr marL="914400" lvl="1" indent="-406400" rtl="0">
              <a:lnSpc>
                <a:spcPct val="80000"/>
              </a:lnSpc>
              <a:spcBef>
                <a:spcPts val="0"/>
              </a:spcBef>
              <a:spcAft>
                <a:spcPts val="0"/>
              </a:spcAft>
              <a:buSzPts val="2800"/>
              <a:buFont typeface="Arial"/>
              <a:buChar char="○"/>
            </a:pPr>
            <a:r>
              <a:rPr lang="en-US" sz="2400" dirty="0">
                <a:latin typeface="Arial"/>
                <a:ea typeface="Arial"/>
                <a:cs typeface="Arial"/>
                <a:sym typeface="Arial"/>
              </a:rPr>
              <a:t>Periodicity of decelerations cannot be determined</a:t>
            </a:r>
          </a:p>
          <a:p>
            <a:pPr marL="914400" lvl="1" indent="-406400" rtl="0">
              <a:lnSpc>
                <a:spcPct val="80000"/>
              </a:lnSpc>
              <a:spcBef>
                <a:spcPts val="0"/>
              </a:spcBef>
              <a:spcAft>
                <a:spcPts val="0"/>
              </a:spcAft>
              <a:buSzPts val="2800"/>
              <a:buFont typeface="Arial"/>
              <a:buChar char="○"/>
            </a:pPr>
            <a:r>
              <a:rPr lang="en-US" sz="2400" dirty="0">
                <a:latin typeface="Arial"/>
                <a:ea typeface="Arial"/>
                <a:cs typeface="Arial"/>
                <a:sym typeface="Arial"/>
              </a:rPr>
              <a:t>Attention to staffing matrix</a:t>
            </a:r>
          </a:p>
          <a:p>
            <a:pPr marL="914400" lvl="1" indent="-406400" rtl="0">
              <a:lnSpc>
                <a:spcPct val="80000"/>
              </a:lnSpc>
              <a:spcBef>
                <a:spcPts val="0"/>
              </a:spcBef>
              <a:spcAft>
                <a:spcPts val="0"/>
              </a:spcAft>
              <a:buSzPts val="2800"/>
              <a:buFont typeface="Arial"/>
              <a:buChar char="○"/>
            </a:pPr>
            <a:r>
              <a:rPr lang="en-US" sz="2400" dirty="0">
                <a:latin typeface="Arial"/>
                <a:ea typeface="Arial"/>
                <a:cs typeface="Arial"/>
                <a:sym typeface="Arial"/>
              </a:rPr>
              <a:t>Requires unit education, commitment and support for sustained </a:t>
            </a:r>
            <a:r>
              <a:rPr lang="en-US" sz="2400" dirty="0" smtClean="0">
                <a:latin typeface="Arial"/>
                <a:ea typeface="Arial"/>
                <a:cs typeface="Arial"/>
                <a:sym typeface="Arial"/>
              </a:rPr>
              <a:t>use</a:t>
            </a:r>
          </a:p>
          <a:p>
            <a:pPr marL="1320800" lvl="2" indent="-406400">
              <a:lnSpc>
                <a:spcPct val="80000"/>
              </a:lnSpc>
              <a:spcBef>
                <a:spcPts val="0"/>
              </a:spcBef>
              <a:buSzPts val="2800"/>
              <a:buFont typeface="Arial"/>
              <a:buChar char="○"/>
            </a:pPr>
            <a:r>
              <a:rPr lang="en-US" sz="1600" dirty="0" smtClean="0"/>
              <a:t> </a:t>
            </a:r>
            <a:r>
              <a:rPr lang="en-US" sz="1600" dirty="0"/>
              <a:t>In one study of a hospital who sig decreased their EFM usage had no change in nurses’ time spent providing labor support, not more labor intensive when factoring in time spent collecting and analyzing EFM, staffing costs not higher, but would be offset by sig improvement in outcomes and patient </a:t>
            </a:r>
            <a:r>
              <a:rPr lang="en-US" sz="1600" dirty="0" smtClean="0"/>
              <a:t>satisfaction</a:t>
            </a:r>
            <a:endParaRPr lang="en-US" sz="2000" dirty="0">
              <a:latin typeface="Arial"/>
              <a:ea typeface="Arial"/>
              <a:cs typeface="Arial"/>
              <a:sym typeface="Arial"/>
            </a:endParaRPr>
          </a:p>
          <a:p>
            <a:pPr marL="914400" lvl="1" indent="-406400" rtl="0">
              <a:lnSpc>
                <a:spcPct val="80000"/>
              </a:lnSpc>
              <a:spcBef>
                <a:spcPts val="0"/>
              </a:spcBef>
              <a:buSzPts val="2800"/>
              <a:buFont typeface="Arial"/>
              <a:buChar char="○"/>
            </a:pPr>
            <a:r>
              <a:rPr lang="en-US" sz="2400" dirty="0">
                <a:latin typeface="Arial"/>
                <a:ea typeface="Arial"/>
                <a:cs typeface="Arial"/>
                <a:sym typeface="Arial"/>
              </a:rPr>
              <a:t>No permanent record of FHR (could be good or bad)</a:t>
            </a:r>
          </a:p>
          <a:p>
            <a:pPr marL="381000" lvl="0" indent="152400" rtl="0">
              <a:spcBef>
                <a:spcPts val="0"/>
              </a:spcBef>
              <a:buNone/>
            </a:pPr>
            <a:endParaRPr sz="2000" dirty="0">
              <a:latin typeface="Arial"/>
              <a:ea typeface="Arial"/>
              <a:cs typeface="Arial"/>
              <a:sym typeface="Arial"/>
            </a:endParaRPr>
          </a:p>
        </p:txBody>
      </p:sp>
      <p:sp>
        <p:nvSpPr>
          <p:cNvPr id="182" name="Shape 182"/>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rtl="0">
              <a:spcBef>
                <a:spcPts val="0"/>
              </a:spcBef>
              <a:buNone/>
            </a:pPr>
            <a:fld id="{00000000-1234-1234-1234-123412341234}" type="slidenum">
              <a:rPr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Recommendations</a:t>
            </a:r>
          </a:p>
        </p:txBody>
      </p:sp>
      <p:sp>
        <p:nvSpPr>
          <p:cNvPr id="189" name="Shape 18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69850" rtl="0">
              <a:lnSpc>
                <a:spcPct val="115000"/>
              </a:lnSpc>
              <a:spcBef>
                <a:spcPts val="0"/>
              </a:spcBef>
              <a:buClr>
                <a:schemeClr val="dk1"/>
              </a:buClr>
              <a:buSzPts val="1100"/>
              <a:buFont typeface="Arial"/>
              <a:buNone/>
            </a:pPr>
            <a:endParaRPr sz="2400">
              <a:latin typeface="Arial"/>
              <a:ea typeface="Arial"/>
              <a:cs typeface="Arial"/>
              <a:sym typeface="Arial"/>
            </a:endParaRPr>
          </a:p>
          <a:p>
            <a:pPr marL="0" lvl="0" indent="-69850" rtl="0">
              <a:lnSpc>
                <a:spcPct val="115000"/>
              </a:lnSpc>
              <a:spcBef>
                <a:spcPts val="0"/>
              </a:spcBef>
              <a:buClr>
                <a:schemeClr val="dk1"/>
              </a:buClr>
              <a:buSzPts val="1100"/>
              <a:buFont typeface="Arial"/>
              <a:buNone/>
            </a:pPr>
            <a:r>
              <a:rPr lang="en-US" sz="2400">
                <a:latin typeface="Arial"/>
                <a:ea typeface="Arial"/>
                <a:cs typeface="Arial"/>
                <a:sym typeface="Arial"/>
              </a:rPr>
              <a:t>ACNM, ACOG and AWHONN all have statements indicating that IA is an appropriate option for low risk laboring women, yet few women actually receive this option.</a:t>
            </a:r>
          </a:p>
          <a:p>
            <a:pPr marL="457200" lvl="0" indent="-69850" rtl="0">
              <a:lnSpc>
                <a:spcPct val="115000"/>
              </a:lnSpc>
              <a:spcBef>
                <a:spcPts val="0"/>
              </a:spcBef>
              <a:buClr>
                <a:schemeClr val="dk1"/>
              </a:buClr>
              <a:buSzPts val="1100"/>
              <a:buFont typeface="Arial"/>
              <a:buNone/>
            </a:pPr>
            <a:r>
              <a:rPr lang="en-US" sz="2400">
                <a:solidFill>
                  <a:srgbClr val="008000"/>
                </a:solidFill>
                <a:latin typeface="Arial"/>
                <a:ea typeface="Arial"/>
                <a:cs typeface="Arial"/>
                <a:sym typeface="Arial"/>
              </a:rPr>
              <a:t>“Given that available data do not clearly support EFM over IA, either option is acceptable in a 	</a:t>
            </a:r>
          </a:p>
          <a:p>
            <a:pPr marL="0" lvl="0" indent="-69850" rtl="0">
              <a:lnSpc>
                <a:spcPct val="115000"/>
              </a:lnSpc>
              <a:spcBef>
                <a:spcPts val="0"/>
              </a:spcBef>
              <a:buClr>
                <a:schemeClr val="dk1"/>
              </a:buClr>
              <a:buSzPts val="1100"/>
              <a:buFont typeface="Arial"/>
              <a:buNone/>
            </a:pPr>
            <a:r>
              <a:rPr lang="en-US" sz="2400">
                <a:solidFill>
                  <a:srgbClr val="008000"/>
                </a:solidFill>
                <a:latin typeface="Arial"/>
                <a:ea typeface="Arial"/>
                <a:cs typeface="Arial"/>
                <a:sym typeface="Arial"/>
              </a:rPr>
              <a:t>	patient without complications.”   </a:t>
            </a:r>
            <a:r>
              <a:rPr lang="en-US" sz="2400">
                <a:latin typeface="Arial"/>
                <a:ea typeface="Arial"/>
                <a:cs typeface="Arial"/>
                <a:sym typeface="Arial"/>
              </a:rPr>
              <a:t>ACOG 2009</a:t>
            </a:r>
          </a:p>
          <a:p>
            <a:pPr marL="381000" lvl="0" indent="152400">
              <a:spcBef>
                <a:spcPts val="0"/>
              </a:spcBef>
              <a:buNone/>
            </a:pPr>
            <a:endParaRPr sz="2400"/>
          </a:p>
        </p:txBody>
      </p:sp>
      <p:sp>
        <p:nvSpPr>
          <p:cNvPr id="190" name="Shape 190"/>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Ethical Principle</a:t>
            </a:r>
          </a:p>
        </p:txBody>
      </p:sp>
      <p:sp>
        <p:nvSpPr>
          <p:cNvPr id="197" name="Shape 19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69850" rtl="0">
              <a:lnSpc>
                <a:spcPct val="115000"/>
              </a:lnSpc>
              <a:spcBef>
                <a:spcPts val="400"/>
              </a:spcBef>
              <a:buClr>
                <a:schemeClr val="dk1"/>
              </a:buClr>
              <a:buSzPts val="1100"/>
              <a:buFont typeface="Arial"/>
              <a:buNone/>
            </a:pPr>
            <a:r>
              <a:rPr lang="en-US" sz="2800">
                <a:latin typeface="Arial"/>
                <a:ea typeface="Arial"/>
                <a:cs typeface="Arial"/>
                <a:sym typeface="Arial"/>
              </a:rPr>
              <a:t>Autonomy…personal liberty and self determination</a:t>
            </a:r>
          </a:p>
          <a:p>
            <a:pPr marL="0" lvl="0" indent="-69850" rtl="0">
              <a:lnSpc>
                <a:spcPct val="115000"/>
              </a:lnSpc>
              <a:spcBef>
                <a:spcPts val="400"/>
              </a:spcBef>
              <a:buClr>
                <a:schemeClr val="dk1"/>
              </a:buClr>
              <a:buSzPts val="1100"/>
              <a:buFont typeface="Arial"/>
              <a:buNone/>
            </a:pPr>
            <a:r>
              <a:rPr lang="en-US" sz="2800">
                <a:latin typeface="Arial"/>
                <a:ea typeface="Arial"/>
                <a:cs typeface="Arial"/>
                <a:sym typeface="Arial"/>
              </a:rPr>
              <a:t>Beneficence…to do good</a:t>
            </a:r>
          </a:p>
          <a:p>
            <a:pPr marL="0" lvl="0" indent="-69850" rtl="0">
              <a:lnSpc>
                <a:spcPct val="115000"/>
              </a:lnSpc>
              <a:spcBef>
                <a:spcPts val="400"/>
              </a:spcBef>
              <a:buClr>
                <a:schemeClr val="dk1"/>
              </a:buClr>
              <a:buSzPts val="1100"/>
              <a:buFont typeface="Arial"/>
              <a:buNone/>
            </a:pPr>
            <a:r>
              <a:rPr lang="en-US" sz="2800">
                <a:latin typeface="Arial"/>
                <a:ea typeface="Arial"/>
                <a:cs typeface="Arial"/>
                <a:sym typeface="Arial"/>
              </a:rPr>
              <a:t>Nonmaleficence…to prevent harm</a:t>
            </a:r>
          </a:p>
          <a:p>
            <a:pPr marL="0" lvl="0" indent="-69850" rtl="0">
              <a:lnSpc>
                <a:spcPct val="115000"/>
              </a:lnSpc>
              <a:spcBef>
                <a:spcPts val="400"/>
              </a:spcBef>
              <a:buClr>
                <a:schemeClr val="dk1"/>
              </a:buClr>
              <a:buSzPts val="1100"/>
              <a:buFont typeface="Arial"/>
              <a:buNone/>
            </a:pPr>
            <a:r>
              <a:rPr lang="en-US" sz="2800">
                <a:latin typeface="Arial"/>
                <a:ea typeface="Arial"/>
                <a:cs typeface="Arial"/>
                <a:sym typeface="Arial"/>
              </a:rPr>
              <a:t>Justice…fair or equal treatment of individuals</a:t>
            </a:r>
          </a:p>
          <a:p>
            <a:pPr marL="0" lvl="0" indent="-69850" rtl="0">
              <a:lnSpc>
                <a:spcPct val="115000"/>
              </a:lnSpc>
              <a:spcBef>
                <a:spcPts val="400"/>
              </a:spcBef>
              <a:buClr>
                <a:schemeClr val="dk1"/>
              </a:buClr>
              <a:buSzPts val="1100"/>
              <a:buFont typeface="Arial"/>
              <a:buNone/>
            </a:pPr>
            <a:r>
              <a:rPr lang="en-US" sz="2800">
                <a:latin typeface="Arial"/>
                <a:ea typeface="Arial"/>
                <a:cs typeface="Arial"/>
                <a:sym typeface="Arial"/>
              </a:rPr>
              <a:t>Veracity…duty to tell the truth</a:t>
            </a:r>
          </a:p>
          <a:p>
            <a:pPr marL="381000" lvl="0" indent="152400">
              <a:spcBef>
                <a:spcPts val="0"/>
              </a:spcBef>
              <a:buNone/>
            </a:pPr>
            <a:endParaRPr sz="1200">
              <a:latin typeface="Calibri"/>
              <a:ea typeface="Calibri"/>
              <a:cs typeface="Calibri"/>
              <a:sym typeface="Calibri"/>
            </a:endParaRPr>
          </a:p>
        </p:txBody>
      </p:sp>
      <p:sp>
        <p:nvSpPr>
          <p:cNvPr id="198" name="Shape 19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What to do?</a:t>
            </a:r>
          </a:p>
        </p:txBody>
      </p:sp>
      <p:sp>
        <p:nvSpPr>
          <p:cNvPr id="205" name="Shape 205"/>
          <p:cNvSpPr txBox="1">
            <a:spLocks noGrp="1"/>
          </p:cNvSpPr>
          <p:nvPr>
            <p:ph type="body" idx="1"/>
          </p:nvPr>
        </p:nvSpPr>
        <p:spPr>
          <a:xfrm>
            <a:off x="457200" y="1340950"/>
            <a:ext cx="8229600" cy="4526100"/>
          </a:xfrm>
          <a:prstGeom prst="rect">
            <a:avLst/>
          </a:prstGeom>
        </p:spPr>
        <p:txBody>
          <a:bodyPr wrap="square" lIns="91425" tIns="91425" rIns="91425" bIns="91425" anchor="t" anchorCtr="0">
            <a:noAutofit/>
          </a:bodyPr>
          <a:lstStyle/>
          <a:p>
            <a:pPr marL="457200" lvl="0" indent="-419100" rtl="0">
              <a:lnSpc>
                <a:spcPct val="70000"/>
              </a:lnSpc>
              <a:spcBef>
                <a:spcPts val="400"/>
              </a:spcBef>
              <a:spcAft>
                <a:spcPts val="0"/>
              </a:spcAft>
              <a:buSzPts val="3000"/>
              <a:buFont typeface="Arial"/>
              <a:buChar char="●"/>
            </a:pPr>
            <a:r>
              <a:rPr lang="en-US" sz="2400">
                <a:latin typeface="Arial"/>
                <a:ea typeface="Arial"/>
                <a:cs typeface="Arial"/>
                <a:sym typeface="Arial"/>
              </a:rPr>
              <a:t>Use fetal monitoring appropriately.</a:t>
            </a:r>
          </a:p>
          <a:p>
            <a:pPr marL="457200" lvl="0" indent="-419100" rtl="0">
              <a:lnSpc>
                <a:spcPct val="70000"/>
              </a:lnSpc>
              <a:spcBef>
                <a:spcPts val="0"/>
              </a:spcBef>
              <a:spcAft>
                <a:spcPts val="0"/>
              </a:spcAft>
              <a:buSzPts val="3000"/>
              <a:buFont typeface="Arial"/>
              <a:buChar char="●"/>
            </a:pPr>
            <a:r>
              <a:rPr lang="en-US" sz="2400">
                <a:latin typeface="Arial"/>
                <a:ea typeface="Arial"/>
                <a:cs typeface="Arial"/>
                <a:sym typeface="Arial"/>
              </a:rPr>
              <a:t>Intermittent auscultation should be the standard for low-risk women with reassuring  fetal status upon admission in labor.</a:t>
            </a:r>
          </a:p>
          <a:p>
            <a:pPr marL="457200" lvl="0" indent="-419100" rtl="0">
              <a:lnSpc>
                <a:spcPct val="70000"/>
              </a:lnSpc>
              <a:spcBef>
                <a:spcPts val="0"/>
              </a:spcBef>
              <a:spcAft>
                <a:spcPts val="0"/>
              </a:spcAft>
              <a:buSzPts val="3000"/>
              <a:buFont typeface="Arial"/>
              <a:buChar char="●"/>
            </a:pPr>
            <a:r>
              <a:rPr lang="en-US" sz="2400">
                <a:latin typeface="Arial"/>
                <a:ea typeface="Arial"/>
                <a:cs typeface="Arial"/>
                <a:sym typeface="Arial"/>
              </a:rPr>
              <a:t>Agreed upon criteria for “low-risk” and the intrapartum risk factors which would require moving from IA to CEFM.</a:t>
            </a:r>
          </a:p>
          <a:p>
            <a:pPr marL="457200" lvl="0" indent="-419100" rtl="0">
              <a:lnSpc>
                <a:spcPct val="70000"/>
              </a:lnSpc>
              <a:spcBef>
                <a:spcPts val="0"/>
              </a:spcBef>
              <a:spcAft>
                <a:spcPts val="0"/>
              </a:spcAft>
              <a:buSzPts val="3000"/>
              <a:buFont typeface="Arial"/>
              <a:buChar char="●"/>
            </a:pPr>
            <a:r>
              <a:rPr lang="en-US" sz="2400">
                <a:latin typeface="Arial"/>
                <a:ea typeface="Arial"/>
                <a:cs typeface="Arial"/>
                <a:sym typeface="Arial"/>
              </a:rPr>
              <a:t>Agreed upon and consistent use of auscultation frequency.</a:t>
            </a:r>
          </a:p>
          <a:p>
            <a:pPr marL="457200" lvl="0" indent="-419100" rtl="0">
              <a:lnSpc>
                <a:spcPct val="70000"/>
              </a:lnSpc>
              <a:spcBef>
                <a:spcPts val="0"/>
              </a:spcBef>
              <a:buSzPts val="3000"/>
              <a:buFont typeface="Arial"/>
              <a:buChar char="●"/>
            </a:pPr>
            <a:r>
              <a:rPr lang="en-US" sz="2400">
                <a:latin typeface="Arial"/>
                <a:ea typeface="Arial"/>
                <a:cs typeface="Arial"/>
                <a:sym typeface="Arial"/>
              </a:rPr>
              <a:t>Work towards standardization of EFM pattern identification and appropriate responses.</a:t>
            </a:r>
          </a:p>
          <a:p>
            <a:pPr marL="381000" lvl="0" indent="152400">
              <a:spcBef>
                <a:spcPts val="0"/>
              </a:spcBef>
              <a:buNone/>
            </a:pPr>
            <a:endParaRPr/>
          </a:p>
        </p:txBody>
      </p:sp>
      <p:sp>
        <p:nvSpPr>
          <p:cNvPr id="206" name="Shape 206"/>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Who is a candidate for IA?</a:t>
            </a:r>
          </a:p>
        </p:txBody>
      </p:sp>
      <p:sp>
        <p:nvSpPr>
          <p:cNvPr id="213" name="Shape 21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spcBef>
                <a:spcPts val="0"/>
              </a:spcBef>
              <a:spcAft>
                <a:spcPts val="0"/>
              </a:spcAft>
              <a:buSzPts val="3000"/>
              <a:buChar char="●"/>
            </a:pPr>
            <a:r>
              <a:rPr lang="en-US"/>
              <a:t>Low Risk Laboring patients</a:t>
            </a:r>
          </a:p>
          <a:p>
            <a:pPr marL="1371600" lvl="1" indent="-406400" rtl="0">
              <a:spcBef>
                <a:spcPts val="0"/>
              </a:spcBef>
              <a:spcAft>
                <a:spcPts val="0"/>
              </a:spcAft>
              <a:buSzPts val="2800"/>
              <a:buChar char="○"/>
            </a:pPr>
            <a:r>
              <a:rPr lang="en-US"/>
              <a:t>Reassuring FHR tracing on admission</a:t>
            </a:r>
          </a:p>
          <a:p>
            <a:pPr marL="1371600" lvl="1" indent="-406400" rtl="0">
              <a:spcBef>
                <a:spcPts val="0"/>
              </a:spcBef>
              <a:spcAft>
                <a:spcPts val="0"/>
              </a:spcAft>
              <a:buSzPts val="2800"/>
              <a:buChar char="○"/>
            </a:pPr>
            <a:r>
              <a:rPr lang="en-US"/>
              <a:t>Gestation 36 weeks or greater</a:t>
            </a:r>
          </a:p>
          <a:p>
            <a:pPr marL="1371600" lvl="1" indent="-406400" rtl="0">
              <a:spcBef>
                <a:spcPts val="0"/>
              </a:spcBef>
              <a:spcAft>
                <a:spcPts val="0"/>
              </a:spcAft>
              <a:buSzPts val="2800"/>
              <a:buChar char="○"/>
            </a:pPr>
            <a:r>
              <a:rPr lang="en-US"/>
              <a:t>Vertex presentation</a:t>
            </a:r>
          </a:p>
          <a:p>
            <a:pPr marL="1371600" lvl="1" indent="-406400" rtl="0">
              <a:spcBef>
                <a:spcPts val="0"/>
              </a:spcBef>
              <a:spcAft>
                <a:spcPts val="0"/>
              </a:spcAft>
              <a:buSzPts val="2800"/>
              <a:buChar char="○"/>
            </a:pPr>
            <a:r>
              <a:rPr lang="en-US"/>
              <a:t>Singleton pregnancies</a:t>
            </a:r>
          </a:p>
          <a:p>
            <a:pPr marL="1371600" lvl="1" indent="-406400" rtl="0">
              <a:spcBef>
                <a:spcPts val="0"/>
              </a:spcBef>
              <a:spcAft>
                <a:spcPts val="0"/>
              </a:spcAft>
              <a:buSzPts val="2800"/>
              <a:buChar char="○"/>
            </a:pPr>
            <a:r>
              <a:rPr lang="en-US"/>
              <a:t>No Maternal/Fetal exclusionary factors per your department standard.</a:t>
            </a:r>
          </a:p>
          <a:p>
            <a:pPr marL="1371600" lvl="1" indent="-406400">
              <a:spcBef>
                <a:spcPts val="0"/>
              </a:spcBef>
              <a:buSzPts val="2800"/>
              <a:buChar char="○"/>
            </a:pPr>
            <a:r>
              <a:rPr lang="en-US"/>
              <a:t>No Intrapartum risk factors per your department standard</a:t>
            </a:r>
          </a:p>
        </p:txBody>
      </p:sp>
      <p:sp>
        <p:nvSpPr>
          <p:cNvPr id="214" name="Shape 21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Reassuring Defined</a:t>
            </a:r>
          </a:p>
        </p:txBody>
      </p:sp>
      <p:sp>
        <p:nvSpPr>
          <p:cNvPr id="221" name="Shape 221"/>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spcBef>
                <a:spcPts val="0"/>
              </a:spcBef>
              <a:spcAft>
                <a:spcPts val="0"/>
              </a:spcAft>
              <a:buSzPts val="3000"/>
              <a:buChar char="●"/>
            </a:pPr>
            <a:r>
              <a:rPr lang="en-US"/>
              <a:t>Normal baseline rate and rhythm</a:t>
            </a:r>
          </a:p>
          <a:p>
            <a:pPr marL="457200" lvl="0" indent="-419100" rtl="0">
              <a:spcBef>
                <a:spcPts val="0"/>
              </a:spcBef>
              <a:spcAft>
                <a:spcPts val="0"/>
              </a:spcAft>
              <a:buSzPts val="3000"/>
              <a:buChar char="●"/>
            </a:pPr>
            <a:r>
              <a:rPr lang="en-US"/>
              <a:t>Moderate variability 6-25 bpm</a:t>
            </a:r>
          </a:p>
          <a:p>
            <a:pPr marL="457200" lvl="0" indent="-419100" rtl="0">
              <a:spcBef>
                <a:spcPts val="0"/>
              </a:spcBef>
              <a:spcAft>
                <a:spcPts val="0"/>
              </a:spcAft>
              <a:buSzPts val="3000"/>
              <a:buChar char="●"/>
            </a:pPr>
            <a:r>
              <a:rPr lang="en-US"/>
              <a:t>Absence of persistent (occurring more than 50% of the time) variable decelerations or late decelerations</a:t>
            </a:r>
          </a:p>
          <a:p>
            <a:pPr marL="457200" lvl="0" indent="-419100" rtl="0">
              <a:spcBef>
                <a:spcPts val="0"/>
              </a:spcBef>
              <a:spcAft>
                <a:spcPts val="0"/>
              </a:spcAft>
              <a:buSzPts val="3000"/>
              <a:buChar char="●"/>
            </a:pPr>
            <a:r>
              <a:rPr lang="en-US"/>
              <a:t>20 minute strip</a:t>
            </a:r>
          </a:p>
          <a:p>
            <a:pPr marL="457200" lvl="0" indent="-419100" rtl="0">
              <a:spcBef>
                <a:spcPts val="0"/>
              </a:spcBef>
              <a:buSzPts val="3000"/>
              <a:buChar char="●"/>
            </a:pPr>
            <a:r>
              <a:rPr lang="en-US"/>
              <a:t>NOTE: Accelerations not required</a:t>
            </a:r>
          </a:p>
          <a:p>
            <a:pPr marL="381000" lvl="0" indent="152400">
              <a:spcBef>
                <a:spcPts val="0"/>
              </a:spcBef>
              <a:buNone/>
            </a:pPr>
            <a:endParaRPr/>
          </a:p>
        </p:txBody>
      </p:sp>
      <p:sp>
        <p:nvSpPr>
          <p:cNvPr id="222" name="Shape 222"/>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lgn="l">
              <a:spcBef>
                <a:spcPts val="0"/>
              </a:spcBef>
              <a:buNone/>
            </a:pPr>
            <a:r>
              <a:rPr lang="en-US"/>
              <a:t>Potential Maternal Exclusions</a:t>
            </a:r>
          </a:p>
        </p:txBody>
      </p:sp>
      <p:sp>
        <p:nvSpPr>
          <p:cNvPr id="229" name="Shape 22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spcBef>
                <a:spcPts val="0"/>
              </a:spcBef>
              <a:spcAft>
                <a:spcPts val="0"/>
              </a:spcAft>
              <a:buSzPts val="3000"/>
              <a:buChar char="●"/>
            </a:pPr>
            <a:r>
              <a:rPr lang="en-US"/>
              <a:t>Any Hypertensive Disorders</a:t>
            </a:r>
          </a:p>
          <a:p>
            <a:pPr marL="457200" lvl="0" indent="-419100" rtl="0">
              <a:spcBef>
                <a:spcPts val="0"/>
              </a:spcBef>
              <a:spcAft>
                <a:spcPts val="0"/>
              </a:spcAft>
              <a:buSzPts val="3000"/>
              <a:buChar char="●"/>
            </a:pPr>
            <a:r>
              <a:rPr lang="en-US"/>
              <a:t>Illicit Drug USe</a:t>
            </a:r>
          </a:p>
          <a:p>
            <a:pPr marL="457200" lvl="0" indent="-419100" rtl="0">
              <a:spcBef>
                <a:spcPts val="0"/>
              </a:spcBef>
              <a:spcAft>
                <a:spcPts val="0"/>
              </a:spcAft>
              <a:buSzPts val="3000"/>
              <a:buChar char="●"/>
            </a:pPr>
            <a:r>
              <a:rPr lang="en-US"/>
              <a:t>GDM on insulin</a:t>
            </a:r>
          </a:p>
          <a:p>
            <a:pPr marL="457200" lvl="0" indent="-419100" rtl="0">
              <a:spcBef>
                <a:spcPts val="0"/>
              </a:spcBef>
              <a:spcAft>
                <a:spcPts val="0"/>
              </a:spcAft>
              <a:buSzPts val="3000"/>
              <a:buChar char="●"/>
            </a:pPr>
            <a:r>
              <a:rPr lang="en-US"/>
              <a:t>VBAC</a:t>
            </a:r>
          </a:p>
          <a:p>
            <a:pPr marL="457200" lvl="0" indent="-419100" rtl="0">
              <a:spcBef>
                <a:spcPts val="0"/>
              </a:spcBef>
              <a:spcAft>
                <a:spcPts val="0"/>
              </a:spcAft>
              <a:buSzPts val="3000"/>
              <a:buChar char="●"/>
            </a:pPr>
            <a:r>
              <a:rPr lang="en-US"/>
              <a:t>Cardiac Disease</a:t>
            </a:r>
          </a:p>
          <a:p>
            <a:pPr marL="457200" lvl="0" indent="-419100">
              <a:spcBef>
                <a:spcPts val="0"/>
              </a:spcBef>
              <a:buSzPts val="3000"/>
              <a:buChar char="●"/>
            </a:pPr>
            <a:r>
              <a:rPr lang="en-US"/>
              <a:t>Active infection</a:t>
            </a:r>
          </a:p>
        </p:txBody>
      </p:sp>
      <p:sp>
        <p:nvSpPr>
          <p:cNvPr id="230" name="Shape 230"/>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Potential Fetal Exclusions</a:t>
            </a:r>
          </a:p>
        </p:txBody>
      </p:sp>
      <p:sp>
        <p:nvSpPr>
          <p:cNvPr id="237" name="Shape 23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spcBef>
                <a:spcPts val="0"/>
              </a:spcBef>
              <a:spcAft>
                <a:spcPts val="0"/>
              </a:spcAft>
              <a:buSzPts val="3000"/>
              <a:buChar char="●"/>
            </a:pPr>
            <a:r>
              <a:rPr lang="en-US"/>
              <a:t>IUGR</a:t>
            </a:r>
          </a:p>
          <a:p>
            <a:pPr marL="457200" lvl="0" indent="-419100" rtl="0">
              <a:spcBef>
                <a:spcPts val="0"/>
              </a:spcBef>
              <a:spcAft>
                <a:spcPts val="0"/>
              </a:spcAft>
              <a:buSzPts val="3000"/>
              <a:buChar char="●"/>
            </a:pPr>
            <a:r>
              <a:rPr lang="en-US"/>
              <a:t>PPROM</a:t>
            </a:r>
          </a:p>
          <a:p>
            <a:pPr marL="457200" lvl="0" indent="-419100" rtl="0">
              <a:spcBef>
                <a:spcPts val="0"/>
              </a:spcBef>
              <a:spcAft>
                <a:spcPts val="0"/>
              </a:spcAft>
              <a:buSzPts val="3000"/>
              <a:buChar char="●"/>
            </a:pPr>
            <a:r>
              <a:rPr lang="en-US"/>
              <a:t>Isoimmunization</a:t>
            </a:r>
          </a:p>
          <a:p>
            <a:pPr marL="457200" lvl="0" indent="-419100" rtl="0">
              <a:spcBef>
                <a:spcPts val="0"/>
              </a:spcBef>
              <a:spcAft>
                <a:spcPts val="0"/>
              </a:spcAft>
              <a:buSzPts val="3000"/>
              <a:buChar char="●"/>
            </a:pPr>
            <a:r>
              <a:rPr lang="en-US"/>
              <a:t>Fetal Anomalies</a:t>
            </a:r>
          </a:p>
          <a:p>
            <a:pPr marL="457200" lvl="0" indent="-419100" rtl="0">
              <a:spcBef>
                <a:spcPts val="0"/>
              </a:spcBef>
              <a:spcAft>
                <a:spcPts val="0"/>
              </a:spcAft>
              <a:buSzPts val="3000"/>
              <a:buChar char="●"/>
            </a:pPr>
            <a:r>
              <a:rPr lang="en-US"/>
              <a:t>Malpresentation</a:t>
            </a:r>
          </a:p>
          <a:p>
            <a:pPr marL="457200" lvl="0" indent="-419100" rtl="0">
              <a:spcBef>
                <a:spcPts val="0"/>
              </a:spcBef>
              <a:buSzPts val="3000"/>
              <a:buChar char="●"/>
            </a:pPr>
            <a:r>
              <a:rPr lang="en-US"/>
              <a:t>Multiple Gestation</a:t>
            </a:r>
          </a:p>
        </p:txBody>
      </p:sp>
      <p:sp>
        <p:nvSpPr>
          <p:cNvPr id="238" name="Shape 23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79400" algn="ctr" rtl="0">
              <a:lnSpc>
                <a:spcPct val="100000"/>
              </a:lnSpc>
              <a:spcBef>
                <a:spcPts val="0"/>
              </a:spcBef>
              <a:spcAft>
                <a:spcPts val="0"/>
              </a:spcAft>
              <a:buClr>
                <a:srgbClr val="00510B"/>
              </a:buClr>
              <a:buSzPts val="4400"/>
              <a:buFont typeface="Garamond"/>
              <a:buNone/>
            </a:pPr>
            <a:r>
              <a:rPr lang="en-US" sz="4400" b="1" i="0" u="none" strike="noStrike" cap="none">
                <a:solidFill>
                  <a:srgbClr val="00510B"/>
                </a:solidFill>
                <a:latin typeface="Garamond"/>
                <a:ea typeface="Garamond"/>
                <a:cs typeface="Garamond"/>
                <a:sym typeface="Garamond"/>
              </a:rPr>
              <a:t>Session Objectives</a:t>
            </a:r>
          </a:p>
        </p:txBody>
      </p:sp>
      <p:sp>
        <p:nvSpPr>
          <p:cNvPr id="99" name="Shape 99"/>
          <p:cNvSpPr txBox="1">
            <a:spLocks noGrp="1"/>
          </p:cNvSpPr>
          <p:nvPr>
            <p:ph type="body" idx="1"/>
          </p:nvPr>
        </p:nvSpPr>
        <p:spPr>
          <a:xfrm>
            <a:off x="457200" y="1326975"/>
            <a:ext cx="8229600" cy="4526100"/>
          </a:xfrm>
          <a:prstGeom prst="rect">
            <a:avLst/>
          </a:prstGeom>
          <a:noFill/>
          <a:ln>
            <a:noFill/>
          </a:ln>
        </p:spPr>
        <p:txBody>
          <a:bodyPr wrap="square" lIns="91425" tIns="45700" rIns="91425" bIns="45700" anchor="t" anchorCtr="0">
            <a:noAutofit/>
          </a:bodyPr>
          <a:lstStyle/>
          <a:p>
            <a:pPr marL="381000" marR="0" lvl="0" indent="-38100" algn="l" rtl="0">
              <a:lnSpc>
                <a:spcPct val="100000"/>
              </a:lnSpc>
              <a:spcBef>
                <a:spcPts val="600"/>
              </a:spcBef>
              <a:spcAft>
                <a:spcPts val="0"/>
              </a:spcAft>
              <a:buClr>
                <a:schemeClr val="dk1"/>
              </a:buClr>
              <a:buSzPts val="3000"/>
              <a:buFont typeface="Cabin"/>
              <a:buChar char="•"/>
            </a:pPr>
            <a:r>
              <a:rPr lang="en-US" sz="2000" b="0" i="0" u="none" strike="noStrike" cap="none" dirty="0">
                <a:solidFill>
                  <a:schemeClr val="dk1"/>
                </a:solidFill>
                <a:sym typeface="Cabin"/>
              </a:rPr>
              <a:t>Review FPQC/CMQCC/ACOG/SMFM/AWHONN/ACNM recommendations on fetal monitoring/fetal heart rate concern</a:t>
            </a:r>
          </a:p>
          <a:p>
            <a:pPr marL="381000" lvl="0" indent="-38100" rtl="0">
              <a:spcBef>
                <a:spcPts val="0"/>
              </a:spcBef>
              <a:buClr>
                <a:schemeClr val="dk1"/>
              </a:buClr>
              <a:buSzPts val="3000"/>
              <a:buFont typeface="Cabin"/>
              <a:buChar char="•"/>
            </a:pPr>
            <a:r>
              <a:rPr lang="en-US" sz="2000" dirty="0"/>
              <a:t>Review evidence for intermittent monitoring, intermittent auscultation</a:t>
            </a:r>
          </a:p>
          <a:p>
            <a:pPr marL="381000" marR="0" lvl="0" indent="-38100" algn="l" rtl="0">
              <a:lnSpc>
                <a:spcPct val="100000"/>
              </a:lnSpc>
              <a:spcBef>
                <a:spcPts val="600"/>
              </a:spcBef>
              <a:spcAft>
                <a:spcPts val="0"/>
              </a:spcAft>
              <a:buClr>
                <a:schemeClr val="dk1"/>
              </a:buClr>
              <a:buSzPts val="3000"/>
              <a:buFont typeface="Cabin"/>
              <a:buChar char="•"/>
            </a:pPr>
            <a:r>
              <a:rPr lang="en-US" sz="2000" b="0" i="0" u="none" strike="noStrike" cap="none" dirty="0">
                <a:solidFill>
                  <a:schemeClr val="dk1"/>
                </a:solidFill>
                <a:sym typeface="Cabin"/>
              </a:rPr>
              <a:t>Review appropriate parameters for intermittent fetal heart rate auscultation.  </a:t>
            </a:r>
          </a:p>
          <a:p>
            <a:pPr marL="381000" marR="0" lvl="0" indent="-38100" algn="l" rtl="0">
              <a:lnSpc>
                <a:spcPct val="100000"/>
              </a:lnSpc>
              <a:spcBef>
                <a:spcPts val="600"/>
              </a:spcBef>
              <a:spcAft>
                <a:spcPts val="0"/>
              </a:spcAft>
              <a:buClr>
                <a:schemeClr val="dk1"/>
              </a:buClr>
              <a:buSzPts val="3000"/>
              <a:buFont typeface="Cabin"/>
              <a:buChar char="•"/>
            </a:pPr>
            <a:r>
              <a:rPr lang="en-US" sz="2000" b="0" i="0" u="none" strike="noStrike" cap="none" dirty="0">
                <a:solidFill>
                  <a:schemeClr val="dk1"/>
                </a:solidFill>
                <a:sym typeface="Cabin"/>
              </a:rPr>
              <a:t>Review the steps to Leopold’s maneuvers, practice performing them</a:t>
            </a:r>
          </a:p>
          <a:p>
            <a:pPr marL="381000" marR="0" lvl="0" indent="-38100" algn="l" rtl="0">
              <a:lnSpc>
                <a:spcPct val="100000"/>
              </a:lnSpc>
              <a:spcBef>
                <a:spcPts val="600"/>
              </a:spcBef>
              <a:spcAft>
                <a:spcPts val="0"/>
              </a:spcAft>
              <a:buClr>
                <a:schemeClr val="dk1"/>
              </a:buClr>
              <a:buSzPts val="3000"/>
              <a:buFont typeface="Cabin"/>
              <a:buChar char="•"/>
            </a:pPr>
            <a:r>
              <a:rPr lang="en-US" sz="2000" b="0" i="0" u="none" strike="noStrike" cap="none" dirty="0">
                <a:solidFill>
                  <a:schemeClr val="dk1"/>
                </a:solidFill>
                <a:sym typeface="Cabin"/>
              </a:rPr>
              <a:t>Practice proper intermittent fetal heart rate auscultation procedure.</a:t>
            </a:r>
          </a:p>
          <a:p>
            <a:pPr marL="381000" marR="0" lvl="0" indent="-38100" algn="l" rtl="0">
              <a:lnSpc>
                <a:spcPct val="100000"/>
              </a:lnSpc>
              <a:spcBef>
                <a:spcPts val="600"/>
              </a:spcBef>
              <a:spcAft>
                <a:spcPts val="0"/>
              </a:spcAft>
              <a:buClr>
                <a:schemeClr val="dk1"/>
              </a:buClr>
              <a:buSzPts val="3000"/>
              <a:buFont typeface="Cabin"/>
              <a:buChar char="•"/>
            </a:pPr>
            <a:r>
              <a:rPr lang="en-US" sz="2000" b="0" i="0" u="none" strike="noStrike" cap="none" dirty="0">
                <a:solidFill>
                  <a:schemeClr val="dk1"/>
                </a:solidFill>
                <a:sym typeface="Cabin"/>
              </a:rPr>
              <a:t>Review documentation of the results of intermittent fetal heart rate auscultation</a:t>
            </a:r>
          </a:p>
          <a:p>
            <a:pPr marL="381000" marR="0" lvl="0" indent="-38100" algn="l" rtl="0">
              <a:lnSpc>
                <a:spcPct val="100000"/>
              </a:lnSpc>
              <a:spcBef>
                <a:spcPts val="600"/>
              </a:spcBef>
              <a:spcAft>
                <a:spcPts val="0"/>
              </a:spcAft>
              <a:buClr>
                <a:schemeClr val="dk1"/>
              </a:buClr>
              <a:buSzPts val="3000"/>
              <a:buFont typeface="Cabin"/>
              <a:buChar char="•"/>
            </a:pPr>
            <a:r>
              <a:rPr lang="en-US" sz="2000" b="0" i="0" u="none" strike="noStrike" cap="none" dirty="0">
                <a:solidFill>
                  <a:schemeClr val="dk1"/>
                </a:solidFill>
                <a:sym typeface="Cabin"/>
              </a:rPr>
              <a:t>Discuss appropriate patient teaching regarding intermittent fetal heart rate auscultation to patient and family</a:t>
            </a:r>
          </a:p>
          <a:p>
            <a:pPr marL="381000" marR="0" lvl="0" indent="-38100" algn="l" rtl="0">
              <a:lnSpc>
                <a:spcPct val="100000"/>
              </a:lnSpc>
              <a:spcBef>
                <a:spcPts val="600"/>
              </a:spcBef>
              <a:spcAft>
                <a:spcPts val="0"/>
              </a:spcAft>
              <a:buClr>
                <a:schemeClr val="dk1"/>
              </a:buClr>
              <a:buSzPts val="3000"/>
              <a:buFont typeface="Cabin"/>
              <a:buChar char="•"/>
            </a:pPr>
            <a:r>
              <a:rPr lang="en-US" sz="2000" b="0" i="0" u="none" strike="noStrike" cap="none" dirty="0">
                <a:solidFill>
                  <a:schemeClr val="dk1"/>
                </a:solidFill>
                <a:sym typeface="Cabin"/>
              </a:rPr>
              <a:t>Review identification and management of category II tracings.</a:t>
            </a:r>
          </a:p>
          <a:p>
            <a:pPr marL="342900" marR="0" lvl="0" indent="-431800" algn="l" rtl="0">
              <a:lnSpc>
                <a:spcPct val="90000"/>
              </a:lnSpc>
              <a:spcBef>
                <a:spcPts val="555"/>
              </a:spcBef>
              <a:spcAft>
                <a:spcPts val="0"/>
              </a:spcAft>
              <a:buClr>
                <a:schemeClr val="dk1"/>
              </a:buClr>
              <a:buSzPts val="1400"/>
              <a:buFont typeface="Cabin"/>
              <a:buNone/>
            </a:pPr>
            <a:endParaRPr sz="1600" b="0" i="0" u="none" strike="noStrike" cap="none" dirty="0">
              <a:solidFill>
                <a:schemeClr val="dk1"/>
              </a:solidFill>
              <a:latin typeface="Cabin"/>
              <a:ea typeface="Cabin"/>
              <a:cs typeface="Cabin"/>
              <a:sym typeface="Cabin"/>
            </a:endParaRPr>
          </a:p>
        </p:txBody>
      </p:sp>
      <p:sp>
        <p:nvSpPr>
          <p:cNvPr id="100" name="Shape 100"/>
          <p:cNvSpPr txBox="1">
            <a:spLocks noGrp="1"/>
          </p:cNvSpPr>
          <p:nvPr>
            <p:ph type="sldNum" idx="12"/>
          </p:nvPr>
        </p:nvSpPr>
        <p:spPr>
          <a:xfrm>
            <a:off x="4343400" y="6400799"/>
            <a:ext cx="381000" cy="317399"/>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2</a:t>
            </a:fld>
            <a:endParaRPr lang="en-US" sz="1200" b="0" i="0" u="none" strike="noStrike" cap="none">
              <a:solidFill>
                <a:srgbClr val="FFFFFF"/>
              </a:solidFill>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Potential Intrapartum Exclusions</a:t>
            </a:r>
          </a:p>
        </p:txBody>
      </p:sp>
      <p:sp>
        <p:nvSpPr>
          <p:cNvPr id="245" name="Shape 245"/>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spcBef>
                <a:spcPts val="0"/>
              </a:spcBef>
              <a:spcAft>
                <a:spcPts val="0"/>
              </a:spcAft>
              <a:buSzPts val="3000"/>
              <a:buChar char="●"/>
            </a:pPr>
            <a:r>
              <a:rPr lang="en-US"/>
              <a:t>Pitocin </a:t>
            </a:r>
          </a:p>
          <a:p>
            <a:pPr marL="457200" lvl="0" indent="-419100" rtl="0">
              <a:spcBef>
                <a:spcPts val="0"/>
              </a:spcBef>
              <a:spcAft>
                <a:spcPts val="0"/>
              </a:spcAft>
              <a:buSzPts val="3000"/>
              <a:buChar char="●"/>
            </a:pPr>
            <a:r>
              <a:rPr lang="en-US"/>
              <a:t>Epidural (not IV narcotic or Nitrous Oxide)</a:t>
            </a:r>
          </a:p>
          <a:p>
            <a:pPr marL="457200" lvl="0" indent="-419100" rtl="0">
              <a:spcBef>
                <a:spcPts val="0"/>
              </a:spcBef>
              <a:spcAft>
                <a:spcPts val="0"/>
              </a:spcAft>
              <a:buSzPts val="3000"/>
              <a:buChar char="●"/>
            </a:pPr>
            <a:r>
              <a:rPr lang="en-US"/>
              <a:t>Magnesium</a:t>
            </a:r>
          </a:p>
          <a:p>
            <a:pPr marL="457200" lvl="0" indent="-419100" rtl="0">
              <a:spcBef>
                <a:spcPts val="0"/>
              </a:spcBef>
              <a:spcAft>
                <a:spcPts val="0"/>
              </a:spcAft>
              <a:buSzPts val="3000"/>
              <a:buChar char="●"/>
            </a:pPr>
            <a:r>
              <a:rPr lang="en-US"/>
              <a:t>Thick Meconium</a:t>
            </a:r>
          </a:p>
          <a:p>
            <a:pPr marL="457200" lvl="0" indent="-419100" rtl="0">
              <a:spcBef>
                <a:spcPts val="0"/>
              </a:spcBef>
              <a:spcAft>
                <a:spcPts val="0"/>
              </a:spcAft>
              <a:buSzPts val="3000"/>
              <a:buChar char="●"/>
            </a:pPr>
            <a:r>
              <a:rPr lang="en-US"/>
              <a:t>Frank Vaginal Bleeding</a:t>
            </a:r>
          </a:p>
          <a:p>
            <a:pPr marL="457200" lvl="0" indent="-419100">
              <a:spcBef>
                <a:spcPts val="0"/>
              </a:spcBef>
              <a:buSzPts val="3000"/>
              <a:buChar char="●"/>
            </a:pPr>
            <a:r>
              <a:rPr lang="en-US"/>
              <a:t>Maternal fever </a:t>
            </a:r>
          </a:p>
        </p:txBody>
      </p:sp>
      <p:sp>
        <p:nvSpPr>
          <p:cNvPr id="246" name="Shape 246"/>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How is it done? </a:t>
            </a:r>
          </a:p>
        </p:txBody>
      </p:sp>
      <p:sp>
        <p:nvSpPr>
          <p:cNvPr id="253" name="Shape 25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254" name="Shape 25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21</a:t>
            </a:fld>
            <a:endParaRPr lang="en-US"/>
          </a:p>
        </p:txBody>
      </p:sp>
      <p:pic>
        <p:nvPicPr>
          <p:cNvPr id="255" name="Shape 255"/>
          <p:cNvPicPr preferRelativeResize="0"/>
          <p:nvPr/>
        </p:nvPicPr>
        <p:blipFill>
          <a:blip r:embed="rId3">
            <a:alphaModFix/>
          </a:blip>
          <a:stretch>
            <a:fillRect/>
          </a:stretch>
        </p:blipFill>
        <p:spPr>
          <a:xfrm>
            <a:off x="457200" y="1328000"/>
            <a:ext cx="3346625" cy="2456025"/>
          </a:xfrm>
          <a:prstGeom prst="rect">
            <a:avLst/>
          </a:prstGeom>
          <a:noFill/>
          <a:ln>
            <a:noFill/>
          </a:ln>
        </p:spPr>
      </p:pic>
      <p:pic>
        <p:nvPicPr>
          <p:cNvPr id="256" name="Shape 256"/>
          <p:cNvPicPr preferRelativeResize="0"/>
          <p:nvPr/>
        </p:nvPicPr>
        <p:blipFill>
          <a:blip r:embed="rId4">
            <a:alphaModFix/>
          </a:blip>
          <a:stretch>
            <a:fillRect/>
          </a:stretch>
        </p:blipFill>
        <p:spPr>
          <a:xfrm>
            <a:off x="5365950" y="1328000"/>
            <a:ext cx="3540601" cy="2456025"/>
          </a:xfrm>
          <a:prstGeom prst="rect">
            <a:avLst/>
          </a:prstGeom>
          <a:noFill/>
          <a:ln>
            <a:noFill/>
          </a:ln>
        </p:spPr>
      </p:pic>
      <p:pic>
        <p:nvPicPr>
          <p:cNvPr id="257" name="Shape 257"/>
          <p:cNvPicPr preferRelativeResize="0"/>
          <p:nvPr/>
        </p:nvPicPr>
        <p:blipFill>
          <a:blip r:embed="rId5">
            <a:alphaModFix/>
          </a:blip>
          <a:stretch>
            <a:fillRect/>
          </a:stretch>
        </p:blipFill>
        <p:spPr>
          <a:xfrm>
            <a:off x="2323375" y="3784025"/>
            <a:ext cx="4421025" cy="2342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Technique for performing IA</a:t>
            </a:r>
          </a:p>
        </p:txBody>
      </p:sp>
      <p:sp>
        <p:nvSpPr>
          <p:cNvPr id="264" name="Shape 264"/>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Perform Leopold’s maneuvers to identify the fetal presentation and position.</a:t>
            </a:r>
          </a:p>
          <a:p>
            <a:pPr marL="457200" lvl="0" indent="-342900" rtl="0">
              <a:lnSpc>
                <a:spcPct val="115000"/>
              </a:lnSpc>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Assist the laboring woman into a position that maximizes audibility and preserves comfort.</a:t>
            </a:r>
          </a:p>
          <a:p>
            <a:pPr marL="457200" lvl="0" indent="-342900" rtl="0">
              <a:lnSpc>
                <a:spcPct val="115000"/>
              </a:lnSpc>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Assess frequency and duration of uterine contractions.</a:t>
            </a:r>
          </a:p>
          <a:p>
            <a:pPr marL="457200" lvl="0" indent="-342900" rtl="0">
              <a:lnSpc>
                <a:spcPct val="115000"/>
              </a:lnSpc>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Determine the maternal pulse rate.</a:t>
            </a:r>
          </a:p>
          <a:p>
            <a:pPr marL="457200" lvl="0" indent="-342900" rtl="0">
              <a:lnSpc>
                <a:spcPct val="115000"/>
              </a:lnSpc>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Place the fetoscope or Doppler over the fetal thorax or back.</a:t>
            </a:r>
          </a:p>
          <a:p>
            <a:pPr marL="457200" lvl="0" indent="-342900" rtl="0">
              <a:lnSpc>
                <a:spcPct val="115000"/>
              </a:lnSpc>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Determine the baseline fetal heart rate by listening between contractions for 30 to 60 seconds and when the fetus is not moving. Verify maternal pulse rate if necessary.</a:t>
            </a:r>
          </a:p>
          <a:p>
            <a:pPr marL="457200" lvl="0" indent="-342900" rtl="0">
              <a:lnSpc>
                <a:spcPct val="115000"/>
              </a:lnSpc>
              <a:spcBef>
                <a:spcPts val="0"/>
              </a:spcBef>
              <a:spcAft>
                <a:spcPts val="0"/>
              </a:spcAft>
              <a:buSzPts val="1800"/>
              <a:buFont typeface="Times New Roman"/>
              <a:buAutoNum type="arabicPeriod"/>
            </a:pPr>
            <a:r>
              <a:rPr lang="en-US" sz="1800">
                <a:latin typeface="Times New Roman"/>
                <a:ea typeface="Times New Roman"/>
                <a:cs typeface="Times New Roman"/>
                <a:sym typeface="Times New Roman"/>
              </a:rPr>
              <a:t>Subsequently, count the fetal heart rate starting right after a contraction resolves.</a:t>
            </a:r>
          </a:p>
          <a:p>
            <a:pPr marL="457200" lvl="0" indent="-342900" rtl="0">
              <a:lnSpc>
                <a:spcPct val="115000"/>
              </a:lnSpc>
              <a:spcBef>
                <a:spcPts val="0"/>
              </a:spcBef>
              <a:buSzPts val="1800"/>
              <a:buFont typeface="Times New Roman"/>
              <a:buAutoNum type="arabicPeriod"/>
            </a:pPr>
            <a:r>
              <a:rPr lang="en-US" sz="1800">
                <a:latin typeface="Times New Roman"/>
                <a:ea typeface="Times New Roman"/>
                <a:cs typeface="Times New Roman"/>
                <a:sym typeface="Times New Roman"/>
              </a:rPr>
              <a:t>Note increases (accelerations) or decreases (decelerations) from the baseline rate by counting and recording the fetal heart rate using a</a:t>
            </a:r>
          </a:p>
          <a:p>
            <a:pPr marL="0" lvl="0" indent="387350" rtl="0">
              <a:lnSpc>
                <a:spcPct val="115000"/>
              </a:lnSpc>
              <a:spcBef>
                <a:spcPts val="0"/>
              </a:spcBef>
              <a:buClr>
                <a:schemeClr val="dk1"/>
              </a:buClr>
              <a:buSzPts val="1100"/>
              <a:buFont typeface="Arial"/>
              <a:buNone/>
            </a:pPr>
            <a:r>
              <a:rPr lang="en-US" sz="1800">
                <a:latin typeface="Times New Roman"/>
                <a:ea typeface="Times New Roman"/>
                <a:cs typeface="Times New Roman"/>
                <a:sym typeface="Times New Roman"/>
              </a:rPr>
              <a:t>multiple-count strategy agreed upon by practice protocol.</a:t>
            </a:r>
          </a:p>
          <a:p>
            <a:pPr marL="0" lvl="0" indent="0" rtl="0">
              <a:lnSpc>
                <a:spcPct val="115000"/>
              </a:lnSpc>
              <a:spcBef>
                <a:spcPts val="0"/>
              </a:spcBef>
              <a:buNone/>
            </a:pPr>
            <a:endParaRPr sz="1800"/>
          </a:p>
        </p:txBody>
      </p:sp>
      <p:sp>
        <p:nvSpPr>
          <p:cNvPr id="265" name="Shape 265"/>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272" name="Shape 272"/>
          <p:cNvSpPr txBox="1">
            <a:spLocks noGrp="1"/>
          </p:cNvSpPr>
          <p:nvPr>
            <p:ph type="sldNum" idx="12"/>
          </p:nvPr>
        </p:nvSpPr>
        <p:spPr>
          <a:xfrm>
            <a:off x="4343400" y="6392169"/>
            <a:ext cx="381000" cy="3810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23</a:t>
            </a:fld>
            <a:endParaRPr lang="en-US"/>
          </a:p>
        </p:txBody>
      </p:sp>
      <p:pic>
        <p:nvPicPr>
          <p:cNvPr id="273" name="Shape 273"/>
          <p:cNvPicPr preferRelativeResize="0"/>
          <p:nvPr/>
        </p:nvPicPr>
        <p:blipFill>
          <a:blip r:embed="rId3">
            <a:alphaModFix/>
          </a:blip>
          <a:stretch>
            <a:fillRect/>
          </a:stretch>
        </p:blipFill>
        <p:spPr>
          <a:xfrm>
            <a:off x="289950" y="401450"/>
            <a:ext cx="8577526" cy="5685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When to listen</a:t>
            </a:r>
          </a:p>
        </p:txBody>
      </p:sp>
      <p:sp>
        <p:nvSpPr>
          <p:cNvPr id="280" name="Shape 280"/>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24</a:t>
            </a:fld>
            <a:endParaRPr lang="en-US"/>
          </a:p>
        </p:txBody>
      </p:sp>
      <p:sp>
        <p:nvSpPr>
          <p:cNvPr id="281" name="Shape 281"/>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spcBef>
                <a:spcPts val="0"/>
              </a:spcBef>
              <a:spcAft>
                <a:spcPts val="0"/>
              </a:spcAft>
              <a:buSzPts val="3000"/>
              <a:buChar char="●"/>
            </a:pPr>
            <a:r>
              <a:rPr lang="en-US"/>
              <a:t>Listen Before</a:t>
            </a:r>
          </a:p>
          <a:p>
            <a:pPr marL="1371600" lvl="1" indent="-406400" rtl="0">
              <a:spcBef>
                <a:spcPts val="0"/>
              </a:spcBef>
              <a:spcAft>
                <a:spcPts val="0"/>
              </a:spcAft>
              <a:buSzPts val="2800"/>
              <a:buChar char="○"/>
            </a:pPr>
            <a:r>
              <a:rPr lang="en-US"/>
              <a:t>AROM</a:t>
            </a:r>
          </a:p>
          <a:p>
            <a:pPr marL="1371600" lvl="1" indent="-406400" rtl="0">
              <a:spcBef>
                <a:spcPts val="0"/>
              </a:spcBef>
              <a:spcAft>
                <a:spcPts val="0"/>
              </a:spcAft>
              <a:buSzPts val="2800"/>
              <a:buChar char="○"/>
            </a:pPr>
            <a:r>
              <a:rPr lang="en-US"/>
              <a:t>Administration of narcotics</a:t>
            </a:r>
          </a:p>
          <a:p>
            <a:pPr marL="1371600" lvl="1" indent="-406400" rtl="0">
              <a:spcBef>
                <a:spcPts val="0"/>
              </a:spcBef>
              <a:spcAft>
                <a:spcPts val="0"/>
              </a:spcAft>
              <a:buSzPts val="2800"/>
              <a:buChar char="○"/>
            </a:pPr>
            <a:r>
              <a:rPr lang="en-US"/>
              <a:t>Transfer or discharge</a:t>
            </a:r>
          </a:p>
          <a:p>
            <a:pPr marL="457200" lvl="0" indent="-419100" rtl="0">
              <a:spcBef>
                <a:spcPts val="0"/>
              </a:spcBef>
              <a:spcAft>
                <a:spcPts val="0"/>
              </a:spcAft>
              <a:buSzPts val="3000"/>
              <a:buChar char="●"/>
            </a:pPr>
            <a:r>
              <a:rPr lang="en-US"/>
              <a:t>Listen After</a:t>
            </a:r>
          </a:p>
          <a:p>
            <a:pPr marL="1371600" lvl="1" indent="-406400" rtl="0">
              <a:spcBef>
                <a:spcPts val="0"/>
              </a:spcBef>
              <a:spcAft>
                <a:spcPts val="0"/>
              </a:spcAft>
              <a:buSzPts val="2800"/>
              <a:buChar char="○"/>
            </a:pPr>
            <a:r>
              <a:rPr lang="en-US"/>
              <a:t>SROM/AROM</a:t>
            </a:r>
          </a:p>
          <a:p>
            <a:pPr marL="1371600" lvl="1" indent="-406400" rtl="0">
              <a:spcBef>
                <a:spcPts val="0"/>
              </a:spcBef>
              <a:spcAft>
                <a:spcPts val="0"/>
              </a:spcAft>
              <a:buSzPts val="2800"/>
              <a:buChar char="○"/>
            </a:pPr>
            <a:r>
              <a:rPr lang="en-US"/>
              <a:t>Vaginal Exam</a:t>
            </a:r>
          </a:p>
          <a:p>
            <a:pPr marL="1371600" lvl="1" indent="-406400" rtl="0">
              <a:spcBef>
                <a:spcPts val="0"/>
              </a:spcBef>
              <a:spcAft>
                <a:spcPts val="0"/>
              </a:spcAft>
              <a:buSzPts val="2800"/>
              <a:buChar char="○"/>
            </a:pPr>
            <a:r>
              <a:rPr lang="en-US"/>
              <a:t>Identification of abnormal contraction pattern</a:t>
            </a:r>
          </a:p>
          <a:p>
            <a:pPr marL="1371600" lvl="1" indent="-406400">
              <a:spcBef>
                <a:spcPts val="0"/>
              </a:spcBef>
              <a:buSzPts val="2800"/>
              <a:buChar char="○"/>
            </a:pPr>
            <a:r>
              <a:rPr lang="en-US"/>
              <a:t>Identification of abnormal vaginal bleeding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Where to listen</a:t>
            </a:r>
          </a:p>
        </p:txBody>
      </p:sp>
      <p:sp>
        <p:nvSpPr>
          <p:cNvPr id="288" name="Shape 288"/>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r>
              <a:rPr lang="en-US"/>
              <a:t>Walking</a:t>
            </a:r>
          </a:p>
          <a:p>
            <a:pPr marL="381000" lvl="0" indent="152400">
              <a:spcBef>
                <a:spcPts val="0"/>
              </a:spcBef>
              <a:buNone/>
            </a:pPr>
            <a:r>
              <a:rPr lang="en-US"/>
              <a:t>Standing</a:t>
            </a:r>
          </a:p>
          <a:p>
            <a:pPr marL="381000" lvl="0" indent="152400">
              <a:spcBef>
                <a:spcPts val="0"/>
              </a:spcBef>
              <a:buNone/>
            </a:pPr>
            <a:r>
              <a:rPr lang="en-US"/>
              <a:t>In the tub</a:t>
            </a:r>
          </a:p>
          <a:p>
            <a:pPr marL="381000" lvl="0" indent="152400">
              <a:spcBef>
                <a:spcPts val="0"/>
              </a:spcBef>
              <a:buNone/>
            </a:pPr>
            <a:r>
              <a:rPr lang="en-US"/>
              <a:t>In the shower</a:t>
            </a:r>
          </a:p>
          <a:p>
            <a:pPr marL="381000" lvl="0" indent="152400">
              <a:spcBef>
                <a:spcPts val="0"/>
              </a:spcBef>
              <a:buNone/>
            </a:pPr>
            <a:r>
              <a:rPr lang="en-US"/>
              <a:t>On the ball</a:t>
            </a:r>
          </a:p>
          <a:p>
            <a:pPr marL="381000" lvl="0" indent="152400">
              <a:spcBef>
                <a:spcPts val="0"/>
              </a:spcBef>
              <a:buNone/>
            </a:pPr>
            <a:r>
              <a:rPr lang="en-US"/>
              <a:t>On a chair</a:t>
            </a:r>
          </a:p>
          <a:p>
            <a:pPr marL="381000" lvl="0" indent="152400">
              <a:spcBef>
                <a:spcPts val="0"/>
              </a:spcBef>
              <a:buNone/>
            </a:pPr>
            <a:r>
              <a:rPr lang="en-US"/>
              <a:t>In a house</a:t>
            </a:r>
          </a:p>
          <a:p>
            <a:pPr marL="381000" lvl="0" indent="152400" rtl="0">
              <a:spcBef>
                <a:spcPts val="0"/>
              </a:spcBef>
              <a:buNone/>
            </a:pPr>
            <a:r>
              <a:rPr lang="en-US"/>
              <a:t>With a mouse….</a:t>
            </a:r>
          </a:p>
        </p:txBody>
      </p:sp>
      <p:sp>
        <p:nvSpPr>
          <p:cNvPr id="289" name="Shape 289"/>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noAutofit/>
          </a:bodyPr>
          <a:lstStyle/>
          <a:p>
            <a:pPr marL="0" marR="0" lvl="0" indent="-279400" algn="ctr" rtl="0">
              <a:lnSpc>
                <a:spcPct val="100000"/>
              </a:lnSpc>
              <a:spcBef>
                <a:spcPts val="0"/>
              </a:spcBef>
              <a:spcAft>
                <a:spcPts val="0"/>
              </a:spcAft>
              <a:buClr>
                <a:srgbClr val="00510B"/>
              </a:buClr>
              <a:buSzPts val="4400"/>
              <a:buFont typeface="Garamond"/>
              <a:buNone/>
            </a:pPr>
            <a:r>
              <a:rPr lang="en-US"/>
              <a:t>Convert to Continuous EFM</a:t>
            </a:r>
          </a:p>
        </p:txBody>
      </p:sp>
      <p:sp>
        <p:nvSpPr>
          <p:cNvPr id="304" name="Shape 304"/>
          <p:cNvSpPr txBox="1">
            <a:spLocks noGrp="1"/>
          </p:cNvSpPr>
          <p:nvPr>
            <p:ph type="body" idx="1"/>
          </p:nvPr>
        </p:nvSpPr>
        <p:spPr>
          <a:xfrm>
            <a:off x="457200" y="1321550"/>
            <a:ext cx="8229600" cy="4526100"/>
          </a:xfrm>
          <a:prstGeom prst="rect">
            <a:avLst/>
          </a:prstGeom>
          <a:noFill/>
          <a:ln>
            <a:noFill/>
          </a:ln>
        </p:spPr>
        <p:txBody>
          <a:bodyPr wrap="square" lIns="91425" tIns="91425" rIns="91425" bIns="91425" anchor="t" anchorCtr="0">
            <a:noAutofit/>
          </a:bodyPr>
          <a:lstStyle/>
          <a:p>
            <a:pPr marL="0" lvl="0" indent="-69850" rtl="0">
              <a:lnSpc>
                <a:spcPct val="80000"/>
              </a:lnSpc>
              <a:spcBef>
                <a:spcPts val="400"/>
              </a:spcBef>
              <a:buClr>
                <a:schemeClr val="dk1"/>
              </a:buClr>
              <a:buSzPts val="1100"/>
              <a:buFont typeface="Arial"/>
              <a:buNone/>
            </a:pPr>
            <a:r>
              <a:rPr lang="en-US" sz="2400" dirty="0">
                <a:latin typeface="Arial"/>
                <a:ea typeface="Arial"/>
                <a:cs typeface="Arial"/>
                <a:sym typeface="Arial"/>
              </a:rPr>
              <a:t>Continuous monitoring if:  IP risk factors</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Frank bleeding not bloody show</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Thick meconium</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Maternal fever</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Baseline </a:t>
            </a:r>
            <a:r>
              <a:rPr lang="en-US" sz="2000" dirty="0" err="1">
                <a:latin typeface="Arial"/>
                <a:ea typeface="Arial"/>
                <a:cs typeface="Arial"/>
                <a:sym typeface="Arial"/>
              </a:rPr>
              <a:t>bradycardia</a:t>
            </a:r>
            <a:r>
              <a:rPr lang="en-US" sz="2000" dirty="0">
                <a:latin typeface="Arial"/>
                <a:ea typeface="Arial"/>
                <a:cs typeface="Arial"/>
                <a:sym typeface="Arial"/>
              </a:rPr>
              <a:t> or tachycardia</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Abnormal rhythm</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Persistent decelerations after position changes</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Uterine </a:t>
            </a:r>
            <a:r>
              <a:rPr lang="en-US" sz="2000" dirty="0" err="1">
                <a:latin typeface="Arial"/>
                <a:ea typeface="Arial"/>
                <a:cs typeface="Arial"/>
                <a:sym typeface="Arial"/>
              </a:rPr>
              <a:t>tachysystole</a:t>
            </a:r>
            <a:r>
              <a:rPr lang="en-US" sz="2000" dirty="0">
                <a:latin typeface="Arial"/>
                <a:ea typeface="Arial"/>
                <a:cs typeface="Arial"/>
                <a:sym typeface="Arial"/>
              </a:rPr>
              <a:t> noted</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Acuity of unit</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Severe persistent hypertension or hypotension</a:t>
            </a: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Desires </a:t>
            </a:r>
            <a:r>
              <a:rPr lang="en-US" sz="2000" dirty="0" smtClean="0">
                <a:latin typeface="Arial"/>
                <a:ea typeface="Arial"/>
                <a:cs typeface="Arial"/>
                <a:sym typeface="Arial"/>
              </a:rPr>
              <a:t>Epidural</a:t>
            </a:r>
            <a:endParaRPr lang="en-US" sz="2000" dirty="0">
              <a:latin typeface="Arial"/>
              <a:ea typeface="Arial"/>
              <a:cs typeface="Arial"/>
              <a:sym typeface="Arial"/>
            </a:endParaRPr>
          </a:p>
          <a:p>
            <a:pPr marL="0" lvl="0" indent="-69850" rtl="0">
              <a:lnSpc>
                <a:spcPct val="80000"/>
              </a:lnSpc>
              <a:spcBef>
                <a:spcPts val="300"/>
              </a:spcBef>
              <a:buClr>
                <a:schemeClr val="dk1"/>
              </a:buClr>
              <a:buSzPts val="1100"/>
              <a:buFont typeface="Arial"/>
              <a:buNone/>
            </a:pPr>
            <a:r>
              <a:rPr lang="en-US" sz="2000" dirty="0">
                <a:solidFill>
                  <a:srgbClr val="2DA2BF"/>
                </a:solidFill>
                <a:latin typeface="Verdana"/>
                <a:ea typeface="Verdana"/>
                <a:cs typeface="Verdana"/>
                <a:sym typeface="Verdana"/>
              </a:rPr>
              <a:t>◦</a:t>
            </a:r>
            <a:r>
              <a:rPr lang="en-US" sz="2000" dirty="0">
                <a:latin typeface="Arial"/>
                <a:ea typeface="Arial"/>
                <a:cs typeface="Arial"/>
                <a:sym typeface="Arial"/>
              </a:rPr>
              <a:t>Augmentation with Pitocin</a:t>
            </a:r>
          </a:p>
          <a:p>
            <a:pPr marL="0" lvl="0" indent="-69850" rtl="0">
              <a:lnSpc>
                <a:spcPct val="80000"/>
              </a:lnSpc>
              <a:spcBef>
                <a:spcPts val="300"/>
              </a:spcBef>
              <a:buClr>
                <a:schemeClr val="dk1"/>
              </a:buClr>
              <a:buSzPts val="1100"/>
              <a:buFont typeface="Arial"/>
              <a:buNone/>
            </a:pPr>
            <a:r>
              <a:rPr lang="en-US" sz="1800" dirty="0"/>
              <a:t>NOTE: May potentially convert back to IA</a:t>
            </a:r>
          </a:p>
        </p:txBody>
      </p:sp>
      <p:sp>
        <p:nvSpPr>
          <p:cNvPr id="305" name="Shape 305"/>
          <p:cNvSpPr txBox="1">
            <a:spLocks noGrp="1"/>
          </p:cNvSpPr>
          <p:nvPr>
            <p:ph type="sldNum" idx="12"/>
          </p:nvPr>
        </p:nvSpPr>
        <p:spPr>
          <a:xfrm>
            <a:off x="4343400" y="6400799"/>
            <a:ext cx="381000" cy="317399"/>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26</a:t>
            </a:fld>
            <a:endParaRPr lang="en-US" sz="1200" b="0" i="0" u="none" strike="noStrike" cap="none">
              <a:solidFill>
                <a:srgbClr val="FFFFFF"/>
              </a:solidFill>
              <a:latin typeface="Cabin"/>
              <a:ea typeface="Cabin"/>
              <a:cs typeface="Cabin"/>
              <a:sym typeface="Cabi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In case of non-reassuring FHT</a:t>
            </a:r>
          </a:p>
        </p:txBody>
      </p:sp>
      <p:sp>
        <p:nvSpPr>
          <p:cNvPr id="312" name="Shape 312"/>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spcBef>
                <a:spcPts val="0"/>
              </a:spcBef>
              <a:spcAft>
                <a:spcPts val="0"/>
              </a:spcAft>
              <a:buSzPts val="3000"/>
              <a:buChar char="●"/>
            </a:pPr>
            <a:r>
              <a:rPr lang="en-US"/>
              <a:t>Same as with EFM</a:t>
            </a:r>
          </a:p>
          <a:p>
            <a:pPr marL="1371600" lvl="1" indent="-406400" rtl="0">
              <a:spcBef>
                <a:spcPts val="0"/>
              </a:spcBef>
              <a:spcAft>
                <a:spcPts val="0"/>
              </a:spcAft>
              <a:buSzPts val="2800"/>
              <a:buChar char="○"/>
            </a:pPr>
            <a:r>
              <a:rPr lang="en-US"/>
              <a:t>Increase auscultation</a:t>
            </a:r>
          </a:p>
          <a:p>
            <a:pPr marL="1371600" lvl="1" indent="-406400" rtl="0">
              <a:spcBef>
                <a:spcPts val="0"/>
              </a:spcBef>
              <a:spcAft>
                <a:spcPts val="0"/>
              </a:spcAft>
              <a:buSzPts val="2800"/>
              <a:buChar char="○"/>
            </a:pPr>
            <a:r>
              <a:rPr lang="en-US"/>
              <a:t>Change to EFM until reassured</a:t>
            </a:r>
          </a:p>
          <a:p>
            <a:pPr marL="1371600" lvl="1" indent="-406400" rtl="0">
              <a:spcBef>
                <a:spcPts val="0"/>
              </a:spcBef>
              <a:spcAft>
                <a:spcPts val="0"/>
              </a:spcAft>
              <a:buSzPts val="2800"/>
              <a:buChar char="○"/>
            </a:pPr>
            <a:r>
              <a:rPr lang="en-US"/>
              <a:t>Position change</a:t>
            </a:r>
          </a:p>
          <a:p>
            <a:pPr marL="1371600" lvl="1" indent="-406400" rtl="0">
              <a:spcBef>
                <a:spcPts val="0"/>
              </a:spcBef>
              <a:spcAft>
                <a:spcPts val="0"/>
              </a:spcAft>
              <a:buSzPts val="2800"/>
              <a:buChar char="○"/>
            </a:pPr>
            <a:r>
              <a:rPr lang="en-US"/>
              <a:t>Fluid Bolus</a:t>
            </a:r>
          </a:p>
          <a:p>
            <a:pPr marL="1371600" lvl="1" indent="-406400" rtl="0">
              <a:spcBef>
                <a:spcPts val="0"/>
              </a:spcBef>
              <a:spcAft>
                <a:spcPts val="0"/>
              </a:spcAft>
              <a:buSzPts val="2800"/>
              <a:buChar char="○"/>
            </a:pPr>
            <a:r>
              <a:rPr lang="en-US"/>
              <a:t>Oxygen</a:t>
            </a:r>
          </a:p>
          <a:p>
            <a:pPr marL="1371600" lvl="1" indent="-406400" rtl="0">
              <a:spcBef>
                <a:spcPts val="0"/>
              </a:spcBef>
              <a:spcAft>
                <a:spcPts val="0"/>
              </a:spcAft>
              <a:buSzPts val="2800"/>
              <a:buChar char="○"/>
            </a:pPr>
            <a:r>
              <a:rPr lang="en-US"/>
              <a:t>Notify Provider</a:t>
            </a:r>
          </a:p>
          <a:p>
            <a:pPr marL="1371600" lvl="1" indent="-406400" rtl="0">
              <a:spcBef>
                <a:spcPts val="0"/>
              </a:spcBef>
              <a:buSzPts val="2800"/>
              <a:buChar char="○"/>
            </a:pPr>
            <a:r>
              <a:rPr lang="en-US"/>
              <a:t>Document</a:t>
            </a:r>
          </a:p>
        </p:txBody>
      </p:sp>
      <p:sp>
        <p:nvSpPr>
          <p:cNvPr id="313" name="Shape 313"/>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320" name="Shape 320"/>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321" name="Shape 321"/>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28</a:t>
            </a:fld>
            <a:endParaRPr lang="en-US"/>
          </a:p>
        </p:txBody>
      </p:sp>
      <p:pic>
        <p:nvPicPr>
          <p:cNvPr id="322" name="Shape 322"/>
          <p:cNvPicPr preferRelativeResize="0"/>
          <p:nvPr/>
        </p:nvPicPr>
        <p:blipFill>
          <a:blip r:embed="rId3">
            <a:alphaModFix/>
          </a:blip>
          <a:stretch>
            <a:fillRect/>
          </a:stretch>
        </p:blipFill>
        <p:spPr>
          <a:xfrm>
            <a:off x="0" y="0"/>
            <a:ext cx="9185951"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329" name="Shape 32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330" name="Shape 330"/>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29</a:t>
            </a:fld>
            <a:endParaRPr lang="en-US"/>
          </a:p>
        </p:txBody>
      </p:sp>
      <p:pic>
        <p:nvPicPr>
          <p:cNvPr id="331" name="Shape 331"/>
          <p:cNvPicPr preferRelativeResize="0"/>
          <p:nvPr/>
        </p:nvPicPr>
        <p:blipFill>
          <a:blip r:embed="rId3">
            <a:alphaModFix/>
          </a:blip>
          <a:stretch>
            <a:fillRect/>
          </a:stretch>
        </p:blipFill>
        <p:spPr>
          <a:xfrm>
            <a:off x="0" y="0"/>
            <a:ext cx="9143999" cy="685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Background</a:t>
            </a:r>
          </a:p>
        </p:txBody>
      </p:sp>
      <p:sp>
        <p:nvSpPr>
          <p:cNvPr id="107" name="Shape 107"/>
          <p:cNvSpPr txBox="1">
            <a:spLocks noGrp="1"/>
          </p:cNvSpPr>
          <p:nvPr>
            <p:ph type="body" idx="1"/>
          </p:nvPr>
        </p:nvSpPr>
        <p:spPr>
          <a:xfrm>
            <a:off x="457200" y="1417650"/>
            <a:ext cx="8229600" cy="4526100"/>
          </a:xfrm>
          <a:prstGeom prst="rect">
            <a:avLst/>
          </a:prstGeom>
        </p:spPr>
        <p:txBody>
          <a:bodyPr wrap="square" lIns="91425" tIns="91425" rIns="91425" bIns="91425" anchor="t" anchorCtr="0">
            <a:noAutofit/>
          </a:bodyPr>
          <a:lstStyle/>
          <a:p>
            <a:pPr marL="342900" indent="-342900">
              <a:spcBef>
                <a:spcPts val="0"/>
              </a:spcBef>
            </a:pPr>
            <a:r>
              <a:rPr lang="en-US" sz="2400" dirty="0" smtClean="0"/>
              <a:t>Fetal heart monitoring is </a:t>
            </a:r>
            <a:r>
              <a:rPr lang="en-US" sz="2400" dirty="0"/>
              <a:t>an </a:t>
            </a:r>
            <a:r>
              <a:rPr lang="en-US" sz="2400" dirty="0" smtClean="0"/>
              <a:t>essential part </a:t>
            </a:r>
            <a:r>
              <a:rPr lang="en-US" sz="2400" dirty="0"/>
              <a:t>of	</a:t>
            </a:r>
            <a:r>
              <a:rPr lang="en-US" sz="2400" dirty="0" smtClean="0"/>
              <a:t>monitoring  the wellbeing </a:t>
            </a:r>
            <a:r>
              <a:rPr lang="en-US" sz="2400" dirty="0"/>
              <a:t>of the fetus during labor to detect </a:t>
            </a:r>
            <a:r>
              <a:rPr lang="en-US" sz="2400" dirty="0" smtClean="0"/>
              <a:t>any abnormalities </a:t>
            </a:r>
            <a:r>
              <a:rPr lang="en-US" sz="2400" dirty="0"/>
              <a:t>which may indicate intolerance of labor, so that interventions could be performed in a timely </a:t>
            </a:r>
            <a:r>
              <a:rPr lang="en-US" sz="2400" dirty="0" smtClean="0"/>
              <a:t>manner</a:t>
            </a:r>
            <a:r>
              <a:rPr lang="en-US" sz="2400" dirty="0"/>
              <a:t> </a:t>
            </a:r>
            <a:r>
              <a:rPr lang="en-US" sz="2400" dirty="0" smtClean="0"/>
              <a:t>to prevent </a:t>
            </a:r>
            <a:r>
              <a:rPr lang="en-US" sz="2400" dirty="0"/>
              <a:t>fetal or maternal injury or death	 </a:t>
            </a:r>
          </a:p>
          <a:p>
            <a:pPr marL="342900" indent="-342900">
              <a:spcBef>
                <a:spcPts val="0"/>
              </a:spcBef>
            </a:pPr>
            <a:r>
              <a:rPr lang="en-US" sz="2400" dirty="0" smtClean="0"/>
              <a:t>Intermittent </a:t>
            </a:r>
            <a:r>
              <a:rPr lang="en-US" sz="2400" dirty="0"/>
              <a:t>Auscultation is the oldest method of fetal monitoring, having been utilized since the </a:t>
            </a:r>
            <a:r>
              <a:rPr lang="en-US" sz="2400" dirty="0" smtClean="0"/>
              <a:t>1800s</a:t>
            </a:r>
            <a:endParaRPr lang="en-US" sz="2400" dirty="0"/>
          </a:p>
          <a:p>
            <a:pPr marL="342900" indent="-342900">
              <a:spcBef>
                <a:spcPts val="0"/>
              </a:spcBef>
            </a:pPr>
            <a:r>
              <a:rPr lang="en-US" sz="2400" dirty="0" smtClean="0"/>
              <a:t>Electronic </a:t>
            </a:r>
            <a:r>
              <a:rPr lang="en-US" sz="2400" dirty="0"/>
              <a:t>Fetal Heart </a:t>
            </a:r>
            <a:r>
              <a:rPr lang="en-US" sz="2400" dirty="0" smtClean="0"/>
              <a:t>Monitoring developed  in 1950’s</a:t>
            </a:r>
            <a:endParaRPr lang="en-US" sz="2400" dirty="0"/>
          </a:p>
          <a:p>
            <a:pPr marL="0" lvl="0" indent="0" rtl="0">
              <a:spcBef>
                <a:spcPts val="0"/>
              </a:spcBef>
              <a:buNone/>
            </a:pPr>
            <a:r>
              <a:rPr lang="en-US" sz="1800" dirty="0" smtClean="0"/>
              <a:t>– </a:t>
            </a:r>
            <a:r>
              <a:rPr lang="en-US" sz="1800" dirty="0"/>
              <a:t>1970’s used nationwide  </a:t>
            </a:r>
            <a:r>
              <a:rPr lang="en-US" sz="1800" dirty="0" smtClean="0"/>
              <a:t>in hospitals</a:t>
            </a:r>
            <a:r>
              <a:rPr lang="en-US" sz="1800" dirty="0"/>
              <a:t>	 </a:t>
            </a:r>
            <a:endParaRPr lang="en-US" sz="1800" dirty="0" smtClean="0"/>
          </a:p>
          <a:p>
            <a:pPr marL="0" lvl="0" indent="0" rtl="0">
              <a:spcBef>
                <a:spcPts val="0"/>
              </a:spcBef>
              <a:buNone/>
            </a:pPr>
            <a:r>
              <a:rPr lang="en-US" sz="1800" dirty="0" smtClean="0"/>
              <a:t>– </a:t>
            </a:r>
            <a:r>
              <a:rPr lang="en-US" sz="1800" dirty="0"/>
              <a:t>1980 </a:t>
            </a:r>
            <a:r>
              <a:rPr lang="en-US" sz="1800" dirty="0" smtClean="0"/>
              <a:t>nearly 50</a:t>
            </a:r>
            <a:r>
              <a:rPr lang="en-US" sz="1800" dirty="0"/>
              <a:t>% of all labors	 </a:t>
            </a:r>
            <a:endParaRPr lang="en-US" sz="1800" dirty="0" smtClean="0"/>
          </a:p>
          <a:p>
            <a:pPr marL="0" lvl="0" indent="0" rtl="0">
              <a:spcBef>
                <a:spcPts val="0"/>
              </a:spcBef>
              <a:buNone/>
            </a:pPr>
            <a:r>
              <a:rPr lang="en-US" sz="1800" dirty="0" smtClean="0"/>
              <a:t>– </a:t>
            </a:r>
            <a:r>
              <a:rPr lang="en-US" sz="1800" dirty="0"/>
              <a:t>1990’s 60-75% of all labors	</a:t>
            </a:r>
          </a:p>
          <a:p>
            <a:pPr marL="0" lvl="0" indent="0">
              <a:spcBef>
                <a:spcPts val="0"/>
              </a:spcBef>
              <a:buNone/>
            </a:pPr>
            <a:r>
              <a:rPr lang="en-US" sz="1800" dirty="0"/>
              <a:t> </a:t>
            </a:r>
            <a:r>
              <a:rPr lang="en-US" sz="1800" dirty="0" smtClean="0"/>
              <a:t>– </a:t>
            </a:r>
            <a:r>
              <a:rPr lang="en-US" sz="1800" dirty="0"/>
              <a:t>2000’s 85% or more</a:t>
            </a:r>
          </a:p>
        </p:txBody>
      </p:sp>
      <p:sp>
        <p:nvSpPr>
          <p:cNvPr id="108" name="Shape 10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a:t>
            </a:fld>
            <a:endParaRPr lang="en-US"/>
          </a:p>
        </p:txBody>
      </p:sp>
      <p:sp>
        <p:nvSpPr>
          <p:cNvPr id="109" name="Shape 109"/>
          <p:cNvSpPr txBox="1"/>
          <p:nvPr/>
        </p:nvSpPr>
        <p:spPr>
          <a:xfrm>
            <a:off x="7451800" y="735975"/>
            <a:ext cx="1530600" cy="610500"/>
          </a:xfrm>
          <a:prstGeom prst="rect">
            <a:avLst/>
          </a:prstGeom>
          <a:noFill/>
          <a:ln>
            <a:noFill/>
          </a:ln>
        </p:spPr>
        <p:txBody>
          <a:bodyPr wrap="square" lIns="91425" tIns="91425" rIns="91425" bIns="91425" anchor="t" anchorCtr="0">
            <a:noAutofit/>
          </a:bodyPr>
          <a:lstStyle/>
          <a:p>
            <a:pPr marL="0" lvl="0" indent="0">
              <a:spcBef>
                <a:spcPts val="0"/>
              </a:spcBef>
              <a:buNone/>
            </a:pPr>
            <a:r>
              <a:rPr lang="en-US"/>
              <a:t>CMQCC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338" name="Shape 338"/>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339" name="Shape 339"/>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30</a:t>
            </a:fld>
            <a:endParaRPr lang="en-US"/>
          </a:p>
        </p:txBody>
      </p:sp>
      <p:pic>
        <p:nvPicPr>
          <p:cNvPr id="340" name="Shape 340"/>
          <p:cNvPicPr preferRelativeResize="0"/>
          <p:nvPr/>
        </p:nvPicPr>
        <p:blipFill>
          <a:blip r:embed="rId3">
            <a:alphaModFix/>
          </a:blip>
          <a:stretch>
            <a:fillRect/>
          </a:stretch>
        </p:blipFill>
        <p:spPr>
          <a:xfrm>
            <a:off x="-44950" y="0"/>
            <a:ext cx="918895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347" name="Shape 34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348" name="Shape 34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31</a:t>
            </a:fld>
            <a:endParaRPr lang="en-US"/>
          </a:p>
        </p:txBody>
      </p:sp>
      <p:pic>
        <p:nvPicPr>
          <p:cNvPr id="349" name="Shape 349"/>
          <p:cNvPicPr preferRelativeResize="0"/>
          <p:nvPr/>
        </p:nvPicPr>
        <p:blipFill>
          <a:blip r:embed="rId3">
            <a:alphaModFix/>
          </a:blip>
          <a:stretch>
            <a:fillRect/>
          </a:stretch>
        </p:blipFill>
        <p:spPr>
          <a:xfrm>
            <a:off x="0" y="0"/>
            <a:ext cx="9203926" cy="68580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356" name="Shape 356"/>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357" name="Shape 357"/>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32</a:t>
            </a:fld>
            <a:endParaRPr lang="en-US"/>
          </a:p>
        </p:txBody>
      </p:sp>
      <p:pic>
        <p:nvPicPr>
          <p:cNvPr id="358" name="Shape 358"/>
          <p:cNvPicPr preferRelativeResize="0"/>
          <p:nvPr/>
        </p:nvPicPr>
        <p:blipFill>
          <a:blip r:embed="rId3">
            <a:alphaModFix/>
          </a:blip>
          <a:stretch>
            <a:fillRect/>
          </a:stretch>
        </p:blipFill>
        <p:spPr>
          <a:xfrm>
            <a:off x="0" y="0"/>
            <a:ext cx="9203926"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19100" y="292613"/>
            <a:ext cx="8229600" cy="1143000"/>
          </a:xfrm>
          <a:prstGeom prst="rect">
            <a:avLst/>
          </a:prstGeom>
        </p:spPr>
        <p:txBody>
          <a:bodyPr wrap="square" lIns="91425" tIns="91425" rIns="91425" bIns="91425" anchor="ctr" anchorCtr="0">
            <a:noAutofit/>
          </a:bodyPr>
          <a:lstStyle/>
          <a:p>
            <a:pPr marL="0" lvl="0" indent="0">
              <a:spcBef>
                <a:spcPts val="0"/>
              </a:spcBef>
              <a:buNone/>
            </a:pPr>
            <a:r>
              <a:rPr lang="en-US"/>
              <a:t>Leopolds</a:t>
            </a:r>
          </a:p>
        </p:txBody>
      </p:sp>
      <p:sp>
        <p:nvSpPr>
          <p:cNvPr id="365" name="Shape 365"/>
          <p:cNvSpPr txBox="1">
            <a:spLocks noGrp="1"/>
          </p:cNvSpPr>
          <p:nvPr>
            <p:ph type="body" idx="1"/>
          </p:nvPr>
        </p:nvSpPr>
        <p:spPr>
          <a:xfrm>
            <a:off x="419100" y="1303575"/>
            <a:ext cx="8229600" cy="45261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1500" b="1">
                <a:latin typeface="Arial"/>
                <a:ea typeface="Arial"/>
                <a:cs typeface="Arial"/>
                <a:sym typeface="Arial"/>
              </a:rPr>
              <a:t>Step 1</a:t>
            </a:r>
            <a:r>
              <a:rPr lang="en-US" sz="1500">
                <a:latin typeface="Arial"/>
                <a:ea typeface="Arial"/>
                <a:cs typeface="Arial"/>
                <a:sym typeface="Arial"/>
              </a:rPr>
              <a:t>: The top of the uterus (fundus) is felt (palpated) to establish which end of the fetus (fetal</a:t>
            </a:r>
          </a:p>
          <a:p>
            <a:pPr marL="0" lvl="0" indent="0" rtl="0">
              <a:lnSpc>
                <a:spcPct val="115000"/>
              </a:lnSpc>
              <a:spcBef>
                <a:spcPts val="0"/>
              </a:spcBef>
              <a:buNone/>
            </a:pPr>
            <a:r>
              <a:rPr lang="en-US" sz="1500">
                <a:latin typeface="Arial"/>
                <a:ea typeface="Arial"/>
                <a:cs typeface="Arial"/>
                <a:sym typeface="Arial"/>
              </a:rPr>
              <a:t>pole) is in the upper part of the uterus. If either the head or breech (buttocks) of the fetus are in</a:t>
            </a:r>
          </a:p>
          <a:p>
            <a:pPr marL="0" lvl="0" indent="0" rtl="0">
              <a:lnSpc>
                <a:spcPct val="115000"/>
              </a:lnSpc>
              <a:spcBef>
                <a:spcPts val="0"/>
              </a:spcBef>
              <a:buNone/>
            </a:pPr>
            <a:r>
              <a:rPr lang="en-US" sz="1500">
                <a:latin typeface="Arial"/>
                <a:ea typeface="Arial"/>
                <a:cs typeface="Arial"/>
                <a:sym typeface="Arial"/>
              </a:rPr>
              <a:t>the fundus then the fetus is in vertical lie. Otherwise the fetus is most likely in transverse lie.</a:t>
            </a:r>
          </a:p>
          <a:p>
            <a:pPr marL="0" lvl="0" indent="0" rtl="0">
              <a:lnSpc>
                <a:spcPct val="115000"/>
              </a:lnSpc>
              <a:spcBef>
                <a:spcPts val="0"/>
              </a:spcBef>
              <a:buNone/>
            </a:pPr>
            <a:r>
              <a:rPr lang="en-US" sz="1500" b="1">
                <a:latin typeface="Arial"/>
                <a:ea typeface="Arial"/>
                <a:cs typeface="Arial"/>
                <a:sym typeface="Arial"/>
              </a:rPr>
              <a:t>Step 2</a:t>
            </a:r>
            <a:r>
              <a:rPr lang="en-US" sz="1500">
                <a:latin typeface="Arial"/>
                <a:ea typeface="Arial"/>
                <a:cs typeface="Arial"/>
                <a:sym typeface="Arial"/>
              </a:rPr>
              <a:t>: Firm pressure is applied to the sides of the abdomen to establish the location of the spine and extremities (small parts).</a:t>
            </a:r>
          </a:p>
          <a:p>
            <a:pPr marL="0" lvl="0" indent="0" rtl="0">
              <a:lnSpc>
                <a:spcPct val="115000"/>
              </a:lnSpc>
              <a:spcBef>
                <a:spcPts val="0"/>
              </a:spcBef>
              <a:buNone/>
            </a:pPr>
            <a:r>
              <a:rPr lang="en-US" sz="1500" b="1">
                <a:latin typeface="Arial"/>
                <a:ea typeface="Arial"/>
                <a:cs typeface="Arial"/>
                <a:sym typeface="Arial"/>
              </a:rPr>
              <a:t>Step 3</a:t>
            </a:r>
            <a:r>
              <a:rPr lang="en-US" sz="1500">
                <a:latin typeface="Arial"/>
                <a:ea typeface="Arial"/>
                <a:cs typeface="Arial"/>
                <a:sym typeface="Arial"/>
              </a:rPr>
              <a:t>: Using the thumb and fingers</a:t>
            </a:r>
          </a:p>
          <a:p>
            <a:pPr marL="0" lvl="0" indent="0" rtl="0">
              <a:lnSpc>
                <a:spcPct val="115000"/>
              </a:lnSpc>
              <a:spcBef>
                <a:spcPts val="0"/>
              </a:spcBef>
              <a:buNone/>
            </a:pPr>
            <a:r>
              <a:rPr lang="en-US" sz="1500">
                <a:latin typeface="Arial"/>
                <a:ea typeface="Arial"/>
                <a:cs typeface="Arial"/>
                <a:sym typeface="Arial"/>
              </a:rPr>
              <a:t>of one hand the lower abdomen is grasped just above the</a:t>
            </a:r>
          </a:p>
          <a:p>
            <a:pPr marL="0" lvl="0" indent="0" rtl="0">
              <a:lnSpc>
                <a:spcPct val="115000"/>
              </a:lnSpc>
              <a:spcBef>
                <a:spcPts val="0"/>
              </a:spcBef>
              <a:buNone/>
            </a:pPr>
            <a:r>
              <a:rPr lang="en-US" sz="1500">
                <a:latin typeface="Arial"/>
                <a:ea typeface="Arial"/>
                <a:cs typeface="Arial"/>
                <a:sym typeface="Arial"/>
              </a:rPr>
              <a:t>pubic symphysis to establish if the presenting part is engaged. If not engaged a movable body part will be felt. The presenting part is the part of the fetus that is felt to be in closest proximity to the birth canal.</a:t>
            </a:r>
          </a:p>
          <a:p>
            <a:pPr marL="0" lvl="0" indent="0" rtl="0">
              <a:lnSpc>
                <a:spcPct val="115000"/>
              </a:lnSpc>
              <a:spcBef>
                <a:spcPts val="0"/>
              </a:spcBef>
              <a:buNone/>
            </a:pPr>
            <a:r>
              <a:rPr lang="en-US" sz="1500" b="1">
                <a:latin typeface="Arial"/>
                <a:ea typeface="Arial"/>
                <a:cs typeface="Arial"/>
                <a:sym typeface="Arial"/>
              </a:rPr>
              <a:t>Step 4</a:t>
            </a:r>
            <a:r>
              <a:rPr lang="en-US" sz="1500">
                <a:latin typeface="Arial"/>
                <a:ea typeface="Arial"/>
                <a:cs typeface="Arial"/>
                <a:sym typeface="Arial"/>
              </a:rPr>
              <a:t>: Facing the maternal feet the tips of the fingers of each hand are used to apply deep</a:t>
            </a:r>
          </a:p>
          <a:p>
            <a:pPr marL="0" lvl="0" indent="0" rtl="0">
              <a:lnSpc>
                <a:spcPct val="115000"/>
              </a:lnSpc>
              <a:spcBef>
                <a:spcPts val="0"/>
              </a:spcBef>
              <a:buNone/>
            </a:pPr>
            <a:r>
              <a:rPr lang="en-US" sz="1500">
                <a:latin typeface="Arial"/>
                <a:ea typeface="Arial"/>
                <a:cs typeface="Arial"/>
                <a:sym typeface="Arial"/>
              </a:rPr>
              <a:t>pressure in the direction of the axis of the pelvic outlet. If the head presents, one hand is arrested sooner than the other by a rounded body (the cephalic prominence) while the other hand descends deeply into the pelvis. If the cephalic prominence is on the same side as the small parts, then the fetus is in vertex presentation. If the cephalic prominence is on the same side as the back, then the head is extended and the fetus is in face presentation</a:t>
            </a:r>
          </a:p>
          <a:p>
            <a:pPr marL="0" lvl="0" indent="-69850" rtl="0">
              <a:lnSpc>
                <a:spcPct val="115000"/>
              </a:lnSpc>
              <a:spcBef>
                <a:spcPts val="0"/>
              </a:spcBef>
              <a:buClr>
                <a:schemeClr val="dk1"/>
              </a:buClr>
              <a:buSzPts val="1100"/>
              <a:buFont typeface="Arial"/>
              <a:buNone/>
            </a:pPr>
            <a:r>
              <a:rPr lang="en-US" sz="1500">
                <a:latin typeface="Arial"/>
                <a:ea typeface="Arial"/>
                <a:cs typeface="Arial"/>
                <a:sym typeface="Arial"/>
              </a:rPr>
              <a:t>Assessing the Pregnant Abdomen</a:t>
            </a:r>
          </a:p>
          <a:p>
            <a:pPr marL="0" lvl="0" indent="0" rtl="0">
              <a:lnSpc>
                <a:spcPct val="115000"/>
              </a:lnSpc>
              <a:spcBef>
                <a:spcPts val="0"/>
              </a:spcBef>
              <a:buNone/>
            </a:pPr>
            <a:r>
              <a:rPr lang="en-US" sz="1500" u="sng">
                <a:solidFill>
                  <a:schemeClr val="hlink"/>
                </a:solidFill>
                <a:latin typeface="Arial"/>
                <a:ea typeface="Arial"/>
                <a:cs typeface="Arial"/>
                <a:sym typeface="Arial"/>
                <a:hlinkClick r:id="rId3"/>
              </a:rPr>
              <a:t>https://www.youtube.com/watch?v=nIog3oizP8A</a:t>
            </a:r>
          </a:p>
          <a:p>
            <a:pPr marL="0" lvl="0" indent="-69850" rtl="0">
              <a:lnSpc>
                <a:spcPct val="115000"/>
              </a:lnSpc>
              <a:spcBef>
                <a:spcPts val="0"/>
              </a:spcBef>
              <a:buClr>
                <a:schemeClr val="dk1"/>
              </a:buClr>
              <a:buSzPts val="1100"/>
              <a:buFont typeface="Arial"/>
              <a:buNone/>
            </a:pPr>
            <a:endParaRPr sz="1500">
              <a:latin typeface="Arial"/>
              <a:ea typeface="Arial"/>
              <a:cs typeface="Arial"/>
              <a:sym typeface="Arial"/>
            </a:endParaRPr>
          </a:p>
          <a:p>
            <a:pPr marL="381000" lvl="0" indent="152400">
              <a:spcBef>
                <a:spcPts val="0"/>
              </a:spcBef>
              <a:buNone/>
            </a:pPr>
            <a:endParaRPr/>
          </a:p>
        </p:txBody>
      </p:sp>
      <p:sp>
        <p:nvSpPr>
          <p:cNvPr id="366" name="Shape 366"/>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Slide Number Placeholder 2"/>
          <p:cNvSpPr>
            <a:spLocks noGrp="1"/>
          </p:cNvSpPr>
          <p:nvPr>
            <p:ph type="sldNum" idx="12"/>
          </p:nvPr>
        </p:nvSpPr>
        <p:spPr/>
        <p:txBody>
          <a:bodyPr/>
          <a:lstStyle/>
          <a:p>
            <a:pPr marL="0" marR="0" lvl="0" indent="-19050" algn="ctr" rtl="0">
              <a:lnSpc>
                <a:spcPct val="100000"/>
              </a:lnSpc>
              <a:spcBef>
                <a:spcPts val="0"/>
              </a:spcBef>
              <a:spcAft>
                <a:spcPts val="0"/>
              </a:spcAft>
              <a:buClr>
                <a:srgbClr val="FFFFFF"/>
              </a:buClr>
              <a:buSzPts val="300"/>
              <a:buFont typeface="Cabin"/>
              <a:buNone/>
            </a:pPr>
            <a:fld id="{00000000-1234-1234-1234-123412341234}" type="slidenum">
              <a:rPr lang="en-US" sz="1200" b="0" i="0" u="none" strike="noStrike" cap="none" smtClean="0">
                <a:solidFill>
                  <a:srgbClr val="FFFFFF"/>
                </a:solidFill>
                <a:latin typeface="Cabin"/>
                <a:ea typeface="Cabin"/>
                <a:cs typeface="Cabin"/>
                <a:sym typeface="Cabin"/>
              </a:rPr>
              <a:t>34</a:t>
            </a:fld>
            <a:endParaRPr lang="en-US" sz="1200" b="0" i="0" u="none" strike="noStrike" cap="none">
              <a:solidFill>
                <a:srgbClr val="FFFFFF"/>
              </a:solidFill>
              <a:latin typeface="Cabin"/>
              <a:ea typeface="Cabin"/>
              <a:cs typeface="Cabin"/>
              <a:sym typeface="Cabin"/>
            </a:endParaRPr>
          </a:p>
        </p:txBody>
      </p:sp>
      <p:pic>
        <p:nvPicPr>
          <p:cNvPr id="4" name="Picture 3"/>
          <p:cNvPicPr>
            <a:picLocks noChangeAspect="1"/>
          </p:cNvPicPr>
          <p:nvPr/>
        </p:nvPicPr>
        <p:blipFill>
          <a:blip r:embed="rId2"/>
          <a:stretch>
            <a:fillRect/>
          </a:stretch>
        </p:blipFill>
        <p:spPr>
          <a:xfrm>
            <a:off x="2311400" y="787400"/>
            <a:ext cx="4508500" cy="5270500"/>
          </a:xfrm>
          <a:prstGeom prst="rect">
            <a:avLst/>
          </a:prstGeom>
        </p:spPr>
      </p:pic>
    </p:spTree>
    <p:extLst>
      <p:ext uri="{BB962C8B-B14F-4D97-AF65-F5344CB8AC3E}">
        <p14:creationId xmlns:p14="http://schemas.microsoft.com/office/powerpoint/2010/main" val="201927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spcBef>
                <a:spcPts val="0"/>
              </a:spcBef>
              <a:buNone/>
            </a:pPr>
            <a:r>
              <a:rPr lang="en-US"/>
              <a:t>Audio Practice</a:t>
            </a:r>
          </a:p>
        </p:txBody>
      </p:sp>
      <p:sp>
        <p:nvSpPr>
          <p:cNvPr id="373" name="Shape 373"/>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374" name="Shape 374"/>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spcBef>
                <a:spcPts val="0"/>
              </a:spcBef>
              <a:buNone/>
            </a:pPr>
            <a:r>
              <a:rPr lang="en-US"/>
              <a:t>EFM Recommendations</a:t>
            </a:r>
          </a:p>
        </p:txBody>
      </p:sp>
      <p:sp>
        <p:nvSpPr>
          <p:cNvPr id="381" name="Shape 381"/>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382" name="Shape 382"/>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389" name="Shape 389"/>
          <p:cNvSpPr txBox="1">
            <a:spLocks noGrp="1"/>
          </p:cNvSpPr>
          <p:nvPr>
            <p:ph type="sldNum" idx="12"/>
          </p:nvPr>
        </p:nvSpPr>
        <p:spPr>
          <a:xfrm>
            <a:off x="4343400" y="6392169"/>
            <a:ext cx="381000" cy="3810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37</a:t>
            </a:fld>
            <a:endParaRPr lang="en-US"/>
          </a:p>
        </p:txBody>
      </p:sp>
      <p:pic>
        <p:nvPicPr>
          <p:cNvPr id="390" name="Shape 390"/>
          <p:cNvPicPr preferRelativeResize="0"/>
          <p:nvPr/>
        </p:nvPicPr>
        <p:blipFill>
          <a:blip r:embed="rId3">
            <a:alphaModFix/>
          </a:blip>
          <a:stretch>
            <a:fillRect/>
          </a:stretch>
        </p:blipFill>
        <p:spPr>
          <a:xfrm>
            <a:off x="302600" y="449400"/>
            <a:ext cx="8538801" cy="5671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sz="4000">
                <a:solidFill>
                  <a:srgbClr val="00510B"/>
                </a:solidFill>
              </a:rPr>
              <a:t>Management of FHR Tracings</a:t>
            </a:r>
          </a:p>
        </p:txBody>
      </p:sp>
      <p:sp>
        <p:nvSpPr>
          <p:cNvPr id="397" name="Shape 39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398" name="Shape 39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38</a:t>
            </a:fld>
            <a:endParaRPr lang="en-US"/>
          </a:p>
        </p:txBody>
      </p:sp>
      <p:pic>
        <p:nvPicPr>
          <p:cNvPr id="399" name="Shape 399"/>
          <p:cNvPicPr preferRelativeResize="0"/>
          <p:nvPr/>
        </p:nvPicPr>
        <p:blipFill>
          <a:blip r:embed="rId3">
            <a:alphaModFix/>
          </a:blip>
          <a:stretch>
            <a:fillRect/>
          </a:stretch>
        </p:blipFill>
        <p:spPr>
          <a:xfrm>
            <a:off x="1197025" y="1647025"/>
            <a:ext cx="7162800" cy="4524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rtl="0">
              <a:lnSpc>
                <a:spcPct val="115000"/>
              </a:lnSpc>
              <a:spcBef>
                <a:spcPts val="0"/>
              </a:spcBef>
              <a:buNone/>
            </a:pPr>
            <a:r>
              <a:rPr lang="en-US" sz="2000" b="0">
                <a:solidFill>
                  <a:schemeClr val="dk1"/>
                </a:solidFill>
                <a:latin typeface="Arial"/>
                <a:ea typeface="Arial"/>
                <a:cs typeface="Arial"/>
                <a:sym typeface="Arial"/>
              </a:rPr>
              <a:t>Clark’s Algorithm for Management of Cat II Tracings</a:t>
            </a:r>
          </a:p>
        </p:txBody>
      </p:sp>
      <p:sp>
        <p:nvSpPr>
          <p:cNvPr id="406" name="Shape 406"/>
          <p:cNvSpPr txBox="1">
            <a:spLocks noGrp="1"/>
          </p:cNvSpPr>
          <p:nvPr>
            <p:ph type="body" idx="1"/>
          </p:nvPr>
        </p:nvSpPr>
        <p:spPr>
          <a:xfrm>
            <a:off x="457200" y="6076950"/>
            <a:ext cx="8229600" cy="49500"/>
          </a:xfrm>
          <a:prstGeom prst="rect">
            <a:avLst/>
          </a:prstGeom>
        </p:spPr>
        <p:txBody>
          <a:bodyPr wrap="square" lIns="91425" tIns="91425" rIns="91425" bIns="91425" anchor="t" anchorCtr="0">
            <a:noAutofit/>
          </a:bodyPr>
          <a:lstStyle/>
          <a:p>
            <a:pPr marL="381000" lvl="0" indent="82550" rtl="0">
              <a:spcBef>
                <a:spcPts val="0"/>
              </a:spcBef>
              <a:buClr>
                <a:schemeClr val="dk1"/>
              </a:buClr>
              <a:buSzPts val="1100"/>
              <a:buFont typeface="Arial"/>
              <a:buNone/>
            </a:pPr>
            <a:r>
              <a:rPr lang="en-US" sz="1200"/>
              <a:t>Intrapartum management of category II fetal heart rate tracings: towards standardization of care</a:t>
            </a:r>
          </a:p>
          <a:p>
            <a:pPr marL="381000" lvl="0" indent="152400">
              <a:spcBef>
                <a:spcPts val="0"/>
              </a:spcBef>
              <a:buNone/>
            </a:pPr>
            <a:endParaRPr sz="1200"/>
          </a:p>
        </p:txBody>
      </p:sp>
      <p:sp>
        <p:nvSpPr>
          <p:cNvPr id="407" name="Shape 407"/>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39</a:t>
            </a:fld>
            <a:endParaRPr lang="en-US"/>
          </a:p>
        </p:txBody>
      </p:sp>
      <p:pic>
        <p:nvPicPr>
          <p:cNvPr id="408" name="Shape 408"/>
          <p:cNvPicPr preferRelativeResize="0"/>
          <p:nvPr/>
        </p:nvPicPr>
        <p:blipFill>
          <a:blip r:embed="rId3">
            <a:alphaModFix/>
          </a:blip>
          <a:stretch>
            <a:fillRect/>
          </a:stretch>
        </p:blipFill>
        <p:spPr>
          <a:xfrm>
            <a:off x="1062038" y="1085850"/>
            <a:ext cx="7324725" cy="4991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66263"/>
            <a:ext cx="8229600" cy="1143000"/>
          </a:xfrm>
          <a:prstGeom prst="rect">
            <a:avLst/>
          </a:prstGeom>
        </p:spPr>
        <p:txBody>
          <a:bodyPr wrap="square" lIns="91425" tIns="91425" rIns="91425" bIns="91425" anchor="ctr" anchorCtr="0">
            <a:noAutofit/>
          </a:bodyPr>
          <a:lstStyle/>
          <a:p>
            <a:pPr marL="0" lvl="0" indent="0" rtl="0">
              <a:spcBef>
                <a:spcPts val="0"/>
              </a:spcBef>
              <a:buNone/>
            </a:pPr>
            <a:r>
              <a:rPr lang="en-US"/>
              <a:t>The problem with EFM is...</a:t>
            </a:r>
          </a:p>
        </p:txBody>
      </p:sp>
      <p:sp>
        <p:nvSpPr>
          <p:cNvPr id="116" name="Shape 116"/>
          <p:cNvSpPr txBox="1">
            <a:spLocks noGrp="1"/>
          </p:cNvSpPr>
          <p:nvPr>
            <p:ph type="body" idx="1"/>
          </p:nvPr>
        </p:nvSpPr>
        <p:spPr>
          <a:xfrm>
            <a:off x="331750" y="1346475"/>
            <a:ext cx="8229600" cy="4526100"/>
          </a:xfrm>
          <a:prstGeom prst="rect">
            <a:avLst/>
          </a:prstGeom>
        </p:spPr>
        <p:txBody>
          <a:bodyPr wrap="square" lIns="91425" tIns="91425" rIns="91425" bIns="91425" anchor="t" anchorCtr="0">
            <a:noAutofit/>
          </a:bodyPr>
          <a:lstStyle/>
          <a:p>
            <a:pPr marL="457200" lvl="0" indent="-381000" rtl="0">
              <a:lnSpc>
                <a:spcPct val="80000"/>
              </a:lnSpc>
              <a:spcBef>
                <a:spcPts val="400"/>
              </a:spcBef>
              <a:spcAft>
                <a:spcPts val="0"/>
              </a:spcAft>
              <a:buSzPts val="2400"/>
              <a:buFont typeface="Arial"/>
              <a:buChar char="●"/>
            </a:pPr>
            <a:r>
              <a:rPr lang="en-US" sz="2800" dirty="0">
                <a:latin typeface="Arial"/>
                <a:ea typeface="Arial"/>
                <a:cs typeface="Arial"/>
                <a:sym typeface="Arial"/>
              </a:rPr>
              <a:t>Over use in low-risk women</a:t>
            </a:r>
          </a:p>
          <a:p>
            <a:pPr marL="457200" lvl="0" indent="-381000" rtl="0">
              <a:lnSpc>
                <a:spcPct val="80000"/>
              </a:lnSpc>
              <a:spcBef>
                <a:spcPts val="0"/>
              </a:spcBef>
              <a:spcAft>
                <a:spcPts val="0"/>
              </a:spcAft>
              <a:buSzPts val="2400"/>
              <a:buFont typeface="Arial"/>
              <a:buChar char="●"/>
            </a:pPr>
            <a:r>
              <a:rPr lang="en-US" sz="2800" dirty="0">
                <a:latin typeface="Arial"/>
                <a:ea typeface="Arial"/>
                <a:cs typeface="Arial"/>
                <a:sym typeface="Arial"/>
              </a:rPr>
              <a:t>Over reliance on a poor screening tool</a:t>
            </a:r>
          </a:p>
          <a:p>
            <a:pPr marL="457200" lvl="0" indent="-381000" rtl="0">
              <a:lnSpc>
                <a:spcPct val="80000"/>
              </a:lnSpc>
              <a:spcBef>
                <a:spcPts val="0"/>
              </a:spcBef>
              <a:spcAft>
                <a:spcPts val="0"/>
              </a:spcAft>
              <a:buSzPts val="2400"/>
              <a:buFont typeface="Arial"/>
              <a:buChar char="●"/>
            </a:pPr>
            <a:r>
              <a:rPr lang="en-US" sz="2800" dirty="0">
                <a:latin typeface="Arial"/>
                <a:ea typeface="Arial"/>
                <a:cs typeface="Arial"/>
                <a:sym typeface="Arial"/>
              </a:rPr>
              <a:t>99% false positive rate for predicting Cerebral Palsy</a:t>
            </a:r>
          </a:p>
          <a:p>
            <a:pPr marL="457200" lvl="0" indent="-381000" rtl="0">
              <a:lnSpc>
                <a:spcPct val="80000"/>
              </a:lnSpc>
              <a:spcBef>
                <a:spcPts val="0"/>
              </a:spcBef>
              <a:spcAft>
                <a:spcPts val="0"/>
              </a:spcAft>
              <a:buSzPts val="2400"/>
              <a:buFont typeface="Arial"/>
              <a:buChar char="●"/>
            </a:pPr>
            <a:r>
              <a:rPr lang="en-US" sz="2800" dirty="0">
                <a:latin typeface="Arial"/>
                <a:ea typeface="Arial"/>
                <a:cs typeface="Arial"/>
                <a:sym typeface="Arial"/>
              </a:rPr>
              <a:t>Low </a:t>
            </a:r>
            <a:r>
              <a:rPr lang="en-US" sz="2800" dirty="0" smtClean="0">
                <a:latin typeface="Arial"/>
                <a:ea typeface="Arial"/>
                <a:cs typeface="Arial"/>
                <a:sym typeface="Arial"/>
              </a:rPr>
              <a:t>reliability (little consensus among interpreters) </a:t>
            </a:r>
            <a:r>
              <a:rPr lang="en-US" sz="2800" dirty="0">
                <a:latin typeface="Arial"/>
                <a:ea typeface="Arial"/>
                <a:cs typeface="Arial"/>
                <a:sym typeface="Arial"/>
              </a:rPr>
              <a:t>and </a:t>
            </a:r>
            <a:r>
              <a:rPr lang="en-US" sz="2800" dirty="0" smtClean="0">
                <a:latin typeface="Arial"/>
                <a:ea typeface="Arial"/>
                <a:cs typeface="Arial"/>
                <a:sym typeface="Arial"/>
              </a:rPr>
              <a:t>low validity (poor detector of IP asphyxia)</a:t>
            </a:r>
            <a:endParaRPr lang="en-US" sz="2800" dirty="0">
              <a:latin typeface="Arial"/>
              <a:ea typeface="Arial"/>
              <a:cs typeface="Arial"/>
              <a:sym typeface="Arial"/>
            </a:endParaRPr>
          </a:p>
          <a:p>
            <a:pPr marL="457200" lvl="0" indent="-381000" rtl="0">
              <a:lnSpc>
                <a:spcPct val="80000"/>
              </a:lnSpc>
              <a:spcBef>
                <a:spcPts val="0"/>
              </a:spcBef>
              <a:spcAft>
                <a:spcPts val="0"/>
              </a:spcAft>
              <a:buSzPts val="2400"/>
              <a:buFont typeface="Arial"/>
              <a:buChar char="●"/>
            </a:pPr>
            <a:r>
              <a:rPr lang="en-US" sz="2800" dirty="0">
                <a:latin typeface="Arial"/>
                <a:ea typeface="Arial"/>
                <a:cs typeface="Arial"/>
                <a:sym typeface="Arial"/>
              </a:rPr>
              <a:t>Increased rate of interventions with significant increase in morbidity and mortality for women and babies</a:t>
            </a:r>
          </a:p>
          <a:p>
            <a:pPr marL="457200" lvl="0" indent="-381000" rtl="0">
              <a:lnSpc>
                <a:spcPct val="80000"/>
              </a:lnSpc>
              <a:spcBef>
                <a:spcPts val="0"/>
              </a:spcBef>
              <a:buSzPts val="2400"/>
              <a:buFont typeface="Arial"/>
              <a:buChar char="●"/>
            </a:pPr>
            <a:r>
              <a:rPr lang="en-US" sz="2800" dirty="0">
                <a:latin typeface="Arial"/>
                <a:ea typeface="Arial"/>
                <a:cs typeface="Arial"/>
                <a:sym typeface="Arial"/>
              </a:rPr>
              <a:t>Can contribute to significantly more difficulty in legal cases second to interpretation </a:t>
            </a:r>
            <a:r>
              <a:rPr lang="en-US" sz="2800" dirty="0" smtClean="0">
                <a:latin typeface="Arial"/>
                <a:ea typeface="Arial"/>
                <a:cs typeface="Arial"/>
                <a:sym typeface="Arial"/>
              </a:rPr>
              <a:t>disputes</a:t>
            </a:r>
          </a:p>
          <a:p>
            <a:pPr marL="889000" lvl="1" indent="-381000">
              <a:lnSpc>
                <a:spcPct val="80000"/>
              </a:lnSpc>
              <a:spcBef>
                <a:spcPts val="0"/>
              </a:spcBef>
              <a:buSzPts val="2400"/>
              <a:buFont typeface="Arial"/>
              <a:buChar char="●"/>
            </a:pPr>
            <a:r>
              <a:rPr lang="en-US" sz="2600" dirty="0" smtClean="0">
                <a:latin typeface="Arial"/>
                <a:ea typeface="Arial"/>
                <a:cs typeface="Arial"/>
                <a:sym typeface="Arial"/>
              </a:rPr>
              <a:t>Only 50% of labors will have a completely normal strip throughout</a:t>
            </a:r>
          </a:p>
          <a:p>
            <a:pPr marL="889000" lvl="1" indent="-381000">
              <a:lnSpc>
                <a:spcPct val="80000"/>
              </a:lnSpc>
              <a:spcBef>
                <a:spcPts val="0"/>
              </a:spcBef>
              <a:buSzPts val="2400"/>
              <a:buFont typeface="Arial"/>
              <a:buChar char="●"/>
            </a:pPr>
            <a:endParaRPr lang="en-US" sz="2600" dirty="0">
              <a:latin typeface="Arial"/>
              <a:ea typeface="Arial"/>
              <a:cs typeface="Arial"/>
              <a:sym typeface="Arial"/>
            </a:endParaRPr>
          </a:p>
          <a:p>
            <a:pPr marL="381000" lvl="0" indent="152400" rtl="0">
              <a:spcBef>
                <a:spcPts val="0"/>
              </a:spcBef>
              <a:buNone/>
            </a:pPr>
            <a:endParaRPr sz="1400" b="1" dirty="0">
              <a:solidFill>
                <a:srgbClr val="000000"/>
              </a:solidFill>
              <a:latin typeface="Arial"/>
              <a:ea typeface="Arial"/>
              <a:cs typeface="Arial"/>
              <a:sym typeface="Arial"/>
            </a:endParaRPr>
          </a:p>
        </p:txBody>
      </p:sp>
      <p:sp>
        <p:nvSpPr>
          <p:cNvPr id="117" name="Shape 117"/>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rtl="0">
              <a:spcBef>
                <a:spcPts val="0"/>
              </a:spcBef>
              <a:buNone/>
            </a:pPr>
            <a:fld id="{00000000-1234-1234-1234-123412341234}" type="slidenum">
              <a:rPr lang="en-US"/>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Professional Recommendations</a:t>
            </a:r>
          </a:p>
        </p:txBody>
      </p:sp>
      <p:sp>
        <p:nvSpPr>
          <p:cNvPr id="415" name="Shape 415"/>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spcBef>
                <a:spcPts val="0"/>
              </a:spcBef>
              <a:buNone/>
            </a:pPr>
            <a:r>
              <a:rPr lang="en-US"/>
              <a:t>AIM: “Use standardized methods in the assessment of the fetal heart rate status, including interpretation, documentation using NICHD terminology, and encourage methods that promote freedom of movement.”</a:t>
            </a:r>
          </a:p>
          <a:p>
            <a:pPr marL="0" lvl="0" indent="0">
              <a:spcBef>
                <a:spcPts val="0"/>
              </a:spcBef>
              <a:buNone/>
            </a:pPr>
            <a:r>
              <a:rPr lang="en-US"/>
              <a:t>ACOG: “A three tiered system for the categorization of FHR patterns is recommended.”</a:t>
            </a:r>
          </a:p>
        </p:txBody>
      </p:sp>
      <p:sp>
        <p:nvSpPr>
          <p:cNvPr id="416" name="Shape 416"/>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423" name="Shape 42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424" name="Shape 42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41</a:t>
            </a:fld>
            <a:endParaRPr lang="en-US"/>
          </a:p>
        </p:txBody>
      </p:sp>
      <p:pic>
        <p:nvPicPr>
          <p:cNvPr id="425" name="Shape 425"/>
          <p:cNvPicPr preferRelativeResize="0"/>
          <p:nvPr/>
        </p:nvPicPr>
        <p:blipFill>
          <a:blip r:embed="rId3">
            <a:alphaModFix/>
          </a:blip>
          <a:stretch>
            <a:fillRect/>
          </a:stretch>
        </p:blipFill>
        <p:spPr>
          <a:xfrm>
            <a:off x="585775" y="274638"/>
            <a:ext cx="7896225" cy="5133975"/>
          </a:xfrm>
          <a:prstGeom prst="rect">
            <a:avLst/>
          </a:prstGeom>
          <a:noFill/>
          <a:ln>
            <a:noFill/>
          </a:ln>
        </p:spPr>
      </p:pic>
      <p:pic>
        <p:nvPicPr>
          <p:cNvPr id="426" name="Shape 426"/>
          <p:cNvPicPr preferRelativeResize="0"/>
          <p:nvPr/>
        </p:nvPicPr>
        <p:blipFill>
          <a:blip r:embed="rId4">
            <a:alphaModFix/>
          </a:blip>
          <a:stretch>
            <a:fillRect/>
          </a:stretch>
        </p:blipFill>
        <p:spPr>
          <a:xfrm>
            <a:off x="457200" y="1093525"/>
            <a:ext cx="8351250" cy="56769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433" name="Shape 43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434" name="Shape 43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42</a:t>
            </a:fld>
            <a:endParaRPr lang="en-US"/>
          </a:p>
        </p:txBody>
      </p:sp>
      <p:pic>
        <p:nvPicPr>
          <p:cNvPr id="435" name="Shape 435"/>
          <p:cNvPicPr preferRelativeResize="0"/>
          <p:nvPr/>
        </p:nvPicPr>
        <p:blipFill>
          <a:blip r:embed="rId3">
            <a:alphaModFix/>
          </a:blip>
          <a:stretch>
            <a:fillRect/>
          </a:stretch>
        </p:blipFill>
        <p:spPr>
          <a:xfrm>
            <a:off x="2114550" y="220150"/>
            <a:ext cx="4838700" cy="495300"/>
          </a:xfrm>
          <a:prstGeom prst="rect">
            <a:avLst/>
          </a:prstGeom>
          <a:noFill/>
          <a:ln>
            <a:noFill/>
          </a:ln>
        </p:spPr>
      </p:pic>
      <p:pic>
        <p:nvPicPr>
          <p:cNvPr id="436" name="Shape 436"/>
          <p:cNvPicPr preferRelativeResize="0"/>
          <p:nvPr/>
        </p:nvPicPr>
        <p:blipFill>
          <a:blip r:embed="rId4">
            <a:alphaModFix/>
          </a:blip>
          <a:stretch>
            <a:fillRect/>
          </a:stretch>
        </p:blipFill>
        <p:spPr>
          <a:xfrm>
            <a:off x="1604963" y="723900"/>
            <a:ext cx="6238875" cy="5562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443" name="Shape 44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a:p>
        </p:txBody>
      </p:sp>
      <p:sp>
        <p:nvSpPr>
          <p:cNvPr id="444" name="Shape 44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43</a:t>
            </a:fld>
            <a:endParaRPr lang="en-US"/>
          </a:p>
        </p:txBody>
      </p:sp>
      <p:pic>
        <p:nvPicPr>
          <p:cNvPr id="445" name="Shape 445"/>
          <p:cNvPicPr preferRelativeResize="0"/>
          <p:nvPr/>
        </p:nvPicPr>
        <p:blipFill>
          <a:blip r:embed="rId3">
            <a:alphaModFix/>
          </a:blip>
          <a:stretch>
            <a:fillRect/>
          </a:stretch>
        </p:blipFill>
        <p:spPr>
          <a:xfrm>
            <a:off x="342900" y="128588"/>
            <a:ext cx="8458200" cy="66008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sz="4000" u="sng">
                <a:solidFill>
                  <a:srgbClr val="00510B"/>
                </a:solidFill>
              </a:rPr>
              <a:t>Category 2 Tracings:</a:t>
            </a:r>
          </a:p>
        </p:txBody>
      </p:sp>
      <p:sp>
        <p:nvSpPr>
          <p:cNvPr id="452" name="Shape 452"/>
          <p:cNvSpPr txBox="1">
            <a:spLocks noGrp="1"/>
          </p:cNvSpPr>
          <p:nvPr>
            <p:ph type="body" idx="1"/>
          </p:nvPr>
        </p:nvSpPr>
        <p:spPr>
          <a:xfrm>
            <a:off x="457200" y="1292500"/>
            <a:ext cx="8229600" cy="4833900"/>
          </a:xfrm>
          <a:prstGeom prst="rect">
            <a:avLst/>
          </a:prstGeom>
        </p:spPr>
        <p:txBody>
          <a:bodyPr wrap="square" lIns="91425" tIns="91425" rIns="91425" bIns="91425" anchor="t" anchorCtr="0">
            <a:noAutofit/>
          </a:bodyPr>
          <a:lstStyle/>
          <a:p>
            <a:pPr marL="0" lvl="0" indent="0" rtl="0">
              <a:lnSpc>
                <a:spcPct val="115000"/>
              </a:lnSpc>
              <a:spcBef>
                <a:spcPts val="700"/>
              </a:spcBef>
              <a:buNone/>
            </a:pPr>
            <a:r>
              <a:rPr lang="en-US" sz="2600">
                <a:solidFill>
                  <a:srgbClr val="000000"/>
                </a:solidFill>
                <a:latin typeface="Arial"/>
                <a:ea typeface="Arial"/>
                <a:cs typeface="Arial"/>
                <a:sym typeface="Arial"/>
              </a:rPr>
              <a:t>If tracing remains category 2, then reassess every 15-30 minutes</a:t>
            </a:r>
          </a:p>
          <a:p>
            <a:pPr marL="0" lvl="0" indent="0" rtl="0">
              <a:lnSpc>
                <a:spcPct val="115000"/>
              </a:lnSpc>
              <a:spcBef>
                <a:spcPts val="700"/>
              </a:spcBef>
              <a:buNone/>
            </a:pPr>
            <a:r>
              <a:rPr lang="en-US" sz="2600">
                <a:solidFill>
                  <a:srgbClr val="000000"/>
                </a:solidFill>
                <a:latin typeface="Arial"/>
                <a:ea typeface="Arial"/>
                <a:cs typeface="Arial"/>
                <a:sym typeface="Arial"/>
              </a:rPr>
              <a:t>If fetal heart rate tracing improves to category 1, then observe and continue close observation</a:t>
            </a:r>
          </a:p>
          <a:p>
            <a:pPr marL="0" lvl="0" indent="0" rtl="0">
              <a:lnSpc>
                <a:spcPct val="115000"/>
              </a:lnSpc>
              <a:spcBef>
                <a:spcPts val="700"/>
              </a:spcBef>
              <a:buNone/>
            </a:pPr>
            <a:r>
              <a:rPr lang="en-US" sz="2600">
                <a:solidFill>
                  <a:srgbClr val="000000"/>
                </a:solidFill>
                <a:latin typeface="Arial"/>
                <a:ea typeface="Arial"/>
                <a:cs typeface="Arial"/>
                <a:sym typeface="Arial"/>
              </a:rPr>
              <a:t>If the tracing progresses to category 3, then make preparations for expedited delivery as per the top right side of the algorithm</a:t>
            </a:r>
          </a:p>
          <a:p>
            <a:pPr marL="0" lvl="0" indent="0" rtl="0">
              <a:lnSpc>
                <a:spcPct val="115000"/>
              </a:lnSpc>
              <a:spcBef>
                <a:spcPts val="700"/>
              </a:spcBef>
              <a:buNone/>
            </a:pPr>
            <a:r>
              <a:rPr lang="en-US" sz="2600">
                <a:solidFill>
                  <a:srgbClr val="000000"/>
                </a:solidFill>
                <a:latin typeface="Arial"/>
                <a:ea typeface="Arial"/>
                <a:cs typeface="Arial"/>
                <a:sym typeface="Arial"/>
              </a:rPr>
              <a:t>Do not delay delivery if clinically appropriate</a:t>
            </a:r>
          </a:p>
          <a:p>
            <a:pPr marL="0" lvl="0" indent="0" rtl="0">
              <a:lnSpc>
                <a:spcPct val="115000"/>
              </a:lnSpc>
              <a:spcBef>
                <a:spcPts val="700"/>
              </a:spcBef>
              <a:buNone/>
            </a:pPr>
            <a:r>
              <a:rPr lang="en-US" sz="2600">
                <a:solidFill>
                  <a:srgbClr val="000000"/>
                </a:solidFill>
                <a:latin typeface="Arial"/>
                <a:ea typeface="Arial"/>
                <a:cs typeface="Arial"/>
                <a:sym typeface="Arial"/>
              </a:rPr>
              <a:t>The algorithm does not apply to the very premature fetus </a:t>
            </a:r>
          </a:p>
          <a:p>
            <a:pPr marL="381000" lvl="0" indent="152400">
              <a:spcBef>
                <a:spcPts val="0"/>
              </a:spcBef>
              <a:buNone/>
            </a:pPr>
            <a:endParaRPr sz="2600"/>
          </a:p>
        </p:txBody>
      </p:sp>
      <p:sp>
        <p:nvSpPr>
          <p:cNvPr id="453" name="Shape 453"/>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74641"/>
            <a:ext cx="8229600" cy="255900"/>
          </a:xfrm>
          <a:prstGeom prst="rect">
            <a:avLst/>
          </a:prstGeom>
        </p:spPr>
        <p:txBody>
          <a:bodyPr wrap="square" lIns="91425" tIns="91425" rIns="91425" bIns="91425" anchor="ctr" anchorCtr="0">
            <a:noAutofit/>
          </a:bodyPr>
          <a:lstStyle/>
          <a:p>
            <a:pPr marL="0" lvl="0" indent="0">
              <a:spcBef>
                <a:spcPts val="0"/>
              </a:spcBef>
              <a:buNone/>
            </a:pPr>
            <a:r>
              <a:rPr lang="en-US" sz="4000" u="sng">
                <a:solidFill>
                  <a:srgbClr val="00510B"/>
                </a:solidFill>
              </a:rPr>
              <a:t>Corrective</a:t>
            </a:r>
            <a:r>
              <a:rPr lang="en-US" sz="3200" u="sng">
                <a:solidFill>
                  <a:srgbClr val="00510B"/>
                </a:solidFill>
              </a:rPr>
              <a:t> measures include:</a:t>
            </a:r>
          </a:p>
        </p:txBody>
      </p:sp>
      <p:sp>
        <p:nvSpPr>
          <p:cNvPr id="460" name="Shape 460"/>
          <p:cNvSpPr txBox="1">
            <a:spLocks noGrp="1"/>
          </p:cNvSpPr>
          <p:nvPr>
            <p:ph type="body" idx="1"/>
          </p:nvPr>
        </p:nvSpPr>
        <p:spPr>
          <a:xfrm>
            <a:off x="419100" y="770700"/>
            <a:ext cx="8229600" cy="4526100"/>
          </a:xfrm>
          <a:prstGeom prst="rect">
            <a:avLst/>
          </a:prstGeom>
        </p:spPr>
        <p:txBody>
          <a:bodyPr wrap="square" lIns="91425" tIns="91425" rIns="91425" bIns="91425" anchor="t" anchorCtr="0">
            <a:noAutofit/>
          </a:bodyPr>
          <a:lstStyle/>
          <a:p>
            <a:pPr marL="457200" lvl="0" indent="-381000" rtl="0">
              <a:lnSpc>
                <a:spcPct val="115000"/>
              </a:lnSpc>
              <a:spcBef>
                <a:spcPts val="700"/>
              </a:spcBef>
              <a:spcAft>
                <a:spcPts val="0"/>
              </a:spcAft>
              <a:buClr>
                <a:srgbClr val="000000"/>
              </a:buClr>
              <a:buSzPts val="2400"/>
              <a:buFont typeface="Arial"/>
              <a:buChar char="•"/>
            </a:pPr>
            <a:r>
              <a:rPr lang="en-US" sz="2400">
                <a:solidFill>
                  <a:srgbClr val="000000"/>
                </a:solidFill>
                <a:latin typeface="Arial"/>
                <a:ea typeface="Arial"/>
                <a:cs typeface="Arial"/>
                <a:sym typeface="Arial"/>
              </a:rPr>
              <a:t>Examine patient (cord prolapse or rapid labor)</a:t>
            </a:r>
          </a:p>
          <a:p>
            <a:pPr marL="457200" lvl="0" indent="-381000"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Lateral positioning</a:t>
            </a:r>
          </a:p>
          <a:p>
            <a:pPr marL="457200" lvl="0" indent="-381000"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Perform fetal stimulation (scalp, vibroacoustic, gently palpating maternal abdomen)</a:t>
            </a:r>
          </a:p>
          <a:p>
            <a:pPr marL="457200" lvl="0" indent="-381000"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Correct maternal hypotension (lateral positioning, 500 - 1,000 mL bolus isotonic fluid, vasopressor agents)</a:t>
            </a:r>
          </a:p>
          <a:p>
            <a:pPr marL="457200" lvl="0" indent="-381000"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Improve oxygenation via non-rebreathing face mask</a:t>
            </a:r>
          </a:p>
          <a:p>
            <a:pPr marL="457200" lvl="0" indent="-381000"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Amnioinfusion for significant, repetitive variables</a:t>
            </a:r>
          </a:p>
          <a:p>
            <a:pPr marL="457200" lvl="0" indent="-381000"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Correct uterine tachysystole (terbutaline or nitroglycerin)</a:t>
            </a:r>
          </a:p>
          <a:p>
            <a:pPr marL="457200" lvl="0" indent="-381000"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Decrease or discontinue oxytocin</a:t>
            </a:r>
          </a:p>
          <a:p>
            <a:pPr marL="457200" lvl="0" indent="-381000" rtl="0">
              <a:lnSpc>
                <a:spcPct val="115000"/>
              </a:lnSpc>
              <a:spcBef>
                <a:spcPts val="0"/>
              </a:spcBef>
              <a:buClr>
                <a:srgbClr val="000000"/>
              </a:buClr>
              <a:buSzPts val="2400"/>
              <a:buFont typeface="Arial"/>
              <a:buChar char="•"/>
            </a:pPr>
            <a:r>
              <a:rPr lang="en-US" sz="2400">
                <a:solidFill>
                  <a:srgbClr val="000000"/>
                </a:solidFill>
                <a:latin typeface="Arial"/>
                <a:ea typeface="Arial"/>
                <a:cs typeface="Arial"/>
                <a:sym typeface="Arial"/>
              </a:rPr>
              <a:t>2nd Stage Labor: Consider pushing strategies (side lying, push every other contraction)</a:t>
            </a:r>
          </a:p>
        </p:txBody>
      </p:sp>
      <p:sp>
        <p:nvSpPr>
          <p:cNvPr id="461" name="Shape 461"/>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CMQCC’s resources</a:t>
            </a:r>
          </a:p>
        </p:txBody>
      </p:sp>
      <p:sp>
        <p:nvSpPr>
          <p:cNvPr id="468" name="Shape 468"/>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0"/>
              </a:spcBef>
              <a:buNone/>
            </a:pPr>
            <a:endParaRPr dirty="0"/>
          </a:p>
          <a:p>
            <a:pPr marL="381000" lvl="0" indent="152400">
              <a:spcBef>
                <a:spcPts val="0"/>
              </a:spcBef>
              <a:buNone/>
            </a:pPr>
            <a:r>
              <a:rPr lang="en-US" dirty="0"/>
              <a:t>model </a:t>
            </a:r>
            <a:r>
              <a:rPr lang="en-US" dirty="0" smtClean="0"/>
              <a:t>policies</a:t>
            </a:r>
            <a:endParaRPr lang="en-US" dirty="0"/>
          </a:p>
        </p:txBody>
      </p:sp>
      <p:sp>
        <p:nvSpPr>
          <p:cNvPr id="469" name="Shape 469"/>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spcBef>
                <a:spcPts val="0"/>
              </a:spcBef>
              <a:buNone/>
            </a:pPr>
            <a:r>
              <a:rPr lang="en-US"/>
              <a:t>Patient Education</a:t>
            </a:r>
          </a:p>
        </p:txBody>
      </p:sp>
      <p:sp>
        <p:nvSpPr>
          <p:cNvPr id="476" name="Shape 476"/>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0"/>
              </a:spcBef>
              <a:buNone/>
            </a:pPr>
            <a:endParaRPr/>
          </a:p>
        </p:txBody>
      </p:sp>
      <p:sp>
        <p:nvSpPr>
          <p:cNvPr id="477" name="Shape 477"/>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a:t>Patient Education </a:t>
            </a:r>
          </a:p>
        </p:txBody>
      </p:sp>
      <p:sp>
        <p:nvSpPr>
          <p:cNvPr id="484" name="Shape 484"/>
          <p:cNvSpPr txBox="1">
            <a:spLocks noGrp="1"/>
          </p:cNvSpPr>
          <p:nvPr>
            <p:ph type="sldNum" idx="12"/>
          </p:nvPr>
        </p:nvSpPr>
        <p:spPr>
          <a:xfrm>
            <a:off x="4343400" y="6392169"/>
            <a:ext cx="381000" cy="3810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48</a:t>
            </a:fld>
            <a:endParaRPr lang="en-US"/>
          </a:p>
        </p:txBody>
      </p:sp>
      <p:sp>
        <p:nvSpPr>
          <p:cNvPr id="485" name="Shape 485"/>
          <p:cNvSpPr txBox="1"/>
          <p:nvPr/>
        </p:nvSpPr>
        <p:spPr>
          <a:xfrm>
            <a:off x="795600" y="1266250"/>
            <a:ext cx="7552800" cy="4796100"/>
          </a:xfrm>
          <a:prstGeom prst="rect">
            <a:avLst/>
          </a:prstGeom>
          <a:noFill/>
          <a:ln>
            <a:noFill/>
          </a:ln>
        </p:spPr>
        <p:txBody>
          <a:bodyPr wrap="square" lIns="91425" tIns="91425" rIns="91425" bIns="91425" anchor="t" anchorCtr="0">
            <a:noAutofit/>
          </a:bodyPr>
          <a:lstStyle/>
          <a:p>
            <a:pPr marL="457200" lvl="0" indent="-381000">
              <a:spcBef>
                <a:spcPts val="0"/>
              </a:spcBef>
              <a:buSzPts val="2400"/>
              <a:buAutoNum type="arabicPeriod"/>
            </a:pPr>
            <a:r>
              <a:rPr lang="en-US" sz="2400" b="1"/>
              <a:t>Evidence-Based Fetal Monitoring:  </a:t>
            </a:r>
          </a:p>
          <a:p>
            <a:pPr marL="0" lvl="0" indent="0">
              <a:spcBef>
                <a:spcPts val="0"/>
              </a:spcBef>
              <a:buNone/>
            </a:pPr>
            <a:r>
              <a:rPr lang="en-US" sz="2400" u="sng">
                <a:solidFill>
                  <a:schemeClr val="hlink"/>
                </a:solidFill>
                <a:hlinkClick r:id="rId3"/>
              </a:rPr>
              <a:t>https://evidencebasedbirth.com/evidence-based-fetal-monitoring/</a:t>
            </a:r>
            <a:r>
              <a:rPr lang="en-US" sz="2400"/>
              <a:t/>
            </a:r>
            <a:br>
              <a:rPr lang="en-US" sz="2400"/>
            </a:br>
            <a:r>
              <a:rPr lang="en-US" sz="2400"/>
              <a:t/>
            </a:r>
            <a:br>
              <a:rPr lang="en-US" sz="2400"/>
            </a:br>
            <a:r>
              <a:rPr lang="en-US" sz="2400" b="1"/>
              <a:t>2.</a:t>
            </a:r>
            <a:r>
              <a:rPr lang="en-US" sz="2400"/>
              <a:t> </a:t>
            </a:r>
            <a:r>
              <a:rPr lang="en-US" sz="2300" b="1">
                <a:solidFill>
                  <a:schemeClr val="dk1"/>
                </a:solidFill>
              </a:rPr>
              <a:t>Continuous Electronic Fetal Monitoring in Labor: For Your Safety... But Is it Always Safe?:</a:t>
            </a:r>
          </a:p>
          <a:p>
            <a:pPr marL="0" lvl="0" indent="0">
              <a:spcBef>
                <a:spcPts val="0"/>
              </a:spcBef>
              <a:buNone/>
            </a:pPr>
            <a:r>
              <a:rPr lang="en-US" sz="2400" u="sng">
                <a:solidFill>
                  <a:schemeClr val="hlink"/>
                </a:solidFill>
                <a:hlinkClick r:id="rId4"/>
              </a:rPr>
              <a:t>http://www.givingbirthwithconfidence.org/p/bl/et/blogid=16&amp;blogaid=1236</a:t>
            </a:r>
          </a:p>
          <a:p>
            <a:pPr marL="0" lvl="0" indent="0">
              <a:spcBef>
                <a:spcPts val="0"/>
              </a:spcBef>
              <a:buNone/>
            </a:pPr>
            <a:endParaRPr sz="2400"/>
          </a:p>
          <a:p>
            <a:pPr marL="0" lvl="0" indent="0" rtl="0">
              <a:lnSpc>
                <a:spcPct val="110000"/>
              </a:lnSpc>
              <a:spcBef>
                <a:spcPts val="0"/>
              </a:spcBef>
              <a:spcAft>
                <a:spcPts val="800"/>
              </a:spcAft>
              <a:buNone/>
            </a:pPr>
            <a:r>
              <a:rPr lang="en-US" sz="2300" b="1">
                <a:solidFill>
                  <a:schemeClr val="dk1"/>
                </a:solidFill>
              </a:rPr>
              <a:t>3. Electronic Fetal Monitoring:</a:t>
            </a:r>
          </a:p>
          <a:p>
            <a:pPr marL="0" lvl="0" indent="0">
              <a:spcBef>
                <a:spcPts val="0"/>
              </a:spcBef>
              <a:buNone/>
            </a:pPr>
            <a:r>
              <a:rPr lang="en-US" sz="2400" u="sng">
                <a:solidFill>
                  <a:schemeClr val="hlink"/>
                </a:solidFill>
                <a:hlinkClick r:id="rId5"/>
              </a:rPr>
              <a:t>http://www.givingbirthwithconfidence.org/p/bl/et/blogid=7&amp;blogaid=1235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492" name="Shape 492"/>
          <p:cNvSpPr txBox="1">
            <a:spLocks noGrp="1"/>
          </p:cNvSpPr>
          <p:nvPr>
            <p:ph type="sldNum" idx="12"/>
          </p:nvPr>
        </p:nvSpPr>
        <p:spPr>
          <a:xfrm>
            <a:off x="4343400" y="6392169"/>
            <a:ext cx="381000" cy="3810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49</a:t>
            </a:fld>
            <a:endParaRPr lang="en-US"/>
          </a:p>
        </p:txBody>
      </p:sp>
      <p:pic>
        <p:nvPicPr>
          <p:cNvPr id="493" name="Shape 493"/>
          <p:cNvPicPr preferRelativeResize="0"/>
          <p:nvPr/>
        </p:nvPicPr>
        <p:blipFill>
          <a:blip r:embed="rId3">
            <a:alphaModFix/>
          </a:blip>
          <a:stretch>
            <a:fillRect/>
          </a:stretch>
        </p:blipFill>
        <p:spPr>
          <a:xfrm>
            <a:off x="1765122" y="108526"/>
            <a:ext cx="5131626" cy="6640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sz="4000">
                <a:solidFill>
                  <a:srgbClr val="00510B"/>
                </a:solidFill>
              </a:rPr>
              <a:t>EFM versus Intermittent Auscultation</a:t>
            </a:r>
          </a:p>
        </p:txBody>
      </p:sp>
      <p:sp>
        <p:nvSpPr>
          <p:cNvPr id="124" name="Shape 124"/>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lnSpc>
                <a:spcPct val="115000"/>
              </a:lnSpc>
              <a:spcBef>
                <a:spcPts val="700"/>
              </a:spcBef>
              <a:buNone/>
            </a:pPr>
            <a:r>
              <a:rPr lang="en-US">
                <a:solidFill>
                  <a:srgbClr val="000000"/>
                </a:solidFill>
                <a:latin typeface="Arial"/>
                <a:ea typeface="Arial"/>
                <a:cs typeface="Arial"/>
                <a:sym typeface="Arial"/>
              </a:rPr>
              <a:t>“There is evidence that the use of EFM increases the rate of cesarean deliveries and operative vaginal deliveries”</a:t>
            </a:r>
          </a:p>
          <a:p>
            <a:pPr marL="0" lvl="0" indent="0" rtl="0">
              <a:lnSpc>
                <a:spcPct val="115000"/>
              </a:lnSpc>
              <a:spcBef>
                <a:spcPts val="700"/>
              </a:spcBef>
              <a:buNone/>
            </a:pPr>
            <a:r>
              <a:rPr lang="en-US">
                <a:solidFill>
                  <a:srgbClr val="000000"/>
                </a:solidFill>
                <a:latin typeface="Arial"/>
                <a:ea typeface="Arial"/>
                <a:cs typeface="Arial"/>
                <a:sym typeface="Arial"/>
              </a:rPr>
              <a:t> “limitations of EFM include poor inter-observer and intra-observer reliability, uncertain efficacy, and a high false-positive rate”</a:t>
            </a:r>
          </a:p>
          <a:p>
            <a:pPr marL="0" lvl="0" indent="0" rtl="0">
              <a:lnSpc>
                <a:spcPct val="115000"/>
              </a:lnSpc>
              <a:spcBef>
                <a:spcPts val="700"/>
              </a:spcBef>
              <a:buNone/>
            </a:pPr>
            <a:r>
              <a:rPr lang="en-US">
                <a:solidFill>
                  <a:srgbClr val="000000"/>
                </a:solidFill>
                <a:latin typeface="Arial"/>
                <a:ea typeface="Arial"/>
                <a:cs typeface="Arial"/>
                <a:sym typeface="Arial"/>
              </a:rPr>
              <a:t>  – ACOG Practice Bulletin 106</a:t>
            </a:r>
          </a:p>
          <a:p>
            <a:pPr marL="381000" lvl="0" indent="152400">
              <a:spcBef>
                <a:spcPts val="0"/>
              </a:spcBef>
              <a:buNone/>
            </a:pPr>
            <a:endParaRPr/>
          </a:p>
        </p:txBody>
      </p:sp>
      <p:sp>
        <p:nvSpPr>
          <p:cNvPr id="125" name="Shape 125"/>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274645"/>
            <a:ext cx="8229600" cy="710100"/>
          </a:xfrm>
          <a:prstGeom prst="rect">
            <a:avLst/>
          </a:prstGeom>
        </p:spPr>
        <p:txBody>
          <a:bodyPr wrap="square" lIns="91425" tIns="91425" rIns="91425" bIns="91425" anchor="ctr" anchorCtr="0">
            <a:noAutofit/>
          </a:bodyPr>
          <a:lstStyle/>
          <a:p>
            <a:pPr marL="0" lvl="0" indent="0">
              <a:spcBef>
                <a:spcPts val="0"/>
              </a:spcBef>
              <a:buNone/>
            </a:pPr>
            <a:r>
              <a:rPr lang="en-US"/>
              <a:t>ACNM Share with Women</a:t>
            </a:r>
          </a:p>
        </p:txBody>
      </p:sp>
      <p:sp>
        <p:nvSpPr>
          <p:cNvPr id="500" name="Shape 500"/>
          <p:cNvSpPr txBox="1">
            <a:spLocks noGrp="1"/>
          </p:cNvSpPr>
          <p:nvPr>
            <p:ph type="sldNum" idx="12"/>
          </p:nvPr>
        </p:nvSpPr>
        <p:spPr>
          <a:xfrm>
            <a:off x="4343400" y="6392169"/>
            <a:ext cx="381000" cy="3810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50</a:t>
            </a:fld>
            <a:endParaRPr lang="en-US"/>
          </a:p>
        </p:txBody>
      </p:sp>
      <p:pic>
        <p:nvPicPr>
          <p:cNvPr id="501" name="Shape 501"/>
          <p:cNvPicPr preferRelativeResize="0"/>
          <p:nvPr/>
        </p:nvPicPr>
        <p:blipFill>
          <a:blip r:embed="rId3">
            <a:alphaModFix/>
          </a:blip>
          <a:stretch>
            <a:fillRect/>
          </a:stretch>
        </p:blipFill>
        <p:spPr>
          <a:xfrm>
            <a:off x="457200" y="1093313"/>
            <a:ext cx="3839985" cy="5135563"/>
          </a:xfrm>
          <a:prstGeom prst="rect">
            <a:avLst/>
          </a:prstGeom>
          <a:noFill/>
          <a:ln>
            <a:noFill/>
          </a:ln>
        </p:spPr>
      </p:pic>
      <p:pic>
        <p:nvPicPr>
          <p:cNvPr id="502" name="Shape 502"/>
          <p:cNvPicPr preferRelativeResize="0"/>
          <p:nvPr/>
        </p:nvPicPr>
        <p:blipFill>
          <a:blip r:embed="rId4">
            <a:alphaModFix/>
          </a:blip>
          <a:stretch>
            <a:fillRect/>
          </a:stretch>
        </p:blipFill>
        <p:spPr>
          <a:xfrm>
            <a:off x="4876300" y="1093313"/>
            <a:ext cx="3810497" cy="513556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4" name="Text Placeholder 3"/>
          <p:cNvSpPr>
            <a:spLocks noGrp="1"/>
          </p:cNvSpPr>
          <p:nvPr>
            <p:ph type="body" idx="1"/>
          </p:nvPr>
        </p:nvSpPr>
        <p:spPr/>
        <p:txBody>
          <a:bodyPr/>
          <a:lstStyle/>
          <a:p>
            <a:r>
              <a:rPr lang="en-US" dirty="0" smtClean="0"/>
              <a:t>Judicious use of interventions</a:t>
            </a:r>
          </a:p>
          <a:p>
            <a:r>
              <a:rPr lang="en-US" dirty="0" smtClean="0"/>
              <a:t>Utilize Shared Decision Making</a:t>
            </a:r>
          </a:p>
          <a:p>
            <a:r>
              <a:rPr lang="en-US" dirty="0" smtClean="0"/>
              <a:t>Standardize your language and interpretation.</a:t>
            </a:r>
            <a:endParaRPr lang="en-US" dirty="0"/>
          </a:p>
        </p:txBody>
      </p:sp>
      <p:sp>
        <p:nvSpPr>
          <p:cNvPr id="3" name="Slide Number Placeholder 2"/>
          <p:cNvSpPr>
            <a:spLocks noGrp="1"/>
          </p:cNvSpPr>
          <p:nvPr>
            <p:ph type="sldNum" idx="12"/>
          </p:nvPr>
        </p:nvSpPr>
        <p:spPr/>
        <p:txBody>
          <a:bodyPr/>
          <a:lstStyle/>
          <a:p>
            <a:pPr marL="0" marR="0" lvl="0" indent="-7620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smtClean="0">
                <a:solidFill>
                  <a:srgbClr val="FFFFFF"/>
                </a:solidFill>
                <a:latin typeface="Cabin"/>
                <a:ea typeface="Cabin"/>
                <a:cs typeface="Cabin"/>
                <a:sym typeface="Cabin"/>
              </a:rPr>
              <a:t>51</a:t>
            </a:fld>
            <a:endParaRPr lang="en-US"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151126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rtl="0">
              <a:spcBef>
                <a:spcPts val="0"/>
              </a:spcBef>
              <a:buNone/>
            </a:pPr>
            <a:r>
              <a:rPr lang="en-US"/>
              <a:t>Evidence</a:t>
            </a:r>
          </a:p>
        </p:txBody>
      </p:sp>
      <p:sp>
        <p:nvSpPr>
          <p:cNvPr id="132" name="Shape 132"/>
          <p:cNvSpPr txBox="1">
            <a:spLocks noGrp="1"/>
          </p:cNvSpPr>
          <p:nvPr>
            <p:ph type="body" idx="1"/>
          </p:nvPr>
        </p:nvSpPr>
        <p:spPr>
          <a:xfrm>
            <a:off x="331750" y="1346475"/>
            <a:ext cx="8229600" cy="4526100"/>
          </a:xfrm>
          <a:prstGeom prst="rect">
            <a:avLst/>
          </a:prstGeom>
        </p:spPr>
        <p:txBody>
          <a:bodyPr wrap="square" lIns="91425" tIns="91425" rIns="91425" bIns="91425" anchor="t" anchorCtr="0">
            <a:noAutofit/>
          </a:bodyPr>
          <a:lstStyle/>
          <a:p>
            <a:pPr marL="381000" lvl="0" indent="0">
              <a:spcBef>
                <a:spcPts val="0"/>
              </a:spcBef>
              <a:buNone/>
            </a:pPr>
            <a:r>
              <a:rPr lang="en-US" sz="2800" b="1">
                <a:solidFill>
                  <a:srgbClr val="000000"/>
                </a:solidFill>
                <a:latin typeface="Arial"/>
                <a:ea typeface="Arial"/>
                <a:cs typeface="Arial"/>
                <a:sym typeface="Arial"/>
              </a:rPr>
              <a:t>In a Cochrane Analysis (13 RCT’s, n&gt;37,000), researchers compared EFM to IA and found that EFM resulted in </a:t>
            </a:r>
          </a:p>
          <a:p>
            <a:pPr marL="381000" lvl="0" indent="152400">
              <a:spcBef>
                <a:spcPts val="0"/>
              </a:spcBef>
              <a:buNone/>
            </a:pPr>
            <a:r>
              <a:rPr lang="en-US" sz="2800" b="1">
                <a:solidFill>
                  <a:srgbClr val="000000"/>
                </a:solidFill>
                <a:latin typeface="Arial"/>
                <a:ea typeface="Arial"/>
                <a:cs typeface="Arial"/>
                <a:sym typeface="Arial"/>
              </a:rPr>
              <a:t>	Increased Cesarean</a:t>
            </a:r>
          </a:p>
          <a:p>
            <a:pPr marL="381000" lvl="0" indent="152400">
              <a:spcBef>
                <a:spcPts val="0"/>
              </a:spcBef>
              <a:buNone/>
            </a:pPr>
            <a:r>
              <a:rPr lang="en-US" sz="2800" b="1">
                <a:solidFill>
                  <a:srgbClr val="000000"/>
                </a:solidFill>
                <a:latin typeface="Arial"/>
                <a:ea typeface="Arial"/>
                <a:cs typeface="Arial"/>
                <a:sym typeface="Arial"/>
              </a:rPr>
              <a:t>	Increased Operative Vaginal Deliveries</a:t>
            </a:r>
          </a:p>
          <a:p>
            <a:pPr marL="381000" lvl="0" indent="152400">
              <a:spcBef>
                <a:spcPts val="0"/>
              </a:spcBef>
              <a:buNone/>
            </a:pPr>
            <a:r>
              <a:rPr lang="en-US" sz="2800" b="1">
                <a:solidFill>
                  <a:srgbClr val="000000"/>
                </a:solidFill>
                <a:latin typeface="Arial"/>
                <a:ea typeface="Arial"/>
                <a:cs typeface="Arial"/>
                <a:sym typeface="Arial"/>
              </a:rPr>
              <a:t>	No difference in perinatal mortality</a:t>
            </a:r>
          </a:p>
          <a:p>
            <a:pPr marL="381000" lvl="0" indent="152400">
              <a:spcBef>
                <a:spcPts val="0"/>
              </a:spcBef>
              <a:buNone/>
            </a:pPr>
            <a:r>
              <a:rPr lang="en-US" sz="2800" b="1">
                <a:solidFill>
                  <a:srgbClr val="000000"/>
                </a:solidFill>
                <a:latin typeface="Arial"/>
                <a:ea typeface="Arial"/>
                <a:cs typeface="Arial"/>
                <a:sym typeface="Arial"/>
              </a:rPr>
              <a:t>	No difference in Cerebral Palsy</a:t>
            </a:r>
          </a:p>
          <a:p>
            <a:pPr marL="381000" lvl="0" indent="152400">
              <a:spcBef>
                <a:spcPts val="0"/>
              </a:spcBef>
              <a:buNone/>
            </a:pPr>
            <a:r>
              <a:rPr lang="en-US" sz="2800" b="1">
                <a:solidFill>
                  <a:srgbClr val="000000"/>
                </a:solidFill>
                <a:latin typeface="Arial"/>
                <a:ea typeface="Arial"/>
                <a:cs typeface="Arial"/>
                <a:sym typeface="Arial"/>
              </a:rPr>
              <a:t>	No difference in Apgars &lt;7 at 5 minutes</a:t>
            </a:r>
          </a:p>
          <a:p>
            <a:pPr marL="381000" lvl="0" indent="82550" rtl="0">
              <a:spcBef>
                <a:spcPts val="0"/>
              </a:spcBef>
              <a:buClr>
                <a:schemeClr val="dk1"/>
              </a:buClr>
              <a:buSzPts val="1100"/>
              <a:buFont typeface="Arial"/>
              <a:buNone/>
            </a:pPr>
            <a:r>
              <a:rPr lang="en-US" sz="2800" b="1">
                <a:solidFill>
                  <a:srgbClr val="000000"/>
                </a:solidFill>
                <a:latin typeface="Arial"/>
                <a:ea typeface="Arial"/>
                <a:cs typeface="Arial"/>
                <a:sym typeface="Arial"/>
              </a:rPr>
              <a:t>										</a:t>
            </a:r>
            <a:r>
              <a:rPr lang="en-US" sz="1400" b="1">
                <a:solidFill>
                  <a:srgbClr val="000000"/>
                </a:solidFill>
                <a:latin typeface="Arial"/>
                <a:ea typeface="Arial"/>
                <a:cs typeface="Arial"/>
                <a:sym typeface="Arial"/>
              </a:rPr>
              <a:t>Alfirvic, Devane, Gyte, 2013</a:t>
            </a:r>
          </a:p>
        </p:txBody>
      </p:sp>
      <p:sp>
        <p:nvSpPr>
          <p:cNvPr id="133" name="Shape 133"/>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rtl="0">
              <a:spcBef>
                <a:spcPts val="0"/>
              </a:spcBef>
              <a:buNone/>
            </a:pPr>
            <a:fld id="{00000000-1234-1234-1234-123412341234}" type="slidenum">
              <a:rPr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140" name="Shape 140"/>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69850" rtl="0">
              <a:spcBef>
                <a:spcPts val="0"/>
              </a:spcBef>
              <a:buClr>
                <a:schemeClr val="dk1"/>
              </a:buClr>
              <a:buSzPts val="1100"/>
              <a:buFont typeface="Arial"/>
              <a:buNone/>
            </a:pPr>
            <a:r>
              <a:rPr lang="en-US"/>
              <a:t>Intermittent auscultation for low-risk women is supported by the ACOG and noted by the ACNM to be the preferred method of monitoring for low-risk women.  - CMQCC Toolkit</a:t>
            </a:r>
          </a:p>
          <a:p>
            <a:pPr marL="381000" lvl="0" indent="152400">
              <a:spcBef>
                <a:spcPts val="0"/>
              </a:spcBef>
              <a:buNone/>
            </a:pPr>
            <a:endParaRPr/>
          </a:p>
        </p:txBody>
      </p:sp>
      <p:sp>
        <p:nvSpPr>
          <p:cNvPr id="141" name="Shape 141"/>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sz="4000">
                <a:solidFill>
                  <a:srgbClr val="00510B"/>
                </a:solidFill>
              </a:rPr>
              <a:t>EFM versus Intermittent Auscultation</a:t>
            </a:r>
          </a:p>
        </p:txBody>
      </p:sp>
      <p:sp>
        <p:nvSpPr>
          <p:cNvPr id="148" name="Shape 148"/>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lnSpc>
                <a:spcPct val="115000"/>
              </a:lnSpc>
              <a:spcBef>
                <a:spcPts val="700"/>
              </a:spcBef>
              <a:buNone/>
            </a:pPr>
            <a:r>
              <a:rPr lang="en-US" sz="2800">
                <a:solidFill>
                  <a:srgbClr val="000000"/>
                </a:solidFill>
                <a:latin typeface="Arial"/>
                <a:ea typeface="Arial"/>
                <a:cs typeface="Arial"/>
                <a:sym typeface="Arial"/>
              </a:rPr>
              <a:t>Intermittent Auscultation, for low risk women, is considered a safe alternative method</a:t>
            </a:r>
          </a:p>
          <a:p>
            <a:pPr marL="457200" lvl="0" indent="-406400" rtl="0">
              <a:lnSpc>
                <a:spcPct val="115000"/>
              </a:lnSpc>
              <a:spcBef>
                <a:spcPts val="700"/>
              </a:spcBef>
              <a:spcAft>
                <a:spcPts val="0"/>
              </a:spcAft>
              <a:buClr>
                <a:srgbClr val="000000"/>
              </a:buClr>
              <a:buSzPts val="2800"/>
              <a:buFont typeface="Arial"/>
              <a:buChar char="-"/>
            </a:pPr>
            <a:r>
              <a:rPr lang="en-US" sz="2800">
                <a:solidFill>
                  <a:srgbClr val="000000"/>
                </a:solidFill>
                <a:latin typeface="Arial"/>
                <a:ea typeface="Arial"/>
                <a:cs typeface="Arial"/>
                <a:sym typeface="Arial"/>
              </a:rPr>
              <a:t>Promotes freedom of movement</a:t>
            </a:r>
          </a:p>
          <a:p>
            <a:pPr marL="457200" lvl="0" indent="-406400" rtl="0">
              <a:lnSpc>
                <a:spcPct val="115000"/>
              </a:lnSpc>
              <a:spcBef>
                <a:spcPts val="0"/>
              </a:spcBef>
              <a:spcAft>
                <a:spcPts val="0"/>
              </a:spcAft>
              <a:buClr>
                <a:srgbClr val="000000"/>
              </a:buClr>
              <a:buSzPts val="2800"/>
              <a:buFont typeface="Arial"/>
              <a:buChar char="-"/>
            </a:pPr>
            <a:r>
              <a:rPr lang="en-US" sz="2800">
                <a:solidFill>
                  <a:srgbClr val="000000"/>
                </a:solidFill>
                <a:latin typeface="Arial"/>
                <a:ea typeface="Arial"/>
                <a:cs typeface="Arial"/>
                <a:sym typeface="Arial"/>
              </a:rPr>
              <a:t>Promotes hands-on nursing care (1:1 support)</a:t>
            </a:r>
          </a:p>
          <a:p>
            <a:pPr marL="457200" lvl="0" indent="-406400" rtl="0">
              <a:lnSpc>
                <a:spcPct val="115000"/>
              </a:lnSpc>
              <a:spcBef>
                <a:spcPts val="0"/>
              </a:spcBef>
              <a:buClr>
                <a:srgbClr val="000000"/>
              </a:buClr>
              <a:buSzPts val="2800"/>
              <a:buFont typeface="Arial"/>
              <a:buChar char="-"/>
            </a:pPr>
            <a:r>
              <a:rPr lang="en-US" sz="2800">
                <a:solidFill>
                  <a:srgbClr val="000000"/>
                </a:solidFill>
                <a:latin typeface="Arial"/>
                <a:ea typeface="Arial"/>
                <a:cs typeface="Arial"/>
                <a:sym typeface="Arial"/>
              </a:rPr>
              <a:t>Non-Invasive technique with comparable outcomes to those monitored with EFM</a:t>
            </a:r>
          </a:p>
          <a:p>
            <a:pPr marL="381000" lvl="0" indent="152400">
              <a:spcBef>
                <a:spcPts val="0"/>
              </a:spcBef>
              <a:buNone/>
            </a:pPr>
            <a:endParaRPr/>
          </a:p>
        </p:txBody>
      </p:sp>
      <p:sp>
        <p:nvSpPr>
          <p:cNvPr id="149" name="Shape 149"/>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8</a:t>
            </a:fld>
            <a:endParaRPr lang="en-US"/>
          </a:p>
        </p:txBody>
      </p:sp>
      <p:pic>
        <p:nvPicPr>
          <p:cNvPr id="150" name="Shape 150"/>
          <p:cNvPicPr preferRelativeResize="0"/>
          <p:nvPr/>
        </p:nvPicPr>
        <p:blipFill>
          <a:blip r:embed="rId3">
            <a:alphaModFix/>
          </a:blip>
          <a:stretch>
            <a:fillRect/>
          </a:stretch>
        </p:blipFill>
        <p:spPr>
          <a:xfrm>
            <a:off x="253750" y="5698850"/>
            <a:ext cx="8706976" cy="49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buNone/>
            </a:pPr>
            <a:r>
              <a:rPr lang="en-US" sz="4000">
                <a:solidFill>
                  <a:srgbClr val="00510B"/>
                </a:solidFill>
              </a:rPr>
              <a:t>Intermittent Auscultation</a:t>
            </a:r>
          </a:p>
        </p:txBody>
      </p:sp>
      <p:sp>
        <p:nvSpPr>
          <p:cNvPr id="157" name="Shape 15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400">
                <a:solidFill>
                  <a:srgbClr val="000000"/>
                </a:solidFill>
                <a:latin typeface="Arial"/>
                <a:ea typeface="Arial"/>
                <a:cs typeface="Arial"/>
                <a:sym typeface="Arial"/>
              </a:rPr>
              <a:t>“Given that the available data do not show a clear benefit for the use of EFM over IA, either option is acceptable in a patient without complications.” – ACOG</a:t>
            </a:r>
          </a:p>
          <a:p>
            <a:pPr marL="0" lvl="0" indent="0" rtl="0">
              <a:lnSpc>
                <a:spcPct val="115000"/>
              </a:lnSpc>
              <a:spcBef>
                <a:spcPts val="0"/>
              </a:spcBef>
              <a:buNone/>
            </a:pPr>
            <a:r>
              <a:rPr lang="en-US" sz="2400">
                <a:solidFill>
                  <a:srgbClr val="000000"/>
                </a:solidFill>
                <a:latin typeface="Arial"/>
                <a:ea typeface="Arial"/>
                <a:cs typeface="Arial"/>
                <a:sym typeface="Arial"/>
              </a:rPr>
              <a:t>IA allows women more mobility, which in turn increases comfort and progress of labor. – ACNM</a:t>
            </a:r>
          </a:p>
          <a:p>
            <a:pPr marL="0" lvl="0" indent="0" rtl="0">
              <a:lnSpc>
                <a:spcPct val="115000"/>
              </a:lnSpc>
              <a:spcBef>
                <a:spcPts val="0"/>
              </a:spcBef>
              <a:buNone/>
            </a:pPr>
            <a:r>
              <a:rPr lang="en-US" sz="2400">
                <a:solidFill>
                  <a:srgbClr val="000000"/>
                </a:solidFill>
                <a:latin typeface="Arial"/>
                <a:ea typeface="Arial"/>
                <a:cs typeface="Arial"/>
                <a:sym typeface="Arial"/>
              </a:rPr>
              <a:t>“A woman’s preferences and clinical presentation should guide selection of FHM techniques with consideration given to use of the least invasive methods.” – AWHONN</a:t>
            </a:r>
          </a:p>
          <a:p>
            <a:pPr marL="0" lvl="0" indent="0" rtl="0">
              <a:lnSpc>
                <a:spcPct val="115000"/>
              </a:lnSpc>
              <a:spcBef>
                <a:spcPts val="0"/>
              </a:spcBef>
              <a:buNone/>
            </a:pPr>
            <a:r>
              <a:rPr lang="en-US" sz="2400">
                <a:solidFill>
                  <a:srgbClr val="000000"/>
                </a:solidFill>
                <a:latin typeface="Arial"/>
                <a:ea typeface="Arial"/>
                <a:cs typeface="Arial"/>
                <a:sym typeface="Arial"/>
              </a:rPr>
              <a:t>Follow AWHONN staffing guidelines 1:1 active and 2</a:t>
            </a:r>
            <a:r>
              <a:rPr lang="en-US" sz="2400" baseline="30000">
                <a:solidFill>
                  <a:srgbClr val="000000"/>
                </a:solidFill>
                <a:latin typeface="Arial"/>
                <a:ea typeface="Arial"/>
                <a:cs typeface="Arial"/>
                <a:sym typeface="Arial"/>
              </a:rPr>
              <a:t>nd</a:t>
            </a:r>
            <a:r>
              <a:rPr lang="en-US" sz="2400">
                <a:solidFill>
                  <a:srgbClr val="000000"/>
                </a:solidFill>
                <a:latin typeface="Arial"/>
                <a:ea typeface="Arial"/>
                <a:cs typeface="Arial"/>
                <a:sym typeface="Arial"/>
              </a:rPr>
              <a:t> stage labor- AWHONN</a:t>
            </a:r>
          </a:p>
          <a:p>
            <a:pPr marL="381000" lvl="0" indent="152400">
              <a:spcBef>
                <a:spcPts val="0"/>
              </a:spcBef>
              <a:buNone/>
            </a:pPr>
            <a:endParaRPr sz="2400"/>
          </a:p>
        </p:txBody>
      </p:sp>
      <p:sp>
        <p:nvSpPr>
          <p:cNvPr id="158" name="Shape 15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76200">
              <a:spcBef>
                <a:spcPts val="0"/>
              </a:spcBef>
              <a:buClr>
                <a:srgbClr val="FFFFFF"/>
              </a:buClr>
              <a:buSzPts val="1200"/>
              <a:buFont typeface="Cabin"/>
              <a:buNone/>
            </a:pPr>
            <a:fld id="{00000000-1234-1234-1234-123412341234}" type="slidenum">
              <a:rPr lang="en-US"/>
              <a:t>9</a:t>
            </a:fld>
            <a:endParaRPr lang="en-US"/>
          </a:p>
        </p:txBody>
      </p:sp>
    </p:spTree>
  </p:cSld>
  <p:clrMapOvr>
    <a:masterClrMapping/>
  </p:clrMapOvr>
</p:sld>
</file>

<file path=ppt/theme/theme1.xml><?xml version="1.0" encoding="utf-8"?>
<a:theme xmlns:a="http://schemas.openxmlformats.org/drawingml/2006/main" name="PPT FPQC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2304</Words>
  <Application>Microsoft Office PowerPoint</Application>
  <PresentationFormat>On-screen Show (4:3)</PresentationFormat>
  <Paragraphs>349</Paragraphs>
  <Slides>51</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Times New Roman</vt:lpstr>
      <vt:lpstr>Cabin</vt:lpstr>
      <vt:lpstr>Calibri</vt:lpstr>
      <vt:lpstr>Garamond</vt:lpstr>
      <vt:lpstr>Verdana</vt:lpstr>
      <vt:lpstr>PPT FPQC Template</vt:lpstr>
      <vt:lpstr>Fetal Well-being Assessment</vt:lpstr>
      <vt:lpstr>Session Objectives</vt:lpstr>
      <vt:lpstr>Background</vt:lpstr>
      <vt:lpstr>The problem with EFM is...</vt:lpstr>
      <vt:lpstr>EFM versus Intermittent Auscultation</vt:lpstr>
      <vt:lpstr>Evidence</vt:lpstr>
      <vt:lpstr>PowerPoint Presentation</vt:lpstr>
      <vt:lpstr>EFM versus Intermittent Auscultation</vt:lpstr>
      <vt:lpstr>Intermittent Auscultation</vt:lpstr>
      <vt:lpstr>Continuous Fetal Monitoring</vt:lpstr>
      <vt:lpstr>Intermittent Auscultation</vt:lpstr>
      <vt:lpstr>Intermittent Auscultation</vt:lpstr>
      <vt:lpstr>Recommendations</vt:lpstr>
      <vt:lpstr>Ethical Principle</vt:lpstr>
      <vt:lpstr>What to do?</vt:lpstr>
      <vt:lpstr>Who is a candidate for IA?</vt:lpstr>
      <vt:lpstr>Reassuring Defined</vt:lpstr>
      <vt:lpstr>Potential Maternal Exclusions</vt:lpstr>
      <vt:lpstr>Potential Fetal Exclusions</vt:lpstr>
      <vt:lpstr>Potential Intrapartum Exclusions</vt:lpstr>
      <vt:lpstr>How is it done? </vt:lpstr>
      <vt:lpstr>Technique for performing IA</vt:lpstr>
      <vt:lpstr>PowerPoint Presentation</vt:lpstr>
      <vt:lpstr>When to listen</vt:lpstr>
      <vt:lpstr>Where to listen</vt:lpstr>
      <vt:lpstr>Convert to Continuous EFM</vt:lpstr>
      <vt:lpstr>In case of non-reassuring FHT</vt:lpstr>
      <vt:lpstr>PowerPoint Presentation</vt:lpstr>
      <vt:lpstr>PowerPoint Presentation</vt:lpstr>
      <vt:lpstr>PowerPoint Presentation</vt:lpstr>
      <vt:lpstr>PowerPoint Presentation</vt:lpstr>
      <vt:lpstr>PowerPoint Presentation</vt:lpstr>
      <vt:lpstr>Leopolds</vt:lpstr>
      <vt:lpstr>PowerPoint Presentation</vt:lpstr>
      <vt:lpstr>Audio Practice</vt:lpstr>
      <vt:lpstr>EFM Recommendations</vt:lpstr>
      <vt:lpstr>PowerPoint Presentation</vt:lpstr>
      <vt:lpstr>Management of FHR Tracings</vt:lpstr>
      <vt:lpstr>Clark’s Algorithm for Management of Cat II Tracings</vt:lpstr>
      <vt:lpstr>Professional Recommendations</vt:lpstr>
      <vt:lpstr>PowerPoint Presentation</vt:lpstr>
      <vt:lpstr>PowerPoint Presentation</vt:lpstr>
      <vt:lpstr>PowerPoint Presentation</vt:lpstr>
      <vt:lpstr>Category 2 Tracings:</vt:lpstr>
      <vt:lpstr>Corrective measures include:</vt:lpstr>
      <vt:lpstr>CMQCC’s resources</vt:lpstr>
      <vt:lpstr>Patient Education</vt:lpstr>
      <vt:lpstr>Patient Education </vt:lpstr>
      <vt:lpstr>PowerPoint Presentation</vt:lpstr>
      <vt:lpstr>ACNM Share with Women</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Well-being Assessment</dc:title>
  <dc:creator>Bronson, Emily</dc:creator>
  <cp:lastModifiedBy>Bronson, Emily</cp:lastModifiedBy>
  <cp:revision>6</cp:revision>
  <dcterms:modified xsi:type="dcterms:W3CDTF">2018-02-01T15:41:51Z</dcterms:modified>
</cp:coreProperties>
</file>