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7" r:id="rId3"/>
    <p:sldId id="305" r:id="rId4"/>
    <p:sldId id="306" r:id="rId5"/>
    <p:sldId id="289" r:id="rId6"/>
    <p:sldId id="301" r:id="rId7"/>
    <p:sldId id="304" r:id="rId8"/>
    <p:sldId id="302" r:id="rId9"/>
    <p:sldId id="303" r:id="rId10"/>
    <p:sldId id="318" r:id="rId11"/>
    <p:sldId id="261" r:id="rId12"/>
    <p:sldId id="307" r:id="rId13"/>
    <p:sldId id="316" r:id="rId14"/>
    <p:sldId id="299" r:id="rId15"/>
    <p:sldId id="277" r:id="rId16"/>
    <p:sldId id="278" r:id="rId17"/>
    <p:sldId id="279" r:id="rId18"/>
    <p:sldId id="290" r:id="rId19"/>
    <p:sldId id="281" r:id="rId20"/>
    <p:sldId id="282" r:id="rId21"/>
    <p:sldId id="270" r:id="rId22"/>
    <p:sldId id="294" r:id="rId23"/>
    <p:sldId id="271" r:id="rId24"/>
    <p:sldId id="317" r:id="rId25"/>
    <p:sldId id="320" r:id="rId26"/>
    <p:sldId id="298" r:id="rId27"/>
    <p:sldId id="319" r:id="rId28"/>
    <p:sldId id="291" r:id="rId29"/>
    <p:sldId id="293" r:id="rId30"/>
    <p:sldId id="292" r:id="rId31"/>
    <p:sldId id="272" r:id="rId32"/>
    <p:sldId id="309" r:id="rId33"/>
    <p:sldId id="267" r:id="rId34"/>
    <p:sldId id="268" r:id="rId35"/>
    <p:sldId id="300"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8C5C"/>
    <a:srgbClr val="CFC493"/>
    <a:srgbClr val="006600"/>
    <a:srgbClr val="005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77020" autoAdjust="0"/>
  </p:normalViewPr>
  <p:slideViewPr>
    <p:cSldViewPr>
      <p:cViewPr varScale="1">
        <p:scale>
          <a:sx n="57" d="100"/>
          <a:sy n="57" d="100"/>
        </p:scale>
        <p:origin x="18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EF1113B-DE12-49BD-9D87-03B5FAD1DD11}" type="datetimeFigureOut">
              <a:rPr lang="en-US" smtClean="0"/>
              <a:t>4/19/2017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E033F45-3094-4F4B-9F17-2EFDB92187F1}" type="slidenum">
              <a:rPr lang="en-US" smtClean="0"/>
              <a:t>‹#›</a:t>
            </a:fld>
            <a:endParaRPr lang="en-US"/>
          </a:p>
        </p:txBody>
      </p:sp>
    </p:spTree>
    <p:extLst>
      <p:ext uri="{BB962C8B-B14F-4D97-AF65-F5344CB8AC3E}">
        <p14:creationId xmlns:p14="http://schemas.microsoft.com/office/powerpoint/2010/main" val="850137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0091BF-3B06-4B3F-B8A8-15349F4FDC65}" type="datetimeFigureOut">
              <a:rPr lang="en-US" smtClean="0"/>
              <a:t>4/19/2017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B95FEE-6075-4A9E-9EF2-68CBDFE65B02}" type="slidenum">
              <a:rPr lang="en-US" smtClean="0"/>
              <a:t>‹#›</a:t>
            </a:fld>
            <a:endParaRPr lang="en-US"/>
          </a:p>
        </p:txBody>
      </p:sp>
    </p:spTree>
    <p:extLst>
      <p:ext uri="{BB962C8B-B14F-4D97-AF65-F5344CB8AC3E}">
        <p14:creationId xmlns:p14="http://schemas.microsoft.com/office/powerpoint/2010/main" val="289848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Outline: </a:t>
            </a:r>
          </a:p>
          <a:p>
            <a:pPr marL="174708" indent="-174708">
              <a:buFont typeface="Arial" panose="020B0604020202020204" pitchFamily="34" charset="0"/>
              <a:buChar char="•"/>
            </a:pPr>
            <a:r>
              <a:rPr lang="en-US" dirty="0" smtClean="0"/>
              <a:t>Current evidence to support the physiology of oral feeding in the VLBW infant. </a:t>
            </a:r>
          </a:p>
          <a:p>
            <a:r>
              <a:rPr lang="en-US" dirty="0" smtClean="0"/>
              <a:t>•	Clinical Practices that support oral feeding for VLBW infants. </a:t>
            </a:r>
          </a:p>
          <a:p>
            <a:r>
              <a:rPr lang="en-US" dirty="0" smtClean="0"/>
              <a:t>•	Transition from gavage to oral feeding in the NICU </a:t>
            </a:r>
          </a:p>
          <a:p>
            <a:r>
              <a:rPr lang="en-US" dirty="0" smtClean="0"/>
              <a:t>•	Continued support to promote breastfeeding after discharge. </a:t>
            </a: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2</a:t>
            </a:fld>
            <a:endParaRPr lang="en-US"/>
          </a:p>
        </p:txBody>
      </p:sp>
    </p:spTree>
    <p:extLst>
      <p:ext uri="{BB962C8B-B14F-4D97-AF65-F5344CB8AC3E}">
        <p14:creationId xmlns:p14="http://schemas.microsoft.com/office/powerpoint/2010/main" val="401694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18</a:t>
            </a:fld>
            <a:endParaRPr lang="en-US"/>
          </a:p>
        </p:txBody>
      </p:sp>
    </p:spTree>
    <p:extLst>
      <p:ext uri="{BB962C8B-B14F-4D97-AF65-F5344CB8AC3E}">
        <p14:creationId xmlns:p14="http://schemas.microsoft.com/office/powerpoint/2010/main" val="4042174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5EE3A9BC-6B27-4270-A19A-818F15ECB386}" type="slidenum">
              <a:rPr lang="en-US" altLang="en-US">
                <a:solidFill>
                  <a:prstClr val="black"/>
                </a:solidFill>
              </a:rPr>
              <a:pPr/>
              <a:t>19</a:t>
            </a:fld>
            <a:endParaRPr lang="en-US" altLang="en-US">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t>Mother</a:t>
            </a:r>
            <a:r>
              <a:rPr lang="en-US" altLang="en-US" baseline="0" dirty="0" smtClean="0"/>
              <a:t> can view infant and has free hand for breast compression to assist in sustaining active feeding. </a:t>
            </a:r>
            <a:endParaRPr lang="en-US" altLang="en-US" dirty="0" smtClean="0"/>
          </a:p>
        </p:txBody>
      </p:sp>
    </p:spTree>
    <p:extLst>
      <p:ext uri="{BB962C8B-B14F-4D97-AF65-F5344CB8AC3E}">
        <p14:creationId xmlns:p14="http://schemas.microsoft.com/office/powerpoint/2010/main" val="179534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football but across,</a:t>
            </a:r>
            <a:r>
              <a:rPr lang="en-US" baseline="0" dirty="0" smtClean="0"/>
              <a:t> may seem more like cradle hold for mothers while providing support for head and neck.</a:t>
            </a:r>
          </a:p>
          <a:p>
            <a:r>
              <a:rPr lang="en-US" baseline="0" dirty="0" smtClean="0"/>
              <a:t>Free hand for compression to increase active feeding at breast. </a:t>
            </a:r>
            <a:endParaRPr lang="en-US" dirty="0"/>
          </a:p>
        </p:txBody>
      </p:sp>
      <p:sp>
        <p:nvSpPr>
          <p:cNvPr id="4" name="Slide Number Placeholder 3"/>
          <p:cNvSpPr>
            <a:spLocks noGrp="1"/>
          </p:cNvSpPr>
          <p:nvPr>
            <p:ph type="sldNum" sz="quarter" idx="10"/>
          </p:nvPr>
        </p:nvSpPr>
        <p:spPr/>
        <p:txBody>
          <a:bodyPr/>
          <a:lstStyle/>
          <a:p>
            <a:fld id="{15625167-9658-4413-B7AF-22E9D8F50742}" type="slidenum">
              <a:rPr lang="en-US" smtClean="0"/>
              <a:t>20</a:t>
            </a:fld>
            <a:endParaRPr lang="en-US"/>
          </a:p>
        </p:txBody>
      </p:sp>
    </p:spTree>
    <p:extLst>
      <p:ext uri="{BB962C8B-B14F-4D97-AF65-F5344CB8AC3E}">
        <p14:creationId xmlns:p14="http://schemas.microsoft.com/office/powerpoint/2010/main" val="1024663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a:t>
            </a:r>
            <a:r>
              <a:rPr lang="en-US" b="1" baseline="0" dirty="0" smtClean="0"/>
              <a:t> many NICUs are using tests weights? </a:t>
            </a:r>
          </a:p>
          <a:p>
            <a:endParaRPr lang="en-US" b="1" baseline="0" dirty="0" smtClean="0"/>
          </a:p>
          <a:p>
            <a:r>
              <a:rPr lang="en-US" b="1" baseline="0" dirty="0" smtClean="0"/>
              <a:t>if infant actively sucks less than 5 minutes; give full gavage feeding, for 5-15 minutes; give 1/2 of feeding, for &gt; 15 minutes; give no supplement</a:t>
            </a:r>
          </a:p>
          <a:p>
            <a:endParaRPr lang="en-US" b="1" baseline="0" dirty="0" smtClean="0"/>
          </a:p>
          <a:p>
            <a:r>
              <a:rPr lang="en-US" b="1" baseline="0" dirty="0" smtClean="0"/>
              <a:t>(Hurst, Meier, &amp; </a:t>
            </a:r>
            <a:r>
              <a:rPr lang="en-US" b="1" baseline="0" dirty="0" err="1" smtClean="0"/>
              <a:t>Engstrom</a:t>
            </a:r>
            <a:r>
              <a:rPr lang="en-US" b="1" baseline="0" dirty="0" smtClean="0"/>
              <a:t>, 2004) Random </a:t>
            </a:r>
            <a:r>
              <a:rPr lang="en-US" b="1" baseline="0" dirty="0" err="1" smtClean="0"/>
              <a:t>assignement</a:t>
            </a:r>
            <a:r>
              <a:rPr lang="en-US" b="1" baseline="0" dirty="0" smtClean="0"/>
              <a:t> to in home measurement of milk intake for infant needs. </a:t>
            </a:r>
            <a:endParaRPr lang="en-US" b="1" dirty="0"/>
          </a:p>
        </p:txBody>
      </p:sp>
      <p:sp>
        <p:nvSpPr>
          <p:cNvPr id="4" name="Slide Number Placeholder 3"/>
          <p:cNvSpPr>
            <a:spLocks noGrp="1"/>
          </p:cNvSpPr>
          <p:nvPr>
            <p:ph type="sldNum" sz="quarter" idx="10"/>
          </p:nvPr>
        </p:nvSpPr>
        <p:spPr/>
        <p:txBody>
          <a:bodyPr/>
          <a:lstStyle/>
          <a:p>
            <a:fld id="{15625167-9658-4413-B7AF-22E9D8F50742}" type="slidenum">
              <a:rPr lang="en-US" smtClean="0"/>
              <a:t>21</a:t>
            </a:fld>
            <a:endParaRPr lang="en-US"/>
          </a:p>
        </p:txBody>
      </p:sp>
    </p:spTree>
    <p:extLst>
      <p:ext uri="{BB962C8B-B14F-4D97-AF65-F5344CB8AC3E}">
        <p14:creationId xmlns:p14="http://schemas.microsoft.com/office/powerpoint/2010/main" val="102326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infant actively sucks less than 5 minutes; give full gavage feeding, for 5-15 minutes; give 1/2 of feeding, for &gt; 15 minutes; give no supplement</a:t>
            </a:r>
          </a:p>
          <a:p>
            <a:endParaRPr lang="en-US" dirty="0"/>
          </a:p>
        </p:txBody>
      </p:sp>
      <p:sp>
        <p:nvSpPr>
          <p:cNvPr id="4" name="Slide Number Placeholder 3"/>
          <p:cNvSpPr>
            <a:spLocks noGrp="1"/>
          </p:cNvSpPr>
          <p:nvPr>
            <p:ph type="sldNum" sz="quarter" idx="10"/>
          </p:nvPr>
        </p:nvSpPr>
        <p:spPr/>
        <p:txBody>
          <a:bodyPr/>
          <a:lstStyle/>
          <a:p>
            <a:fld id="{15625167-9658-4413-B7AF-22E9D8F50742}" type="slidenum">
              <a:rPr lang="en-US" smtClean="0"/>
              <a:t>23</a:t>
            </a:fld>
            <a:endParaRPr lang="en-US"/>
          </a:p>
        </p:txBody>
      </p:sp>
    </p:spTree>
    <p:extLst>
      <p:ext uri="{BB962C8B-B14F-4D97-AF65-F5344CB8AC3E}">
        <p14:creationId xmlns:p14="http://schemas.microsoft.com/office/powerpoint/2010/main" val="3925205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infant actively sucks less than 5 minutes; give full gavage feeding, for 5-15 minutes; give 1/2 of feeding, for &gt; 15 minutes; give no supplement</a:t>
            </a: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24</a:t>
            </a:fld>
            <a:endParaRPr lang="en-US"/>
          </a:p>
        </p:txBody>
      </p:sp>
    </p:spTree>
    <p:extLst>
      <p:ext uri="{BB962C8B-B14F-4D97-AF65-F5344CB8AC3E}">
        <p14:creationId xmlns:p14="http://schemas.microsoft.com/office/powerpoint/2010/main" val="56735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Inquire from</a:t>
            </a:r>
            <a:r>
              <a:rPr lang="en-US" baseline="0" dirty="0" smtClean="0"/>
              <a:t> NICUs present how many have test weights? How many have </a:t>
            </a:r>
            <a:r>
              <a:rPr lang="en-US" baseline="0" dirty="0" err="1" smtClean="0"/>
              <a:t>crematocrits</a:t>
            </a:r>
            <a:r>
              <a:rPr lang="en-US" baseline="0" dirty="0" smtClean="0"/>
              <a:t> </a:t>
            </a:r>
          </a:p>
          <a:p>
            <a:r>
              <a:rPr lang="en-US" baseline="0" dirty="0" smtClean="0"/>
              <a:t>Expect low response. </a:t>
            </a:r>
          </a:p>
          <a:p>
            <a:endParaRPr lang="en-US" baseline="0" dirty="0" smtClean="0"/>
          </a:p>
          <a:p>
            <a:r>
              <a:rPr lang="en-US" baseline="0" dirty="0" smtClean="0"/>
              <a:t>Add assessment for first oral feeding. </a:t>
            </a:r>
          </a:p>
          <a:p>
            <a:r>
              <a:rPr lang="en-US" dirty="0" smtClean="0"/>
              <a:t>•	If mother’s supply is &gt;40 ml she may use one of several techniques to reduce the amount of flow and supply to the early breastfeeding infant which include: </a:t>
            </a:r>
          </a:p>
          <a:p>
            <a:r>
              <a:rPr lang="en-US" dirty="0" smtClean="0"/>
              <a:t>o	Pumping 1/2 of her milk out just prior to positioning baby at breast.  If this technique is used, mother will need to pump remainder of milk out within 15 minutes of the breastfeeding session</a:t>
            </a:r>
          </a:p>
          <a:p>
            <a:r>
              <a:rPr lang="en-US" dirty="0" smtClean="0"/>
              <a:t>o	Schedule pumping to be 1-2 hours prior to positioning baby at breast.  If this technique is used, mother will need to pump at her regular 3-hour interval</a:t>
            </a:r>
          </a:p>
          <a:p>
            <a:r>
              <a:rPr lang="en-US" dirty="0" smtClean="0"/>
              <a:t>o	If milk supply is ample and mother is never empty, baby may go to breast directly after mother has pumped and she can continue her regular pumping schedule</a:t>
            </a: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28</a:t>
            </a:fld>
            <a:endParaRPr lang="en-US"/>
          </a:p>
        </p:txBody>
      </p:sp>
    </p:spTree>
    <p:extLst>
      <p:ext uri="{BB962C8B-B14F-4D97-AF65-F5344CB8AC3E}">
        <p14:creationId xmlns:p14="http://schemas.microsoft.com/office/powerpoint/2010/main" val="2647431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*Foremilk collected in the first 2-3 minutes post let</a:t>
            </a:r>
            <a:r>
              <a:rPr lang="en-US" baseline="0" dirty="0" smtClean="0"/>
              <a:t> down. Ada</a:t>
            </a:r>
            <a:r>
              <a:rPr lang="en-US" dirty="0" smtClean="0"/>
              <a:t>pted from Valentine, Hurst, </a:t>
            </a:r>
            <a:r>
              <a:rPr lang="en-US" dirty="0" err="1" smtClean="0"/>
              <a:t>Schanler</a:t>
            </a:r>
            <a:r>
              <a:rPr lang="en-US" dirty="0" smtClean="0"/>
              <a:t>. 1994. J Pediatric Gastroenterology &amp; Nutrition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29</a:t>
            </a:fld>
            <a:endParaRPr lang="en-US"/>
          </a:p>
        </p:txBody>
      </p:sp>
    </p:spTree>
    <p:extLst>
      <p:ext uri="{BB962C8B-B14F-4D97-AF65-F5344CB8AC3E}">
        <p14:creationId xmlns:p14="http://schemas.microsoft.com/office/powerpoint/2010/main" val="433053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31</a:t>
            </a:fld>
            <a:endParaRPr lang="en-US"/>
          </a:p>
        </p:txBody>
      </p:sp>
    </p:spTree>
    <p:extLst>
      <p:ext uri="{BB962C8B-B14F-4D97-AF65-F5344CB8AC3E}">
        <p14:creationId xmlns:p14="http://schemas.microsoft.com/office/powerpoint/2010/main" val="461748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Factors</a:t>
            </a:r>
            <a:r>
              <a:rPr lang="en-US" baseline="0" dirty="0" smtClean="0"/>
              <a:t> that should be considered. Is mom going back to work? Does she have help at home, other children etc. </a:t>
            </a:r>
          </a:p>
          <a:p>
            <a:r>
              <a:rPr lang="en-US" baseline="0" dirty="0" smtClean="0"/>
              <a:t>What is realistic for this mother/infant pair…. </a:t>
            </a:r>
          </a:p>
          <a:p>
            <a:endParaRPr lang="en-US" baseline="0" dirty="0" smtClean="0"/>
          </a:p>
          <a:p>
            <a:r>
              <a:rPr lang="en-US" baseline="0" dirty="0" smtClean="0"/>
              <a:t>Allowing infant at breast, feeding on cue use of test weights, increasing maternal confidence in direct breastfeeding…………….</a:t>
            </a:r>
            <a:endParaRPr lang="en-US" dirty="0"/>
          </a:p>
        </p:txBody>
      </p:sp>
      <p:sp>
        <p:nvSpPr>
          <p:cNvPr id="4" name="Slide Number Placeholder 3"/>
          <p:cNvSpPr>
            <a:spLocks noGrp="1"/>
          </p:cNvSpPr>
          <p:nvPr>
            <p:ph type="sldNum" sz="quarter" idx="10"/>
          </p:nvPr>
        </p:nvSpPr>
        <p:spPr/>
        <p:txBody>
          <a:bodyPr/>
          <a:lstStyle/>
          <a:p>
            <a:fld id="{15625167-9658-4413-B7AF-22E9D8F50742}" type="slidenum">
              <a:rPr lang="en-US" smtClean="0"/>
              <a:t>32</a:t>
            </a:fld>
            <a:endParaRPr lang="en-US"/>
          </a:p>
        </p:txBody>
      </p:sp>
    </p:spTree>
    <p:extLst>
      <p:ext uri="{BB962C8B-B14F-4D97-AF65-F5344CB8AC3E}">
        <p14:creationId xmlns:p14="http://schemas.microsoft.com/office/powerpoint/2010/main" val="258779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Kara …. </a:t>
            </a:r>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5</a:t>
            </a:fld>
            <a:endParaRPr lang="en-US"/>
          </a:p>
        </p:txBody>
      </p:sp>
    </p:spTree>
    <p:extLst>
      <p:ext uri="{BB962C8B-B14F-4D97-AF65-F5344CB8AC3E}">
        <p14:creationId xmlns:p14="http://schemas.microsoft.com/office/powerpoint/2010/main" val="2476340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25167-9658-4413-B7AF-22E9D8F50742}" type="slidenum">
              <a:rPr lang="en-US" smtClean="0"/>
              <a:t>34</a:t>
            </a:fld>
            <a:endParaRPr lang="en-US"/>
          </a:p>
        </p:txBody>
      </p:sp>
    </p:spTree>
    <p:extLst>
      <p:ext uri="{BB962C8B-B14F-4D97-AF65-F5344CB8AC3E}">
        <p14:creationId xmlns:p14="http://schemas.microsoft.com/office/powerpoint/2010/main" val="2071057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Addressing</a:t>
            </a:r>
            <a:r>
              <a:rPr lang="en-US" baseline="0" dirty="0" smtClean="0"/>
              <a:t> your babies. </a:t>
            </a:r>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35</a:t>
            </a:fld>
            <a:endParaRPr lang="en-US"/>
          </a:p>
        </p:txBody>
      </p:sp>
    </p:spTree>
    <p:extLst>
      <p:ext uri="{BB962C8B-B14F-4D97-AF65-F5344CB8AC3E}">
        <p14:creationId xmlns:p14="http://schemas.microsoft.com/office/powerpoint/2010/main" val="401678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Meier P. Bottle- and breastfeeding: effects of transcutaneous oxygen pressure and temperature in preterm infants. </a:t>
            </a:r>
            <a:r>
              <a:rPr lang="en-US" dirty="0" err="1" smtClean="0"/>
              <a:t>Nurs</a:t>
            </a:r>
            <a:r>
              <a:rPr lang="en-US" dirty="0" smtClean="0"/>
              <a:t> Res. 1988;37:36 – 41</a:t>
            </a:r>
          </a:p>
          <a:p>
            <a:endParaRPr lang="en-US" dirty="0" smtClean="0"/>
          </a:p>
          <a:p>
            <a:r>
              <a:rPr lang="en-US" dirty="0" smtClean="0"/>
              <a:t>Meier PP, Johnson TJ, Patel AL, </a:t>
            </a:r>
            <a:r>
              <a:rPr lang="en-US" dirty="0" err="1" smtClean="0"/>
              <a:t>Rossman</a:t>
            </a:r>
            <a:r>
              <a:rPr lang="en-US" dirty="0" smtClean="0"/>
              <a:t> B. Evidence-Based Methods That Promote Human Milk Feeding of Preterm Infants. Clinics in Perinatology 44(1):1-22.</a:t>
            </a:r>
          </a:p>
          <a:p>
            <a:endParaRPr lang="en-US" dirty="0" smtClean="0"/>
          </a:p>
          <a:p>
            <a:r>
              <a:rPr lang="en-US" dirty="0" smtClean="0"/>
              <a:t>Infants</a:t>
            </a:r>
            <a:r>
              <a:rPr lang="en-US" baseline="0" dirty="0" smtClean="0"/>
              <a:t> remain more physiologically stable during breast than bottle feeding because they can control the rate of milk flow when breastfeeding but only respond to it with the bottle feeding. </a:t>
            </a:r>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9</a:t>
            </a:fld>
            <a:endParaRPr lang="en-US"/>
          </a:p>
        </p:txBody>
      </p:sp>
    </p:spTree>
    <p:extLst>
      <p:ext uri="{BB962C8B-B14F-4D97-AF65-F5344CB8AC3E}">
        <p14:creationId xmlns:p14="http://schemas.microsoft.com/office/powerpoint/2010/main" val="250263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C03EB1-662D-4295-A390-805F392DCA5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5429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will show the initiative wide data on NNB “Non-nutritive Sucking at the Breast” The Breast is the original pacifier </a:t>
            </a: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11</a:t>
            </a:fld>
            <a:endParaRPr lang="en-US"/>
          </a:p>
        </p:txBody>
      </p:sp>
    </p:spTree>
    <p:extLst>
      <p:ext uri="{BB962C8B-B14F-4D97-AF65-F5344CB8AC3E}">
        <p14:creationId xmlns:p14="http://schemas.microsoft.com/office/powerpoint/2010/main" val="4238187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WHICH</a:t>
            </a:r>
            <a:r>
              <a:rPr lang="en-US" b="1" baseline="0" dirty="0" smtClean="0"/>
              <a:t> NICUS REQUIRE A BOTTLE FEEDING ATTEMPT PRIOR TO ALLOWING BREASTFEEDING? </a:t>
            </a:r>
          </a:p>
          <a:p>
            <a:endParaRPr lang="en-US" dirty="0" smtClean="0"/>
          </a:p>
          <a:p>
            <a:r>
              <a:rPr lang="en-US" dirty="0" smtClean="0"/>
              <a:t>Bottle vs</a:t>
            </a:r>
            <a:r>
              <a:rPr lang="en-US" baseline="0" dirty="0" smtClean="0"/>
              <a:t> breast first feedings.  Assessment of vitals nurses role and LC. Meier said if babies are on Oxygen if they need </a:t>
            </a:r>
          </a:p>
          <a:p>
            <a:r>
              <a:rPr lang="en-US" baseline="0" dirty="0" smtClean="0"/>
              <a:t>Nurses should coordinate breastfeeding attempts with mother as tolerated by the infant.  </a:t>
            </a:r>
          </a:p>
          <a:p>
            <a:r>
              <a:rPr lang="en-US" baseline="0" dirty="0" smtClean="0"/>
              <a:t>Attempt oral feedings at the breast prior to routine introduction of bottles. </a:t>
            </a:r>
          </a:p>
          <a:p>
            <a:r>
              <a:rPr lang="en-US" baseline="0" dirty="0" smtClean="0"/>
              <a:t>Teach mothers infant feeding cues and promote breastfeeding on cue, as mother is available and infant is able.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ABB9DA-B554-4BE8-A8E9-3E965B6A8B3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05136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Who</a:t>
            </a:r>
            <a:r>
              <a:rPr lang="en-US" b="1" baseline="0" dirty="0" smtClean="0"/>
              <a:t> has nipple shields in their NICU PYXIS FOR NICU STAFF NURSES TO USE AS NEEDED? </a:t>
            </a:r>
            <a:endParaRPr lang="en-US" b="1" dirty="0" smtClean="0"/>
          </a:p>
          <a:p>
            <a:r>
              <a:rPr lang="en-US" dirty="0" smtClean="0"/>
              <a:t>Positive</a:t>
            </a:r>
            <a:r>
              <a:rPr lang="en-US" baseline="0" dirty="0" smtClean="0"/>
              <a:t> reinforcement of milk in the teat, nipple shield. </a:t>
            </a:r>
          </a:p>
          <a:p>
            <a:endParaRPr lang="en-US" baseline="0" dirty="0" smtClean="0"/>
          </a:p>
          <a:p>
            <a:r>
              <a:rPr lang="en-US" baseline="0" dirty="0" smtClean="0"/>
              <a:t>Suction pressures are critical for removing milk from the breast but not from the bottle. Milk </a:t>
            </a:r>
            <a:r>
              <a:rPr lang="en-US" baseline="0" dirty="0" err="1" smtClean="0"/>
              <a:t>tx</a:t>
            </a:r>
            <a:r>
              <a:rPr lang="en-US" baseline="0" dirty="0" smtClean="0"/>
              <a:t> to infant during suction when breastfeeding and likely during expression when bottle feeding. </a:t>
            </a:r>
          </a:p>
          <a:p>
            <a:endParaRPr lang="en-US" baseline="0" dirty="0" smtClean="0"/>
          </a:p>
          <a:p>
            <a:r>
              <a:rPr lang="en-US" baseline="0" dirty="0" smtClean="0"/>
              <a:t>Lau et al 2000; Suction pressures are </a:t>
            </a:r>
            <a:r>
              <a:rPr lang="en-US" baseline="0" dirty="0" err="1" smtClean="0"/>
              <a:t>maturationally</a:t>
            </a:r>
            <a:r>
              <a:rPr lang="en-US" baseline="0" dirty="0" smtClean="0"/>
              <a:t> dependent reaching values that are critical to effective and efficient </a:t>
            </a:r>
            <a:endParaRPr lang="en-US" dirty="0"/>
          </a:p>
        </p:txBody>
      </p:sp>
      <p:sp>
        <p:nvSpPr>
          <p:cNvPr id="4" name="Slide Number Placeholder 3"/>
          <p:cNvSpPr>
            <a:spLocks noGrp="1"/>
          </p:cNvSpPr>
          <p:nvPr>
            <p:ph type="sldNum" sz="quarter" idx="10"/>
          </p:nvPr>
        </p:nvSpPr>
        <p:spPr/>
        <p:txBody>
          <a:bodyPr/>
          <a:lstStyle/>
          <a:p>
            <a:fld id="{15625167-9658-4413-B7AF-22E9D8F5074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497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16</a:t>
            </a:fld>
            <a:endParaRPr lang="en-US"/>
          </a:p>
        </p:txBody>
      </p:sp>
    </p:spTree>
    <p:extLst>
      <p:ext uri="{BB962C8B-B14F-4D97-AF65-F5344CB8AC3E}">
        <p14:creationId xmlns:p14="http://schemas.microsoft.com/office/powerpoint/2010/main" val="394086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31774" fontAlgn="base">
              <a:spcBef>
                <a:spcPct val="30000"/>
              </a:spcBef>
              <a:spcAft>
                <a:spcPct val="0"/>
              </a:spcAft>
              <a:defRPr/>
            </a:pPr>
            <a:r>
              <a:rPr lang="en-US" altLang="en-US" dirty="0" smtClean="0"/>
              <a:t>Positive reinforcement of milk in the teat, nipple shield. Describe</a:t>
            </a:r>
            <a:r>
              <a:rPr lang="en-US" altLang="en-US" baseline="0" dirty="0" smtClean="0"/>
              <a:t> latching with  wide open gape and to entire shield not just the tip.. </a:t>
            </a:r>
            <a:r>
              <a:rPr lang="en-US" dirty="0">
                <a:solidFill>
                  <a:srgbClr val="000000"/>
                </a:solidFill>
                <a:latin typeface="Arial" charset="0"/>
              </a:rPr>
              <a:t>Lips should be flanged and touching the breast.   Shield shouldn’t pop in and out and you shouldn’t see nipple</a:t>
            </a:r>
          </a:p>
          <a:p>
            <a:r>
              <a:rPr lang="en-US" altLang="en-US" dirty="0" smtClean="0"/>
              <a:t>Used until all feedings are at breast…</a:t>
            </a:r>
          </a:p>
          <a:p>
            <a:r>
              <a:rPr lang="en-US" altLang="en-US" dirty="0" smtClean="0"/>
              <a:t>Assists</a:t>
            </a:r>
            <a:r>
              <a:rPr lang="en-US" altLang="en-US" baseline="0" dirty="0" smtClean="0"/>
              <a:t> the infant is sustaining active feeding at the breast, increase milk transfer with less energy expenditure for infant. </a:t>
            </a:r>
          </a:p>
          <a:p>
            <a:r>
              <a:rPr lang="en-US" altLang="en-US" baseline="0" dirty="0" smtClean="0"/>
              <a:t>BRNS resource until your staff is trained… </a:t>
            </a:r>
          </a:p>
          <a:p>
            <a:endParaRPr lang="en-US" altLang="en-US" baseline="0" dirty="0" smtClean="0"/>
          </a:p>
          <a:p>
            <a:endParaRPr lang="en-US" altLang="en-US" baseline="0" dirty="0" smtClean="0"/>
          </a:p>
          <a:p>
            <a:endParaRPr lang="en-US" altLang="en-US" dirty="0" smtClean="0"/>
          </a:p>
        </p:txBody>
      </p:sp>
      <p:sp>
        <p:nvSpPr>
          <p:cNvPr id="870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D906A6C8-F2FD-4844-BC9A-788A6EC51727}" type="slidenum">
              <a:rPr lang="en-US" altLang="en-US">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val="3874614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A8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3550047" y="228600"/>
            <a:ext cx="2043906" cy="190461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2926800" y="5791200"/>
            <a:ext cx="3290400" cy="45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2727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t>‹#›</a:t>
            </a:fld>
            <a:endParaRPr lang="en-US"/>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8582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389120" y="6333744"/>
            <a:ext cx="381000" cy="381000"/>
          </a:xfrm>
          <a:prstGeom prst="rect">
            <a:avLst/>
          </a:prstGeom>
        </p:spPr>
        <p:txBody>
          <a:bodyPr/>
          <a:lstStyle/>
          <a:p>
            <a:fld id="{800332C6-A5C1-4D88-ADCE-6F3163D8595A}" type="slidenum">
              <a:rPr lang="en-US" smtClean="0"/>
              <a:t>‹#›</a:t>
            </a:fld>
            <a:endParaRPr lang="en-US"/>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457200" y="6350181"/>
            <a:ext cx="381000" cy="35503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91200" y="6321544"/>
            <a:ext cx="2895600" cy="4023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3447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389120" y="6333744"/>
            <a:ext cx="381000" cy="381000"/>
          </a:xfrm>
          <a:prstGeom prst="rect">
            <a:avLst/>
          </a:prstGeom>
        </p:spPr>
        <p:txBody>
          <a:bodyPr/>
          <a:lstStyle/>
          <a:p>
            <a:fld id="{800332C6-A5C1-4D88-ADCE-6F3163D8595A}" type="slidenum">
              <a:rPr lang="en-US" smtClean="0"/>
              <a:t>‹#›</a:t>
            </a:fld>
            <a:endParaRPr lang="en-US"/>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457200" y="6350181"/>
            <a:ext cx="381000" cy="35503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91200" y="6321544"/>
            <a:ext cx="2895600" cy="4023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6390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343400" y="6400799"/>
            <a:ext cx="381000" cy="317399"/>
          </a:xfrm>
          <a:prstGeom prst="rect">
            <a:avLst/>
          </a:prstGeom>
        </p:spPr>
        <p:txBody>
          <a:bodyPr/>
          <a:lstStyle/>
          <a:p>
            <a:fld id="{800332C6-A5C1-4D88-ADCE-6F3163D8595A}" type="slidenum">
              <a:rPr lang="en-US" smtClean="0"/>
              <a:t>‹#›</a:t>
            </a:fld>
            <a:endParaRPr lang="en-US"/>
          </a:p>
        </p:txBody>
      </p:sp>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007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A8C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t>‹#›</a:t>
            </a:fld>
            <a:endParaRPr lang="en-US"/>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3550047" y="228600"/>
            <a:ext cx="2043906" cy="190461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2926800" y="2286000"/>
            <a:ext cx="3290400" cy="45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1927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4343400" y="6400799"/>
            <a:ext cx="381000" cy="323087"/>
          </a:xfrm>
          <a:prstGeom prst="rect">
            <a:avLst/>
          </a:prstGeom>
        </p:spPr>
        <p:txBody>
          <a:bodyPr/>
          <a:lstStyle/>
          <a:p>
            <a:fld id="{800332C6-A5C1-4D88-ADCE-6F3163D8595A}" type="slidenum">
              <a:rPr lang="en-US" smtClean="0"/>
              <a:t>‹#›</a:t>
            </a:fld>
            <a:endParaRPr lang="en-US"/>
          </a:p>
        </p:txBody>
      </p:sp>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2091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t>‹#›</a:t>
            </a:fld>
            <a:endParaRPr lang="en-US"/>
          </a:p>
        </p:txBody>
      </p:sp>
      <p:pic>
        <p:nvPicPr>
          <p:cNvPr id="12"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4468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t>‹#›</a:t>
            </a:fld>
            <a:endParaRPr lang="en-US"/>
          </a:p>
        </p:txBody>
      </p:sp>
    </p:spTree>
    <p:extLst>
      <p:ext uri="{BB962C8B-B14F-4D97-AF65-F5344CB8AC3E}">
        <p14:creationId xmlns:p14="http://schemas.microsoft.com/office/powerpoint/2010/main" val="78479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4343400" y="6392169"/>
            <a:ext cx="381000" cy="381000"/>
          </a:xfrm>
          <a:prstGeom prst="rect">
            <a:avLst/>
          </a:prstGeom>
        </p:spPr>
        <p:txBody>
          <a:bodyPr/>
          <a:lstStyle/>
          <a:p>
            <a:fld id="{800332C6-A5C1-4D88-ADCE-6F3163D8595A}" type="slidenum">
              <a:rPr lang="en-US" smtClean="0"/>
              <a:t>‹#›</a:t>
            </a:fld>
            <a:endParaRPr lang="en-US"/>
          </a:p>
        </p:txBody>
      </p:sp>
      <p:pic>
        <p:nvPicPr>
          <p:cNvPr id="6"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0896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343400" y="6396990"/>
            <a:ext cx="381000" cy="384810"/>
          </a:xfrm>
          <a:prstGeom prst="rect">
            <a:avLst/>
          </a:prstGeom>
        </p:spPr>
        <p:txBody>
          <a:bodyPr/>
          <a:lstStyle/>
          <a:p>
            <a:fld id="{800332C6-A5C1-4D88-ADCE-6F3163D8595A}" type="slidenum">
              <a:rPr lang="en-US" smtClean="0"/>
              <a:t>‹#›</a:t>
            </a:fld>
            <a:endParaRPr lang="en-US"/>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3851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t>‹#›</a:t>
            </a:fld>
            <a:endParaRPr lang="en-US"/>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83989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0B"/>
        </a:solidFill>
        <a:effectLst/>
      </p:bgPr>
    </p:bg>
    <p:spTree>
      <p:nvGrpSpPr>
        <p:cNvPr id="1" name=""/>
        <p:cNvGrpSpPr/>
        <p:nvPr/>
      </p:nvGrpSpPr>
      <p:grpSpPr>
        <a:xfrm>
          <a:off x="0" y="0"/>
          <a:ext cx="0" cy="0"/>
          <a:chOff x="0" y="0"/>
          <a:chExt cx="0" cy="0"/>
        </a:xfrm>
      </p:grpSpPr>
      <p:sp>
        <p:nvSpPr>
          <p:cNvPr id="8" name="Rounded Rectangle 7"/>
          <p:cNvSpPr/>
          <p:nvPr/>
        </p:nvSpPr>
        <p:spPr>
          <a:xfrm>
            <a:off x="114300" y="152400"/>
            <a:ext cx="8915400" cy="6629400"/>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Oval 8"/>
          <p:cNvSpPr/>
          <p:nvPr/>
        </p:nvSpPr>
        <p:spPr>
          <a:xfrm>
            <a:off x="4389120" y="6410325"/>
            <a:ext cx="274320" cy="274320"/>
          </a:xfrm>
          <a:prstGeom prst="ellipse">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4"/>
          </p:nvPr>
        </p:nvSpPr>
        <p:spPr>
          <a:xfrm>
            <a:off x="4267200" y="6400800"/>
            <a:ext cx="533400" cy="457200"/>
          </a:xfrm>
          <a:prstGeom prst="rect">
            <a:avLst/>
          </a:prstGeom>
        </p:spPr>
        <p:txBody>
          <a:bodyPr/>
          <a:lstStyle>
            <a:lvl1pPr algn="ctr">
              <a:defRPr sz="1200">
                <a:solidFill>
                  <a:schemeClr val="bg1"/>
                </a:solidFill>
                <a:latin typeface="Gill Sans MT" pitchFamily="34" charset="0"/>
              </a:defRPr>
            </a:lvl1pPr>
          </a:lstStyle>
          <a:p>
            <a:fld id="{AF51F174-ECE1-45C6-AF12-A3DBDBC07E20}" type="slidenum">
              <a:rPr lang="en-US" smtClean="0"/>
              <a:t>‹#›</a:t>
            </a:fld>
            <a:endParaRPr lang="en-US" dirty="0"/>
          </a:p>
        </p:txBody>
      </p:sp>
      <p:sp>
        <p:nvSpPr>
          <p:cNvPr id="16" name="Rectangle 15"/>
          <p:cNvSpPr/>
          <p:nvPr/>
        </p:nvSpPr>
        <p:spPr>
          <a:xfrm>
            <a:off x="457200" y="6248400"/>
            <a:ext cx="8229600" cy="27432"/>
          </a:xfrm>
          <a:prstGeom prst="rect">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760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rgbClr val="00510B"/>
          </a:solidFill>
          <a:latin typeface="Garamond" pitchFamily="18" charset="0"/>
          <a:ea typeface="+mj-ea"/>
          <a:cs typeface="+mj-cs"/>
        </a:defRPr>
      </a:lvl1pPr>
    </p:titleStyle>
    <p:bodyStyle>
      <a:lvl1pPr marL="342900" indent="-342900" algn="l" defTabSz="914400" rtl="0" eaLnBrk="1" latinLnBrk="0" hangingPunct="1">
        <a:spcBef>
          <a:spcPct val="20000"/>
        </a:spcBef>
        <a:buFontTx/>
        <a:buBlip>
          <a:blip r:embed="rId14"/>
        </a:buBlip>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14"/>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14"/>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14"/>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medelabreastfeedingus.com/tips-and-solutions/112/nipple-shield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www.medelabreastfeedingus.com/tips-and-solutions/112/nipple-shields"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health.ucsd.edu/specialties/obgyn/maternity/newborn/nicu/spin/staff/Pages/policies.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health.ucsd.edu/specialties/obgyn/maternity/newborn/nicu/spin/staff/Pages/policies.a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breastfeedla.org/feeding-cues-poste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floridahealth.gov/programs-and-services/wi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flbreastfeeding.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8077200" cy="1470025"/>
          </a:xfrm>
        </p:spPr>
        <p:txBody>
          <a:bodyPr>
            <a:normAutofit fontScale="90000"/>
          </a:bodyPr>
          <a:lstStyle/>
          <a:p>
            <a:r>
              <a:rPr lang="en-US" dirty="0"/>
              <a:t>Supporting the VLBW Infant to Advance to Oral Feeds at the Breast –</a:t>
            </a:r>
          </a:p>
        </p:txBody>
      </p:sp>
      <p:sp>
        <p:nvSpPr>
          <p:cNvPr id="3" name="Subtitle 2"/>
          <p:cNvSpPr>
            <a:spLocks noGrp="1"/>
          </p:cNvSpPr>
          <p:nvPr>
            <p:ph type="subTitle" idx="1"/>
          </p:nvPr>
        </p:nvSpPr>
        <p:spPr>
          <a:xfrm>
            <a:off x="1104900" y="3962400"/>
            <a:ext cx="7239000" cy="1752600"/>
          </a:xfrm>
        </p:spPr>
        <p:txBody>
          <a:bodyPr/>
          <a:lstStyle/>
          <a:p>
            <a:r>
              <a:rPr lang="en-US" dirty="0" err="1" smtClean="0"/>
              <a:t>Ivonne</a:t>
            </a:r>
            <a:r>
              <a:rPr lang="en-US" dirty="0" smtClean="0"/>
              <a:t> Hernandez PhD, RN, IBCLC</a:t>
            </a:r>
          </a:p>
          <a:p>
            <a:r>
              <a:rPr lang="en-US" dirty="0" smtClean="0"/>
              <a:t>Kara del Valle, MD</a:t>
            </a:r>
          </a:p>
          <a:p>
            <a:endParaRPr lang="en-US" dirty="0"/>
          </a:p>
        </p:txBody>
      </p:sp>
    </p:spTree>
    <p:extLst>
      <p:ext uri="{BB962C8B-B14F-4D97-AF65-F5344CB8AC3E}">
        <p14:creationId xmlns:p14="http://schemas.microsoft.com/office/powerpoint/2010/main" val="124166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Non-Nutritive Suckling at the Breast  </a:t>
            </a:r>
            <a:endParaRPr lang="en-US" dirty="0"/>
          </a:p>
        </p:txBody>
      </p:sp>
      <p:sp>
        <p:nvSpPr>
          <p:cNvPr id="2" name="Content Placeholder 1"/>
          <p:cNvSpPr>
            <a:spLocks noGrp="1"/>
          </p:cNvSpPr>
          <p:nvPr>
            <p:ph idx="1"/>
          </p:nvPr>
        </p:nvSpPr>
        <p:spPr/>
        <p:txBody>
          <a:bodyPr/>
          <a:lstStyle/>
          <a:p>
            <a:endParaRPr lang="en-US" dirty="0"/>
          </a:p>
        </p:txBody>
      </p:sp>
      <p:pic>
        <p:nvPicPr>
          <p:cNvPr id="5" name="Picture 4" descr="Image16"/>
          <p:cNvPicPr>
            <a:picLocks noChangeAspect="1" noChangeArrowheads="1"/>
          </p:cNvPicPr>
          <p:nvPr/>
        </p:nvPicPr>
        <p:blipFill>
          <a:blip r:embed="rId3" cstate="print">
            <a:lum bright="12000"/>
          </a:blip>
          <a:srcRect/>
          <a:stretch>
            <a:fillRect/>
          </a:stretch>
        </p:blipFill>
        <p:spPr bwMode="auto">
          <a:xfrm>
            <a:off x="1143000" y="1600200"/>
            <a:ext cx="6602083" cy="4267200"/>
          </a:xfrm>
          <a:prstGeom prst="rect">
            <a:avLst/>
          </a:prstGeom>
          <a:noFill/>
        </p:spPr>
      </p:pic>
    </p:spTree>
    <p:extLst>
      <p:ext uri="{BB962C8B-B14F-4D97-AF65-F5344CB8AC3E}">
        <p14:creationId xmlns:p14="http://schemas.microsoft.com/office/powerpoint/2010/main" val="38800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b="1" dirty="0" smtClean="0"/>
              <a:t>Non-Nutritive Suckling at the Breast</a:t>
            </a:r>
            <a:endParaRPr lang="en-US" b="1" dirty="0"/>
          </a:p>
        </p:txBody>
      </p:sp>
      <p:sp>
        <p:nvSpPr>
          <p:cNvPr id="3" name="Content Placeholder 2"/>
          <p:cNvSpPr>
            <a:spLocks noGrp="1"/>
          </p:cNvSpPr>
          <p:nvPr>
            <p:ph idx="1"/>
          </p:nvPr>
        </p:nvSpPr>
        <p:spPr/>
        <p:txBody>
          <a:bodyPr/>
          <a:lstStyle/>
          <a:p>
            <a:r>
              <a:rPr lang="en-US" dirty="0" smtClean="0"/>
              <a:t>AKA “Dry Breastfeeding”</a:t>
            </a:r>
          </a:p>
          <a:p>
            <a:r>
              <a:rPr lang="en-US" dirty="0" smtClean="0"/>
              <a:t>Used to transition infants to nutritive breastfeeding.</a:t>
            </a:r>
          </a:p>
          <a:p>
            <a:r>
              <a:rPr lang="en-US" dirty="0" smtClean="0"/>
              <a:t>Is there an order needed for NNS at the breast?</a:t>
            </a:r>
          </a:p>
          <a:p>
            <a:r>
              <a:rPr lang="en-US" dirty="0" smtClean="0"/>
              <a:t>Are infants that are NPO allowed to NNS at the breast? </a:t>
            </a:r>
          </a:p>
          <a:p>
            <a:pPr marL="0" indent="0">
              <a:buNone/>
            </a:pPr>
            <a:endParaRPr lang="en-US" dirty="0" smtClean="0"/>
          </a:p>
        </p:txBody>
      </p:sp>
      <p:sp>
        <p:nvSpPr>
          <p:cNvPr id="4" name="Slide Number Placeholder 3"/>
          <p:cNvSpPr>
            <a:spLocks noGrp="1"/>
          </p:cNvSpPr>
          <p:nvPr>
            <p:ph type="sldNum" sz="quarter" idx="12"/>
          </p:nvPr>
        </p:nvSpPr>
        <p:spPr/>
        <p:txBody>
          <a:bodyPr/>
          <a:lstStyle/>
          <a:p>
            <a:fld id="{800332C6-A5C1-4D88-ADCE-6F3163D8595A}" type="slidenum">
              <a:rPr lang="en-US" smtClean="0"/>
              <a:t>11</a:t>
            </a:fld>
            <a:endParaRPr lang="en-US"/>
          </a:p>
        </p:txBody>
      </p:sp>
    </p:spTree>
    <p:extLst>
      <p:ext uri="{BB962C8B-B14F-4D97-AF65-F5344CB8AC3E}">
        <p14:creationId xmlns:p14="http://schemas.microsoft.com/office/powerpoint/2010/main" val="4220826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Critical Time Points &amp; Assessments</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t>
            </a:r>
            <a:r>
              <a:rPr lang="en-US" b="1" dirty="0"/>
              <a:t>Non-nutritive </a:t>
            </a:r>
            <a:r>
              <a:rPr lang="en-US" b="1" dirty="0" smtClean="0"/>
              <a:t>breastfeeding” </a:t>
            </a:r>
            <a:r>
              <a:rPr lang="en-US" b="1" dirty="0"/>
              <a:t>(</a:t>
            </a:r>
            <a:r>
              <a:rPr lang="en-US" b="1" dirty="0" smtClean="0"/>
              <a:t>NNB) </a:t>
            </a:r>
            <a:r>
              <a:rPr lang="en-US" b="1" dirty="0"/>
              <a:t>should be encouraged (if mother intends to breastfeed</a:t>
            </a:r>
            <a:r>
              <a:rPr lang="en-US" b="1" dirty="0" smtClean="0"/>
              <a:t>). </a:t>
            </a:r>
          </a:p>
          <a:p>
            <a:r>
              <a:rPr lang="en-US" dirty="0" smtClean="0"/>
              <a:t>Established benefits of non-nutritive suckling </a:t>
            </a:r>
          </a:p>
          <a:p>
            <a:r>
              <a:rPr lang="en-US" dirty="0" smtClean="0"/>
              <a:t>Mother </a:t>
            </a:r>
            <a:r>
              <a:rPr lang="en-US" dirty="0"/>
              <a:t>should pump prior to holding her infant skin-to skin. </a:t>
            </a:r>
            <a:endParaRPr lang="en-US" dirty="0" smtClean="0"/>
          </a:p>
          <a:p>
            <a:r>
              <a:rPr lang="en-US" dirty="0" smtClean="0"/>
              <a:t>During </a:t>
            </a:r>
            <a:r>
              <a:rPr lang="en-US" dirty="0"/>
              <a:t>skin-to-skin care, the infant should be allowed to suckle at the “emptied” breast.  </a:t>
            </a:r>
            <a:endParaRPr lang="en-US" dirty="0" smtClean="0"/>
          </a:p>
          <a:p>
            <a:r>
              <a:rPr lang="en-US" dirty="0" smtClean="0"/>
              <a:t>NNB </a:t>
            </a:r>
            <a:r>
              <a:rPr lang="en-US" dirty="0"/>
              <a:t>can be done </a:t>
            </a:r>
            <a:r>
              <a:rPr lang="en-US" dirty="0" smtClean="0"/>
              <a:t>before, during </a:t>
            </a:r>
            <a:r>
              <a:rPr lang="en-US" dirty="0"/>
              <a:t>or after gavage </a:t>
            </a:r>
            <a:r>
              <a:rPr lang="en-US" dirty="0" smtClean="0"/>
              <a:t>feeding.</a:t>
            </a:r>
          </a:p>
          <a:p>
            <a:r>
              <a:rPr lang="en-US" dirty="0" smtClean="0"/>
              <a:t>Pumping </a:t>
            </a:r>
            <a:r>
              <a:rPr lang="en-US" dirty="0"/>
              <a:t>after </a:t>
            </a:r>
            <a:r>
              <a:rPr lang="en-US" dirty="0" smtClean="0"/>
              <a:t>NNB </a:t>
            </a:r>
            <a:r>
              <a:rPr lang="en-US" dirty="0"/>
              <a:t>can provide added stimulation and boost milk </a:t>
            </a:r>
            <a:r>
              <a:rPr lang="en-US" dirty="0" smtClean="0"/>
              <a:t>supply</a:t>
            </a:r>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12</a:t>
            </a:fld>
            <a:endParaRPr lang="en-US">
              <a:solidFill>
                <a:prstClr val="white"/>
              </a:solidFill>
            </a:endParaRPr>
          </a:p>
        </p:txBody>
      </p:sp>
    </p:spTree>
    <p:extLst>
      <p:ext uri="{BB962C8B-B14F-4D97-AF65-F5344CB8AC3E}">
        <p14:creationId xmlns:p14="http://schemas.microsoft.com/office/powerpoint/2010/main" val="123062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Transition from gavage to oral feeding in the NICU </a:t>
            </a:r>
          </a:p>
        </p:txBody>
      </p:sp>
      <p:sp>
        <p:nvSpPr>
          <p:cNvPr id="3" name="Content Placeholder 2"/>
          <p:cNvSpPr>
            <a:spLocks noGrp="1"/>
          </p:cNvSpPr>
          <p:nvPr>
            <p:ph idx="1"/>
          </p:nvPr>
        </p:nvSpPr>
        <p:spPr/>
        <p:txBody>
          <a:bodyPr>
            <a:normAutofit fontScale="92500"/>
          </a:bodyPr>
          <a:lstStyle/>
          <a:p>
            <a:r>
              <a:rPr lang="en-US" dirty="0"/>
              <a:t>Current insufficient evidence provides no basis for recommendations for a </a:t>
            </a:r>
            <a:r>
              <a:rPr lang="en-US" b="1" i="1" dirty="0"/>
              <a:t>tube alone </a:t>
            </a:r>
            <a:r>
              <a:rPr lang="en-US" dirty="0"/>
              <a:t>approach to supplementing breast feeds.</a:t>
            </a:r>
          </a:p>
          <a:p>
            <a:r>
              <a:rPr lang="en-US" dirty="0" smtClean="0"/>
              <a:t>Evidence </a:t>
            </a:r>
            <a:r>
              <a:rPr lang="en-US" dirty="0"/>
              <a:t>of low to moderate quality suggests that supplementing breast feeds by cup increases the </a:t>
            </a:r>
            <a:r>
              <a:rPr lang="en-US" dirty="0" smtClean="0"/>
              <a:t>extent </a:t>
            </a:r>
            <a:r>
              <a:rPr lang="en-US" dirty="0"/>
              <a:t>and duration of breast feeding. </a:t>
            </a:r>
            <a:endParaRPr lang="en-US" dirty="0" smtClean="0"/>
          </a:p>
          <a:p>
            <a:r>
              <a:rPr lang="en-US" sz="2200" dirty="0" smtClean="0"/>
              <a:t>Collins </a:t>
            </a:r>
            <a:r>
              <a:rPr lang="en-US" sz="2200" dirty="0"/>
              <a:t>CT, Gillis J, McPhee AJ, </a:t>
            </a:r>
            <a:r>
              <a:rPr lang="en-US" sz="2200" dirty="0" err="1"/>
              <a:t>Suganuma</a:t>
            </a:r>
            <a:r>
              <a:rPr lang="en-US" sz="2200" dirty="0"/>
              <a:t> H, </a:t>
            </a:r>
            <a:r>
              <a:rPr lang="en-US" sz="2200" dirty="0" err="1"/>
              <a:t>Makrides</a:t>
            </a:r>
            <a:r>
              <a:rPr lang="en-US" sz="2200" dirty="0"/>
              <a:t> M. 2016. Avoidance of bottles during the establishment of breast feeds in preterm infants. The Cochrane database of systematic reviews </a:t>
            </a:r>
            <a:r>
              <a:rPr lang="en-US" sz="2200" dirty="0" smtClean="0"/>
              <a:t>10:CD005252</a:t>
            </a:r>
          </a:p>
          <a:p>
            <a:r>
              <a:rPr lang="en-US" sz="3500" dirty="0" smtClean="0"/>
              <a:t>We need further research!</a:t>
            </a:r>
            <a:endParaRPr lang="en-US" sz="3500" dirty="0"/>
          </a:p>
        </p:txBody>
      </p:sp>
      <p:sp>
        <p:nvSpPr>
          <p:cNvPr id="4" name="Slide Number Placeholder 3"/>
          <p:cNvSpPr>
            <a:spLocks noGrp="1"/>
          </p:cNvSpPr>
          <p:nvPr>
            <p:ph type="sldNum" sz="quarter" idx="12"/>
          </p:nvPr>
        </p:nvSpPr>
        <p:spPr/>
        <p:txBody>
          <a:bodyPr/>
          <a:lstStyle/>
          <a:p>
            <a:fld id="{800332C6-A5C1-4D88-ADCE-6F3163D8595A}" type="slidenum">
              <a:rPr lang="en-US" smtClean="0"/>
              <a:t>13</a:t>
            </a:fld>
            <a:endParaRPr lang="en-US"/>
          </a:p>
        </p:txBody>
      </p:sp>
    </p:spTree>
    <p:extLst>
      <p:ext uri="{BB962C8B-B14F-4D97-AF65-F5344CB8AC3E}">
        <p14:creationId xmlns:p14="http://schemas.microsoft.com/office/powerpoint/2010/main" val="127485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Transition </a:t>
            </a:r>
            <a:r>
              <a:rPr lang="en-US" b="1" dirty="0"/>
              <a:t>to </a:t>
            </a:r>
            <a:r>
              <a:rPr lang="en-US" b="1" dirty="0" smtClean="0"/>
              <a:t>Breast</a:t>
            </a:r>
            <a:endParaRPr lang="en-US" dirty="0"/>
          </a:p>
        </p:txBody>
      </p:sp>
      <p:sp>
        <p:nvSpPr>
          <p:cNvPr id="3" name="Content Placeholder 2"/>
          <p:cNvSpPr>
            <a:spLocks noGrp="1"/>
          </p:cNvSpPr>
          <p:nvPr>
            <p:ph idx="1"/>
          </p:nvPr>
        </p:nvSpPr>
        <p:spPr>
          <a:xfrm>
            <a:off x="533400" y="1219200"/>
            <a:ext cx="8153400" cy="5105400"/>
          </a:xfrm>
        </p:spPr>
        <p:txBody>
          <a:bodyPr>
            <a:noAutofit/>
          </a:bodyPr>
          <a:lstStyle/>
          <a:p>
            <a:pPr lvl="0"/>
            <a:r>
              <a:rPr lang="en-US" dirty="0">
                <a:solidFill>
                  <a:prstClr val="black"/>
                </a:solidFill>
              </a:rPr>
              <a:t>Non-Nutritive to Nutritive Breastfeeding</a:t>
            </a:r>
          </a:p>
          <a:p>
            <a:pPr lvl="0"/>
            <a:r>
              <a:rPr lang="en-US" dirty="0">
                <a:solidFill>
                  <a:prstClr val="black"/>
                </a:solidFill>
              </a:rPr>
              <a:t>Attempt oral feedings at breast prior to routine use of bottles. </a:t>
            </a:r>
          </a:p>
          <a:p>
            <a:r>
              <a:rPr lang="en-US" dirty="0" smtClean="0"/>
              <a:t>Supporting direct breastfeeding as advancing oral feeding attempts. </a:t>
            </a:r>
          </a:p>
          <a:p>
            <a:pPr lvl="1"/>
            <a:r>
              <a:rPr lang="en-US" dirty="0"/>
              <a:t>Nurses should coordinate breastfeeding attempts </a:t>
            </a:r>
            <a:endParaRPr lang="en-US" dirty="0" smtClean="0"/>
          </a:p>
          <a:p>
            <a:r>
              <a:rPr lang="en-US" dirty="0" smtClean="0"/>
              <a:t>Teach mothers infant feeding cues and promote breastfeeding on cue, as mother is available and infant is able.</a:t>
            </a:r>
          </a:p>
          <a:p>
            <a:endParaRPr lang="en-US" dirty="0" smtClean="0"/>
          </a:p>
        </p:txBody>
      </p:sp>
    </p:spTree>
    <p:extLst>
      <p:ext uri="{BB962C8B-B14F-4D97-AF65-F5344CB8AC3E}">
        <p14:creationId xmlns:p14="http://schemas.microsoft.com/office/powerpoint/2010/main" val="273856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Transition to Breast</a:t>
            </a:r>
            <a:endParaRPr lang="en-US" b="1" dirty="0"/>
          </a:p>
        </p:txBody>
      </p:sp>
      <p:sp>
        <p:nvSpPr>
          <p:cNvPr id="3" name="Content Placeholder 2"/>
          <p:cNvSpPr>
            <a:spLocks noGrp="1"/>
          </p:cNvSpPr>
          <p:nvPr>
            <p:ph idx="1"/>
          </p:nvPr>
        </p:nvSpPr>
        <p:spPr>
          <a:xfrm>
            <a:off x="470941" y="1371600"/>
            <a:ext cx="8215859" cy="4800600"/>
          </a:xfrm>
        </p:spPr>
        <p:txBody>
          <a:bodyPr>
            <a:normAutofit/>
          </a:bodyPr>
          <a:lstStyle/>
          <a:p>
            <a:r>
              <a:rPr lang="en-US" sz="2600" dirty="0" smtClean="0"/>
              <a:t>Nipple shields compensate for </a:t>
            </a:r>
            <a:r>
              <a:rPr lang="en-US" sz="2600" dirty="0"/>
              <a:t>poor sucking and sustains latch </a:t>
            </a:r>
            <a:r>
              <a:rPr lang="en-US" sz="2600" dirty="0" smtClean="0"/>
              <a:t>and </a:t>
            </a:r>
            <a:r>
              <a:rPr lang="en-US" sz="2600" dirty="0"/>
              <a:t>increases </a:t>
            </a:r>
            <a:r>
              <a:rPr lang="en-US" sz="2600" dirty="0" smtClean="0"/>
              <a:t>milk transfer.  </a:t>
            </a:r>
            <a:endParaRPr lang="en-US" sz="2600" dirty="0"/>
          </a:p>
          <a:p>
            <a:pPr lvl="1"/>
            <a:r>
              <a:rPr lang="en-US" sz="2200" dirty="0" smtClean="0"/>
              <a:t>Weaning </a:t>
            </a:r>
            <a:r>
              <a:rPr lang="en-US" sz="2200" dirty="0"/>
              <a:t>nipple shield may occur post </a:t>
            </a:r>
            <a:r>
              <a:rPr lang="en-US" sz="2200" dirty="0" smtClean="0"/>
              <a:t>discharge.</a:t>
            </a:r>
          </a:p>
          <a:p>
            <a:r>
              <a:rPr lang="en-US" sz="2600" dirty="0" smtClean="0"/>
              <a:t>Training staff on appropriate use</a:t>
            </a:r>
          </a:p>
          <a:p>
            <a:pPr lvl="1"/>
            <a:r>
              <a:rPr lang="en-US" sz="2400" dirty="0" smtClean="0"/>
              <a:t>Access to shields for staff nurse not dependent on LC </a:t>
            </a:r>
          </a:p>
          <a:p>
            <a:r>
              <a:rPr lang="en-US" sz="2600" dirty="0" smtClean="0"/>
              <a:t>Create Nipple </a:t>
            </a:r>
            <a:r>
              <a:rPr lang="en-US" sz="2600" dirty="0"/>
              <a:t>Shield Guidelines </a:t>
            </a:r>
            <a:endParaRPr lang="en-US" sz="2600" dirty="0" smtClean="0"/>
          </a:p>
          <a:p>
            <a:pPr lvl="1"/>
            <a:r>
              <a:rPr lang="en-US" sz="2200" dirty="0" smtClean="0"/>
              <a:t>Invert </a:t>
            </a:r>
            <a:r>
              <a:rPr lang="en-US" sz="2200" dirty="0"/>
              <a:t>nipple shield to place over nipple</a:t>
            </a:r>
          </a:p>
          <a:p>
            <a:pPr lvl="1"/>
            <a:r>
              <a:rPr lang="en-US" sz="2200" dirty="0" smtClean="0"/>
              <a:t>Nipple </a:t>
            </a:r>
            <a:r>
              <a:rPr lang="en-US" sz="2200" dirty="0"/>
              <a:t>should pull into </a:t>
            </a:r>
            <a:r>
              <a:rPr lang="en-US" sz="2200" dirty="0" smtClean="0"/>
              <a:t>shield</a:t>
            </a:r>
          </a:p>
          <a:p>
            <a:pPr lvl="1"/>
            <a:r>
              <a:rPr lang="en-US" sz="2200" dirty="0" smtClean="0"/>
              <a:t>Nipple shields should be accessible to nursing staff in various sizes. </a:t>
            </a:r>
          </a:p>
          <a:p>
            <a:pPr lvl="1"/>
            <a:r>
              <a:rPr lang="en-US" sz="2200" dirty="0"/>
              <a:t>Washed after every feeding like pump parts. </a:t>
            </a:r>
          </a:p>
          <a:p>
            <a:endParaRPr lang="en-US" sz="2600" dirty="0"/>
          </a:p>
          <a:p>
            <a:endParaRPr lang="en-US" sz="2600" dirty="0"/>
          </a:p>
          <a:p>
            <a:endParaRPr lang="en-US" sz="2600" dirty="0"/>
          </a:p>
          <a:p>
            <a:pPr marL="0" indent="0">
              <a:buNone/>
            </a:pPr>
            <a:endParaRPr lang="en-US" sz="2600" dirty="0" smtClean="0"/>
          </a:p>
          <a:p>
            <a:endParaRPr lang="en-US" sz="2600" dirty="0"/>
          </a:p>
        </p:txBody>
      </p:sp>
    </p:spTree>
    <p:extLst>
      <p:ext uri="{BB962C8B-B14F-4D97-AF65-F5344CB8AC3E}">
        <p14:creationId xmlns:p14="http://schemas.microsoft.com/office/powerpoint/2010/main" val="4015160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Nipple Shields</a:t>
            </a:r>
            <a:endParaRPr lang="en-US" b="1" dirty="0"/>
          </a:p>
        </p:txBody>
      </p:sp>
      <p:pic>
        <p:nvPicPr>
          <p:cNvPr id="5" name="Content Placeholder 4"/>
          <p:cNvPicPr>
            <a:picLocks noGrp="1" noChangeAspect="1"/>
          </p:cNvPicPr>
          <p:nvPr>
            <p:ph idx="1"/>
          </p:nvPr>
        </p:nvPicPr>
        <p:blipFill>
          <a:blip r:embed="rId3"/>
          <a:stretch>
            <a:fillRect/>
          </a:stretch>
        </p:blipFill>
        <p:spPr>
          <a:xfrm>
            <a:off x="454702" y="2743200"/>
            <a:ext cx="8455586" cy="2514600"/>
          </a:xfrm>
          <a:prstGeom prst="rect">
            <a:avLst/>
          </a:prstGeom>
        </p:spPr>
      </p:pic>
      <p:sp>
        <p:nvSpPr>
          <p:cNvPr id="4" name="Slide Number Placeholder 3"/>
          <p:cNvSpPr>
            <a:spLocks noGrp="1"/>
          </p:cNvSpPr>
          <p:nvPr>
            <p:ph type="sldNum" sz="quarter" idx="12"/>
          </p:nvPr>
        </p:nvSpPr>
        <p:spPr/>
        <p:txBody>
          <a:bodyPr/>
          <a:lstStyle/>
          <a:p>
            <a:fld id="{800332C6-A5C1-4D88-ADCE-6F3163D8595A}" type="slidenum">
              <a:rPr lang="en-US" smtClean="0"/>
              <a:t>16</a:t>
            </a:fld>
            <a:endParaRPr lang="en-US"/>
          </a:p>
        </p:txBody>
      </p:sp>
      <p:sp>
        <p:nvSpPr>
          <p:cNvPr id="7" name="Rectangle 6"/>
          <p:cNvSpPr/>
          <p:nvPr/>
        </p:nvSpPr>
        <p:spPr>
          <a:xfrm>
            <a:off x="685800" y="5335435"/>
            <a:ext cx="7772400" cy="646331"/>
          </a:xfrm>
          <a:prstGeom prst="rect">
            <a:avLst/>
          </a:prstGeom>
        </p:spPr>
        <p:txBody>
          <a:bodyPr wrap="square">
            <a:spAutoFit/>
          </a:bodyPr>
          <a:lstStyle/>
          <a:p>
            <a:r>
              <a:rPr lang="en-US" dirty="0"/>
              <a:t>Clay, B. W. (2012). </a:t>
            </a:r>
            <a:r>
              <a:rPr lang="en-US" dirty="0" err="1"/>
              <a:t>Medela</a:t>
            </a:r>
            <a:r>
              <a:rPr lang="en-US" dirty="0"/>
              <a:t>. Retrieved September 6, 2012, from Nipple Shields: </a:t>
            </a:r>
            <a:r>
              <a:rPr lang="en-US" dirty="0">
                <a:hlinkClick r:id="rId4"/>
              </a:rPr>
              <a:t>http://www.medelabreastfeedingus.com/tips-and-solutions/112/nipple-shields</a:t>
            </a:r>
            <a:endParaRPr lang="en-US" dirty="0"/>
          </a:p>
        </p:txBody>
      </p:sp>
      <p:sp>
        <p:nvSpPr>
          <p:cNvPr id="8" name="TextBox 7"/>
          <p:cNvSpPr txBox="1"/>
          <p:nvPr/>
        </p:nvSpPr>
        <p:spPr>
          <a:xfrm>
            <a:off x="1066800" y="1739392"/>
            <a:ext cx="7315200" cy="584775"/>
          </a:xfrm>
          <a:prstGeom prst="rect">
            <a:avLst/>
          </a:prstGeom>
          <a:noFill/>
        </p:spPr>
        <p:txBody>
          <a:bodyPr wrap="square" rtlCol="0">
            <a:spAutoFit/>
          </a:bodyPr>
          <a:lstStyle/>
          <a:p>
            <a:r>
              <a:rPr lang="en-US" sz="3200" dirty="0" smtClean="0"/>
              <a:t>Various sizes 16 mm, 20 mm and 24 mm. </a:t>
            </a:r>
            <a:endParaRPr lang="en-US" sz="3200" dirty="0"/>
          </a:p>
        </p:txBody>
      </p:sp>
    </p:spTree>
    <p:extLst>
      <p:ext uri="{BB962C8B-B14F-4D97-AF65-F5344CB8AC3E}">
        <p14:creationId xmlns:p14="http://schemas.microsoft.com/office/powerpoint/2010/main" val="1140041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762000" y="231775"/>
            <a:ext cx="7010400" cy="1143000"/>
          </a:xfrm>
          <a:noFill/>
        </p:spPr>
        <p:txBody>
          <a:bodyPr/>
          <a:lstStyle/>
          <a:p>
            <a:r>
              <a:rPr lang="en-US" altLang="en-US" b="1" dirty="0"/>
              <a:t>Nipple Shields</a:t>
            </a:r>
          </a:p>
        </p:txBody>
      </p:sp>
      <p:pic>
        <p:nvPicPr>
          <p:cNvPr id="8" name="Picture 4" descr="Latch On series"/>
          <p:cNvPicPr>
            <a:picLocks noChangeAspect="1" noChangeArrowheads="1"/>
          </p:cNvPicPr>
          <p:nvPr/>
        </p:nvPicPr>
        <p:blipFill>
          <a:blip r:embed="rId3" cstate="print"/>
          <a:srcRect/>
          <a:stretch>
            <a:fillRect/>
          </a:stretch>
        </p:blipFill>
        <p:spPr bwMode="auto">
          <a:xfrm>
            <a:off x="583145" y="2466498"/>
            <a:ext cx="3626210" cy="2819400"/>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60" y="1828800"/>
            <a:ext cx="3436938" cy="4494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938" y="1828800"/>
            <a:ext cx="3505202" cy="458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5638800"/>
            <a:ext cx="7620000" cy="923330"/>
          </a:xfrm>
          <a:prstGeom prst="rect">
            <a:avLst/>
          </a:prstGeom>
        </p:spPr>
        <p:txBody>
          <a:bodyPr wrap="square">
            <a:spAutoFit/>
          </a:bodyPr>
          <a:lstStyle/>
          <a:p>
            <a:r>
              <a:rPr lang="en-US" dirty="0"/>
              <a:t>Clay, B. W. (2012). </a:t>
            </a:r>
            <a:r>
              <a:rPr lang="en-US" dirty="0" err="1"/>
              <a:t>Medela</a:t>
            </a:r>
            <a:r>
              <a:rPr lang="en-US" dirty="0"/>
              <a:t>. Retrieved September 6, 2012, from Nipple Shields: </a:t>
            </a:r>
            <a:r>
              <a:rPr lang="en-US" dirty="0">
                <a:hlinkClick r:id="rId6"/>
              </a:rPr>
              <a:t>http://</a:t>
            </a:r>
            <a:r>
              <a:rPr lang="en-US" dirty="0" smtClean="0">
                <a:hlinkClick r:id="rId6"/>
              </a:rPr>
              <a:t>www.medelabreastfeedingus.com/tips-and-solutions/112/nipple-shields</a:t>
            </a:r>
            <a:endParaRPr lang="en-US" dirty="0" smtClean="0"/>
          </a:p>
          <a:p>
            <a:endParaRPr lang="en-US"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3747" y="2567719"/>
            <a:ext cx="3488253" cy="26169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01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Transition to Breast </a:t>
            </a:r>
            <a:endParaRPr lang="en-US" b="1" dirty="0"/>
          </a:p>
        </p:txBody>
      </p:sp>
      <p:sp>
        <p:nvSpPr>
          <p:cNvPr id="3" name="Content Placeholder 2"/>
          <p:cNvSpPr>
            <a:spLocks noGrp="1"/>
          </p:cNvSpPr>
          <p:nvPr>
            <p:ph idx="1"/>
          </p:nvPr>
        </p:nvSpPr>
        <p:spPr/>
        <p:txBody>
          <a:bodyPr>
            <a:normAutofit/>
          </a:bodyPr>
          <a:lstStyle/>
          <a:p>
            <a:pPr lvl="0"/>
            <a:r>
              <a:rPr lang="en-US" sz="2600" dirty="0">
                <a:solidFill>
                  <a:prstClr val="black"/>
                </a:solidFill>
              </a:rPr>
              <a:t>Positions cross cradle and football hold</a:t>
            </a:r>
          </a:p>
          <a:p>
            <a:pPr lvl="1"/>
            <a:r>
              <a:rPr lang="en-US" sz="2400" dirty="0">
                <a:solidFill>
                  <a:prstClr val="black"/>
                </a:solidFill>
              </a:rPr>
              <a:t>Head and neck support</a:t>
            </a:r>
          </a:p>
          <a:p>
            <a:pPr lvl="1"/>
            <a:r>
              <a:rPr lang="en-US" sz="2400" dirty="0" err="1">
                <a:solidFill>
                  <a:prstClr val="black"/>
                </a:solidFill>
              </a:rPr>
              <a:t>Boppy</a:t>
            </a:r>
            <a:r>
              <a:rPr lang="en-US" sz="2400" dirty="0">
                <a:solidFill>
                  <a:prstClr val="black"/>
                </a:solidFill>
              </a:rPr>
              <a:t> or pillows for support</a:t>
            </a:r>
          </a:p>
          <a:p>
            <a:pPr lvl="1"/>
            <a:r>
              <a:rPr lang="en-US" sz="2400" dirty="0">
                <a:solidFill>
                  <a:prstClr val="black"/>
                </a:solidFill>
              </a:rPr>
              <a:t>Use of breast compression for stimulation</a:t>
            </a:r>
          </a:p>
          <a:p>
            <a:pPr lvl="1"/>
            <a:r>
              <a:rPr lang="en-US" sz="2400" dirty="0">
                <a:solidFill>
                  <a:prstClr val="black"/>
                </a:solidFill>
              </a:rPr>
              <a:t>Time of active feeding </a:t>
            </a:r>
          </a:p>
          <a:p>
            <a:pPr lvl="2"/>
            <a:r>
              <a:rPr lang="en-US" dirty="0">
                <a:solidFill>
                  <a:prstClr val="black"/>
                </a:solidFill>
              </a:rPr>
              <a:t>20-30 minutes </a:t>
            </a:r>
          </a:p>
          <a:p>
            <a:pPr lvl="2"/>
            <a:r>
              <a:rPr lang="en-US" dirty="0">
                <a:solidFill>
                  <a:prstClr val="black"/>
                </a:solidFill>
              </a:rPr>
              <a:t>Use of test weight to verify if need for supplementation and effectiveness of feeding.  </a:t>
            </a:r>
            <a:endParaRPr lang="en-US" dirty="0" smtClean="0">
              <a:solidFill>
                <a:prstClr val="black"/>
              </a:solidFill>
            </a:endParaRPr>
          </a:p>
          <a:p>
            <a:pPr lvl="2"/>
            <a:r>
              <a:rPr lang="en-US" dirty="0" smtClean="0">
                <a:solidFill>
                  <a:prstClr val="black"/>
                </a:solidFill>
              </a:rPr>
              <a:t>Use </a:t>
            </a:r>
            <a:r>
              <a:rPr lang="en-US" dirty="0">
                <a:solidFill>
                  <a:prstClr val="black"/>
                </a:solidFill>
              </a:rPr>
              <a:t>this information to advance </a:t>
            </a:r>
            <a:r>
              <a:rPr lang="en-US" dirty="0" err="1">
                <a:solidFill>
                  <a:prstClr val="black"/>
                </a:solidFill>
              </a:rPr>
              <a:t>po</a:t>
            </a:r>
            <a:r>
              <a:rPr lang="en-US" dirty="0">
                <a:solidFill>
                  <a:prstClr val="black"/>
                </a:solidFill>
              </a:rPr>
              <a:t> feeding attempts. </a:t>
            </a:r>
          </a:p>
          <a:p>
            <a:pPr lvl="1"/>
            <a:r>
              <a:rPr lang="en-US" sz="2600" dirty="0">
                <a:solidFill>
                  <a:prstClr val="black"/>
                </a:solidFill>
              </a:rPr>
              <a:t>Lactation consult as needed to assist </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18</a:t>
            </a:fld>
            <a:endParaRPr lang="en-US"/>
          </a:p>
        </p:txBody>
      </p:sp>
    </p:spTree>
    <p:extLst>
      <p:ext uri="{BB962C8B-B14F-4D97-AF65-F5344CB8AC3E}">
        <p14:creationId xmlns:p14="http://schemas.microsoft.com/office/powerpoint/2010/main" val="4113309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838200" y="304800"/>
            <a:ext cx="7391400" cy="1192213"/>
          </a:xfrm>
        </p:spPr>
        <p:txBody>
          <a:bodyPr/>
          <a:lstStyle/>
          <a:p>
            <a:r>
              <a:rPr lang="en-US" altLang="en-US" b="1" dirty="0" smtClean="0"/>
              <a:t>Football </a:t>
            </a:r>
            <a:r>
              <a:rPr lang="en-US" altLang="en-US" b="1" dirty="0"/>
              <a:t>Hold</a:t>
            </a:r>
          </a:p>
        </p:txBody>
      </p:sp>
      <p:pic>
        <p:nvPicPr>
          <p:cNvPr id="5" name="Picture 3" descr="0610h"/>
          <p:cNvPicPr>
            <a:picLocks noChangeAspect="1" noChangeArrowheads="1"/>
          </p:cNvPicPr>
          <p:nvPr/>
        </p:nvPicPr>
        <p:blipFill>
          <a:blip r:embed="rId3" cstate="print"/>
          <a:stretch>
            <a:fillRect/>
          </a:stretch>
        </p:blipFill>
        <p:spPr>
          <a:xfrm>
            <a:off x="228600" y="2190307"/>
            <a:ext cx="4486940" cy="2991293"/>
          </a:xfrm>
          <a:prstGeom prst="rect">
            <a:avLst/>
          </a:prstGeom>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914" y="2190307"/>
            <a:ext cx="3145492" cy="32888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780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 </a:t>
            </a:r>
            <a:endParaRPr lang="en-US" b="1" dirty="0"/>
          </a:p>
        </p:txBody>
      </p:sp>
      <p:sp>
        <p:nvSpPr>
          <p:cNvPr id="3" name="Content Placeholder 2"/>
          <p:cNvSpPr>
            <a:spLocks noGrp="1"/>
          </p:cNvSpPr>
          <p:nvPr>
            <p:ph idx="1"/>
          </p:nvPr>
        </p:nvSpPr>
        <p:spPr/>
        <p:txBody>
          <a:bodyPr/>
          <a:lstStyle/>
          <a:p>
            <a:r>
              <a:rPr lang="en-US" dirty="0" smtClean="0"/>
              <a:t>1.</a:t>
            </a:r>
            <a:r>
              <a:rPr lang="en-US" dirty="0"/>
              <a:t>	Identify signs of oral feeding readiness in VLBW infants. </a:t>
            </a:r>
          </a:p>
          <a:p>
            <a:r>
              <a:rPr lang="en-US" dirty="0" smtClean="0"/>
              <a:t>2.</a:t>
            </a:r>
            <a:r>
              <a:rPr lang="en-US" dirty="0"/>
              <a:t>	Discuss current best practices to support transitioning to breastfeeding for VLBW infants.</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2</a:t>
            </a:fld>
            <a:endParaRPr lang="en-US"/>
          </a:p>
        </p:txBody>
      </p:sp>
    </p:spTree>
    <p:extLst>
      <p:ext uri="{BB962C8B-B14F-4D97-AF65-F5344CB8AC3E}">
        <p14:creationId xmlns:p14="http://schemas.microsoft.com/office/powerpoint/2010/main" val="2270956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Cross Cradle Hold</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181600" y="2238448"/>
            <a:ext cx="2831758" cy="33044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descr="C:\Users\U-MD-H144-9\AppData\Local\Microsoft\Windows\Temporary Internet Files\Content.IE5\KWQ5K5WJ\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304800" y="2133600"/>
            <a:ext cx="4075953" cy="30569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31142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1864"/>
          </a:xfrm>
        </p:spPr>
        <p:txBody>
          <a:bodyPr/>
          <a:lstStyle/>
          <a:p>
            <a:r>
              <a:rPr lang="en-US" b="1" dirty="0" smtClean="0"/>
              <a:t>Measuring Milk Transfer </a:t>
            </a:r>
            <a:endParaRPr lang="en-US" b="1" dirty="0"/>
          </a:p>
        </p:txBody>
      </p:sp>
      <p:sp>
        <p:nvSpPr>
          <p:cNvPr id="5" name="Content Placeholder 4"/>
          <p:cNvSpPr>
            <a:spLocks noGrp="1"/>
          </p:cNvSpPr>
          <p:nvPr>
            <p:ph idx="1"/>
          </p:nvPr>
        </p:nvSpPr>
        <p:spPr>
          <a:xfrm>
            <a:off x="304800" y="1219200"/>
            <a:ext cx="8153400" cy="5334000"/>
          </a:xfrm>
        </p:spPr>
        <p:txBody>
          <a:bodyPr>
            <a:normAutofit/>
          </a:bodyPr>
          <a:lstStyle/>
          <a:p>
            <a:r>
              <a:rPr lang="en-US" sz="2600" dirty="0" smtClean="0"/>
              <a:t>Use scale that is accurate up to 2 grams difference. </a:t>
            </a:r>
          </a:p>
          <a:p>
            <a:r>
              <a:rPr lang="en-US" sz="2600" dirty="0" smtClean="0"/>
              <a:t>Test </a:t>
            </a:r>
            <a:r>
              <a:rPr lang="en-US" sz="2600" dirty="0"/>
              <a:t>weights can be used to answer the following </a:t>
            </a:r>
            <a:r>
              <a:rPr lang="en-US" sz="2600" dirty="0" smtClean="0"/>
              <a:t>questions:</a:t>
            </a:r>
          </a:p>
          <a:p>
            <a:pPr lvl="1"/>
            <a:r>
              <a:rPr lang="en-US" sz="2600" dirty="0" smtClean="0"/>
              <a:t>What volume of MOM transferred</a:t>
            </a:r>
          </a:p>
          <a:p>
            <a:pPr lvl="1"/>
            <a:r>
              <a:rPr lang="en-US" sz="2600" dirty="0" smtClean="0"/>
              <a:t>How </a:t>
            </a:r>
            <a:r>
              <a:rPr lang="en-US" sz="2600" dirty="0"/>
              <a:t>much should I decrease the tube feeding</a:t>
            </a:r>
            <a:r>
              <a:rPr lang="en-US" sz="2600" dirty="0" smtClean="0"/>
              <a:t>?</a:t>
            </a:r>
          </a:p>
          <a:p>
            <a:pPr lvl="1"/>
            <a:r>
              <a:rPr lang="en-US" sz="2600" dirty="0" smtClean="0"/>
              <a:t>Should </a:t>
            </a:r>
            <a:r>
              <a:rPr lang="en-US" sz="2600" dirty="0"/>
              <a:t>any supplement be given</a:t>
            </a:r>
            <a:r>
              <a:rPr lang="en-US" sz="2600" dirty="0" smtClean="0"/>
              <a:t>?</a:t>
            </a:r>
          </a:p>
          <a:p>
            <a:pPr lvl="1"/>
            <a:r>
              <a:rPr lang="en-US" sz="2600" dirty="0" smtClean="0"/>
              <a:t>Can </a:t>
            </a:r>
            <a:r>
              <a:rPr lang="en-US" sz="2600" dirty="0"/>
              <a:t>we increase the number of times/day baby goes to breast</a:t>
            </a:r>
            <a:r>
              <a:rPr lang="en-US" sz="2600" dirty="0" smtClean="0"/>
              <a:t>?</a:t>
            </a:r>
          </a:p>
          <a:p>
            <a:r>
              <a:rPr lang="en-US" sz="2600" dirty="0" smtClean="0"/>
              <a:t>Prevents </a:t>
            </a:r>
            <a:r>
              <a:rPr lang="en-US" sz="2600" dirty="0"/>
              <a:t>weight </a:t>
            </a:r>
            <a:r>
              <a:rPr lang="en-US" sz="2600" dirty="0" smtClean="0"/>
              <a:t>loss &amp;  Increases </a:t>
            </a:r>
            <a:r>
              <a:rPr lang="en-US" sz="2600" dirty="0"/>
              <a:t>maternal confidence in BF</a:t>
            </a:r>
          </a:p>
          <a:p>
            <a:endParaRPr lang="en-US" sz="2600" dirty="0"/>
          </a:p>
          <a:p>
            <a:endParaRPr lang="en-US" sz="2600" dirty="0" smtClean="0"/>
          </a:p>
          <a:p>
            <a:endParaRPr lang="en-US" sz="2600" dirty="0"/>
          </a:p>
          <a:p>
            <a:endParaRPr lang="en-US" sz="2600" dirty="0"/>
          </a:p>
          <a:p>
            <a:endParaRPr lang="en-US" sz="2600"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406" y="5265724"/>
            <a:ext cx="2451988" cy="14635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00332C6-A5C1-4D88-ADCE-6F3163D8595A}" type="slidenum">
              <a:rPr lang="en-US" smtClean="0"/>
              <a:t>21</a:t>
            </a:fld>
            <a:endParaRPr lang="en-US"/>
          </a:p>
        </p:txBody>
      </p:sp>
    </p:spTree>
    <p:extLst>
      <p:ext uri="{BB962C8B-B14F-4D97-AF65-F5344CB8AC3E}">
        <p14:creationId xmlns:p14="http://schemas.microsoft.com/office/powerpoint/2010/main" val="5999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Measuring Milk Transfer </a:t>
            </a:r>
            <a:endParaRPr lang="en-US" b="1" dirty="0"/>
          </a:p>
        </p:txBody>
      </p:sp>
      <p:sp>
        <p:nvSpPr>
          <p:cNvPr id="3" name="Content Placeholder 2"/>
          <p:cNvSpPr>
            <a:spLocks noGrp="1"/>
          </p:cNvSpPr>
          <p:nvPr>
            <p:ph idx="1"/>
          </p:nvPr>
        </p:nvSpPr>
        <p:spPr>
          <a:xfrm>
            <a:off x="419100" y="1417638"/>
            <a:ext cx="8420100" cy="4771495"/>
          </a:xfrm>
        </p:spPr>
        <p:txBody>
          <a:bodyPr>
            <a:normAutofit fontScale="92500" lnSpcReduction="10000"/>
          </a:bodyPr>
          <a:lstStyle/>
          <a:p>
            <a:r>
              <a:rPr lang="en-US" dirty="0" smtClean="0"/>
              <a:t>Costs of infant scales for measuring milk transfer during breastfeeding session</a:t>
            </a:r>
          </a:p>
          <a:p>
            <a:r>
              <a:rPr lang="en-US" dirty="0" smtClean="0"/>
              <a:t>Average cost of scale $1500 per scale</a:t>
            </a:r>
          </a:p>
          <a:p>
            <a:r>
              <a:rPr lang="en-US" dirty="0" smtClean="0"/>
              <a:t>Expert recommendations </a:t>
            </a:r>
          </a:p>
          <a:p>
            <a:pPr lvl="1"/>
            <a:r>
              <a:rPr lang="en-US" dirty="0" smtClean="0"/>
              <a:t>1 scale per 15 infants for NICU stay</a:t>
            </a:r>
          </a:p>
          <a:p>
            <a:pPr lvl="1"/>
            <a:r>
              <a:rPr lang="en-US" dirty="0"/>
              <a:t>E</a:t>
            </a:r>
            <a:r>
              <a:rPr lang="en-US" dirty="0" smtClean="0"/>
              <a:t>stimates $3.89 vs $6.48 per infant (3-5 years)</a:t>
            </a:r>
          </a:p>
          <a:p>
            <a:pPr lvl="1"/>
            <a:r>
              <a:rPr lang="en-US" dirty="0" smtClean="0"/>
              <a:t>Based on average length of stay for VLBW infants of 71 days from RUMC data using 2015$</a:t>
            </a:r>
          </a:p>
          <a:p>
            <a:pPr marL="457200" lvl="1" indent="0">
              <a:buNone/>
            </a:pPr>
            <a:r>
              <a:rPr lang="en-US" sz="2100" dirty="0" smtClean="0"/>
              <a:t>Meier, P, Johnson, T, Patel, A.L., &amp; </a:t>
            </a:r>
            <a:r>
              <a:rPr lang="en-US" sz="2100" dirty="0" err="1" smtClean="0"/>
              <a:t>Rossman</a:t>
            </a:r>
            <a:r>
              <a:rPr lang="en-US" sz="2100" dirty="0" smtClean="0"/>
              <a:t>, B. (2017). Evidence-Based Methods that promote human milk feedings of preterm infants. </a:t>
            </a:r>
            <a:r>
              <a:rPr lang="en-US" sz="2100" i="1" dirty="0" smtClean="0"/>
              <a:t>Clinical Perinatology, 44 </a:t>
            </a:r>
            <a:r>
              <a:rPr lang="en-US" sz="2100" dirty="0" smtClean="0"/>
              <a:t>(1),  1-22.</a:t>
            </a:r>
          </a:p>
        </p:txBody>
      </p:sp>
      <p:sp>
        <p:nvSpPr>
          <p:cNvPr id="4" name="Slide Number Placeholder 3"/>
          <p:cNvSpPr>
            <a:spLocks noGrp="1"/>
          </p:cNvSpPr>
          <p:nvPr>
            <p:ph type="sldNum" sz="quarter" idx="12"/>
          </p:nvPr>
        </p:nvSpPr>
        <p:spPr/>
        <p:txBody>
          <a:bodyPr/>
          <a:lstStyle/>
          <a:p>
            <a:fld id="{800332C6-A5C1-4D88-ADCE-6F3163D8595A}" type="slidenum">
              <a:rPr lang="en-US" smtClean="0"/>
              <a:t>22</a:t>
            </a:fld>
            <a:endParaRPr lang="en-US"/>
          </a:p>
        </p:txBody>
      </p:sp>
    </p:spTree>
    <p:extLst>
      <p:ext uri="{BB962C8B-B14F-4D97-AF65-F5344CB8AC3E}">
        <p14:creationId xmlns:p14="http://schemas.microsoft.com/office/powerpoint/2010/main" val="3177998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4"/>
            <a:ext cx="8229600" cy="1143000"/>
          </a:xfrm>
        </p:spPr>
        <p:txBody>
          <a:bodyPr/>
          <a:lstStyle/>
          <a:p>
            <a:r>
              <a:rPr lang="en-US" b="1" dirty="0" smtClean="0"/>
              <a:t>Measuring Milk Transfer  </a:t>
            </a:r>
            <a:endParaRPr lang="en-US" b="1" dirty="0"/>
          </a:p>
        </p:txBody>
      </p:sp>
      <p:sp>
        <p:nvSpPr>
          <p:cNvPr id="3" name="Content Placeholder 2"/>
          <p:cNvSpPr>
            <a:spLocks noGrp="1"/>
          </p:cNvSpPr>
          <p:nvPr>
            <p:ph idx="1"/>
          </p:nvPr>
        </p:nvSpPr>
        <p:spPr>
          <a:xfrm>
            <a:off x="457200" y="1325564"/>
            <a:ext cx="8229600" cy="4922836"/>
          </a:xfrm>
        </p:spPr>
        <p:txBody>
          <a:bodyPr>
            <a:normAutofit fontScale="92500" lnSpcReduction="20000"/>
          </a:bodyPr>
          <a:lstStyle/>
          <a:p>
            <a:pPr marL="114300" indent="0">
              <a:buNone/>
            </a:pPr>
            <a:r>
              <a:rPr lang="en-US" dirty="0"/>
              <a:t>Guidelines </a:t>
            </a:r>
          </a:p>
          <a:p>
            <a:r>
              <a:rPr lang="en-US" dirty="0"/>
              <a:t>Consider increasing number of times/day baby goes to breast if baby reached &gt;75% of calculated feeding target volume</a:t>
            </a:r>
          </a:p>
          <a:p>
            <a:r>
              <a:rPr lang="en-US" dirty="0"/>
              <a:t>If &lt;75 % of calculated feeding volume, give supplement</a:t>
            </a:r>
          </a:p>
          <a:p>
            <a:r>
              <a:rPr lang="en-US" dirty="0"/>
              <a:t>If &gt; 75% of calculated feeding volume, skip supplement unless baby shows cues that indicate ongoing hunger</a:t>
            </a:r>
            <a:r>
              <a:rPr lang="en-US" dirty="0" smtClean="0"/>
              <a:t>.</a:t>
            </a:r>
          </a:p>
          <a:p>
            <a:pPr marL="0" indent="0">
              <a:buNone/>
            </a:pPr>
            <a:r>
              <a:rPr lang="en-US" dirty="0">
                <a:hlinkClick r:id="rId3"/>
              </a:rPr>
              <a:t>https://</a:t>
            </a:r>
            <a:r>
              <a:rPr lang="en-US" dirty="0" smtClean="0">
                <a:hlinkClick r:id="rId3"/>
              </a:rPr>
              <a:t>health.ucsd.edu/specialties/obgyn/maternity/newborn/nicu/spin/staff/Pages/policies.aspx</a:t>
            </a:r>
            <a:endParaRPr lang="en-US" dirty="0" smtClean="0"/>
          </a:p>
          <a:p>
            <a:pPr marL="0" indent="0">
              <a:buNone/>
            </a:pP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23</a:t>
            </a:fld>
            <a:endParaRPr lang="en-US"/>
          </a:p>
        </p:txBody>
      </p:sp>
    </p:spTree>
    <p:extLst>
      <p:ext uri="{BB962C8B-B14F-4D97-AF65-F5344CB8AC3E}">
        <p14:creationId xmlns:p14="http://schemas.microsoft.com/office/powerpoint/2010/main" val="610033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Measuring Milk Transfer </a:t>
            </a:r>
          </a:p>
        </p:txBody>
      </p:sp>
      <p:sp>
        <p:nvSpPr>
          <p:cNvPr id="3" name="Content Placeholder 2"/>
          <p:cNvSpPr>
            <a:spLocks noGrp="1"/>
          </p:cNvSpPr>
          <p:nvPr>
            <p:ph idx="1"/>
          </p:nvPr>
        </p:nvSpPr>
        <p:spPr/>
        <p:txBody>
          <a:bodyPr>
            <a:normAutofit fontScale="92500"/>
          </a:bodyPr>
          <a:lstStyle/>
          <a:p>
            <a:r>
              <a:rPr lang="en-US" dirty="0"/>
              <a:t>Stop doing test weights when baby has had several feedings of 90% calculated need.</a:t>
            </a:r>
          </a:p>
          <a:p>
            <a:r>
              <a:rPr lang="en-US" dirty="0"/>
              <a:t>Make sure you are teaching mom that this is not to </a:t>
            </a:r>
            <a:r>
              <a:rPr lang="en-US" i="1" dirty="0"/>
              <a:t>PROVE</a:t>
            </a:r>
            <a:r>
              <a:rPr lang="en-US" dirty="0"/>
              <a:t> her breastfeeding adequacy, but rather to make sure we don’t overfeed or do more than baby needs for us to do for him</a:t>
            </a:r>
          </a:p>
          <a:p>
            <a:r>
              <a:rPr lang="en-US" dirty="0"/>
              <a:t>Encourage mother to room in for serial feedings to allow for infant feeding on cue as infant is able in preparation for discharge home. </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24</a:t>
            </a:fld>
            <a:endParaRPr lang="en-US"/>
          </a:p>
        </p:txBody>
      </p:sp>
    </p:spTree>
    <p:extLst>
      <p:ext uri="{BB962C8B-B14F-4D97-AF65-F5344CB8AC3E}">
        <p14:creationId xmlns:p14="http://schemas.microsoft.com/office/powerpoint/2010/main" val="4263111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Premature Infant Nutrition (SPIN)</a:t>
            </a:r>
            <a:endParaRPr lang="en-US" dirty="0"/>
          </a:p>
        </p:txBody>
      </p:sp>
      <p:sp>
        <p:nvSpPr>
          <p:cNvPr id="3" name="Content Placeholder 2"/>
          <p:cNvSpPr>
            <a:spLocks noGrp="1"/>
          </p:cNvSpPr>
          <p:nvPr>
            <p:ph idx="1"/>
          </p:nvPr>
        </p:nvSpPr>
        <p:spPr/>
        <p:txBody>
          <a:bodyPr/>
          <a:lstStyle/>
          <a:p>
            <a:r>
              <a:rPr lang="en-US" dirty="0" smtClean="0"/>
              <a:t>Example of a policy: </a:t>
            </a:r>
          </a:p>
          <a:p>
            <a:r>
              <a:rPr lang="en-US" dirty="0" smtClean="0"/>
              <a:t>Feeding </a:t>
            </a:r>
            <a:r>
              <a:rPr lang="en-US" dirty="0"/>
              <a:t>Progression in the ISCC: </a:t>
            </a:r>
            <a:r>
              <a:rPr lang="en-US" dirty="0" smtClean="0"/>
              <a:t>Individualized </a:t>
            </a:r>
            <a:r>
              <a:rPr lang="en-US" dirty="0"/>
              <a:t>Enteral Advancement Table (</a:t>
            </a:r>
            <a:r>
              <a:rPr lang="en-US" dirty="0" err="1"/>
              <a:t>iEAT</a:t>
            </a:r>
            <a:r>
              <a:rPr lang="en-US" dirty="0"/>
              <a:t>) &amp;  Infant Driven Feeding (</a:t>
            </a:r>
            <a:r>
              <a:rPr lang="en-US" dirty="0" smtClean="0"/>
              <a:t>IDF)</a:t>
            </a:r>
            <a:endParaRPr lang="en-US" dirty="0"/>
          </a:p>
          <a:p>
            <a:pPr marL="0" indent="0">
              <a:buNone/>
            </a:pPr>
            <a:endParaRPr lang="es-US" dirty="0" smtClean="0">
              <a:hlinkClick r:id="rId2"/>
            </a:endParaRPr>
          </a:p>
          <a:p>
            <a:r>
              <a:rPr lang="es-US" dirty="0" smtClean="0">
                <a:hlinkClick r:id="rId2"/>
              </a:rPr>
              <a:t>https</a:t>
            </a:r>
            <a:r>
              <a:rPr lang="es-US" dirty="0">
                <a:hlinkClick r:id="rId2"/>
              </a:rPr>
              <a:t>://health.ucsd.edu/specialties/obgyn/maternity/newborn/nicu/spin/staff/Documents/SPIN_feedingprogressionintheiscc709.doc</a:t>
            </a:r>
          </a:p>
          <a:p>
            <a:endParaRPr lang="es-US" dirty="0"/>
          </a:p>
        </p:txBody>
      </p:sp>
      <p:sp>
        <p:nvSpPr>
          <p:cNvPr id="4" name="Slide Number Placeholder 3"/>
          <p:cNvSpPr>
            <a:spLocks noGrp="1"/>
          </p:cNvSpPr>
          <p:nvPr>
            <p:ph type="sldNum" sz="quarter" idx="12"/>
          </p:nvPr>
        </p:nvSpPr>
        <p:spPr/>
        <p:txBody>
          <a:bodyPr/>
          <a:lstStyle/>
          <a:p>
            <a:fld id="{800332C6-A5C1-4D88-ADCE-6F3163D8595A}" type="slidenum">
              <a:rPr lang="en-US" smtClean="0"/>
              <a:t>25</a:t>
            </a:fld>
            <a:endParaRPr lang="en-US"/>
          </a:p>
        </p:txBody>
      </p:sp>
    </p:spTree>
    <p:extLst>
      <p:ext uri="{BB962C8B-B14F-4D97-AF65-F5344CB8AC3E}">
        <p14:creationId xmlns:p14="http://schemas.microsoft.com/office/powerpoint/2010/main" val="3721694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07964"/>
            <a:ext cx="8229600" cy="1143000"/>
          </a:xfrm>
        </p:spPr>
        <p:txBody>
          <a:bodyPr/>
          <a:lstStyle/>
          <a:p>
            <a:r>
              <a:rPr lang="en-US" dirty="0" smtClean="0"/>
              <a:t>Assessment of First </a:t>
            </a:r>
            <a:r>
              <a:rPr lang="en-US" dirty="0"/>
              <a:t>O</a:t>
            </a:r>
            <a:r>
              <a:rPr lang="en-US" dirty="0" smtClean="0"/>
              <a:t>ral </a:t>
            </a:r>
            <a:r>
              <a:rPr lang="en-US" dirty="0"/>
              <a:t>F</a:t>
            </a:r>
            <a:r>
              <a:rPr lang="en-US" dirty="0" smtClean="0"/>
              <a:t>eedings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Individualized approach</a:t>
            </a:r>
          </a:p>
          <a:p>
            <a:r>
              <a:rPr lang="en-US" dirty="0" smtClean="0"/>
              <a:t>VS, Oxygenation, A/</a:t>
            </a:r>
            <a:r>
              <a:rPr lang="en-US" dirty="0" err="1" smtClean="0"/>
              <a:t>Bs</a:t>
            </a:r>
            <a:r>
              <a:rPr lang="en-US" dirty="0" smtClean="0"/>
              <a:t>, s/s of stress and disorganization. </a:t>
            </a:r>
          </a:p>
          <a:p>
            <a:r>
              <a:rPr lang="en-US" dirty="0" smtClean="0"/>
              <a:t>Amount of MOM transferred </a:t>
            </a:r>
          </a:p>
          <a:p>
            <a:r>
              <a:rPr lang="en-US" dirty="0" smtClean="0"/>
              <a:t>Infant’s feeding skills will mature at their own pace &amp; affected by severity of illness. </a:t>
            </a:r>
          </a:p>
          <a:p>
            <a:pPr lvl="1"/>
            <a:r>
              <a:rPr lang="en-US" dirty="0" smtClean="0"/>
              <a:t>Extremely premature infants or those with higher degree of morbidity will take longer to transition to full oral feedings. </a:t>
            </a:r>
          </a:p>
          <a:p>
            <a:pPr marL="457200" lvl="1" indent="0">
              <a:buNone/>
            </a:pPr>
            <a:r>
              <a:rPr lang="en-US" dirty="0" smtClean="0"/>
              <a:t>(Jones, 2012) </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26</a:t>
            </a:fld>
            <a:endParaRPr lang="en-US"/>
          </a:p>
        </p:txBody>
      </p:sp>
    </p:spTree>
    <p:extLst>
      <p:ext uri="{BB962C8B-B14F-4D97-AF65-F5344CB8AC3E}">
        <p14:creationId xmlns:p14="http://schemas.microsoft.com/office/powerpoint/2010/main" val="935059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t>27</a:t>
            </a:fld>
            <a:endParaRPr lang="en-US"/>
          </a:p>
        </p:txBody>
      </p:sp>
      <p:pic>
        <p:nvPicPr>
          <p:cNvPr id="5" name="Picture 4"/>
          <p:cNvPicPr>
            <a:picLocks noChangeAspect="1"/>
          </p:cNvPicPr>
          <p:nvPr/>
        </p:nvPicPr>
        <p:blipFill rotWithShape="1">
          <a:blip r:embed="rId2"/>
          <a:srcRect l="14275" t="2084" r="14275"/>
          <a:stretch/>
        </p:blipFill>
        <p:spPr>
          <a:xfrm>
            <a:off x="-76201" y="-76200"/>
            <a:ext cx="9296401" cy="7162800"/>
          </a:xfrm>
          <a:prstGeom prst="rect">
            <a:avLst/>
          </a:prstGeom>
        </p:spPr>
      </p:pic>
    </p:spTree>
    <p:extLst>
      <p:ext uri="{BB962C8B-B14F-4D97-AF65-F5344CB8AC3E}">
        <p14:creationId xmlns:p14="http://schemas.microsoft.com/office/powerpoint/2010/main" val="2441213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036638"/>
          </a:xfrm>
        </p:spPr>
        <p:txBody>
          <a:bodyPr>
            <a:normAutofit fontScale="90000"/>
          </a:bodyPr>
          <a:lstStyle/>
          <a:p>
            <a:r>
              <a:rPr lang="en-US" b="1" dirty="0" smtClean="0"/>
              <a:t>Supporting Direct Feedings </a:t>
            </a:r>
            <a:br>
              <a:rPr lang="en-US" b="1" dirty="0" smtClean="0"/>
            </a:br>
            <a:r>
              <a:rPr lang="en-US" b="1" dirty="0" smtClean="0"/>
              <a:t>at the Breast </a:t>
            </a:r>
            <a:endParaRPr lang="en-US" b="1" dirty="0"/>
          </a:p>
        </p:txBody>
      </p:sp>
      <p:sp>
        <p:nvSpPr>
          <p:cNvPr id="3" name="Content Placeholder 2"/>
          <p:cNvSpPr>
            <a:spLocks noGrp="1"/>
          </p:cNvSpPr>
          <p:nvPr>
            <p:ph idx="1"/>
          </p:nvPr>
        </p:nvSpPr>
        <p:spPr/>
        <p:txBody>
          <a:bodyPr>
            <a:normAutofit fontScale="92500"/>
          </a:bodyPr>
          <a:lstStyle/>
          <a:p>
            <a:r>
              <a:rPr lang="en-US" dirty="0"/>
              <a:t>The preterm infant may not consume sufficient volume to remove lipid rich hind milk</a:t>
            </a:r>
          </a:p>
          <a:p>
            <a:pPr lvl="1"/>
            <a:r>
              <a:rPr lang="en-US" dirty="0"/>
              <a:t>Infant does not drain the breast effectively to remove lipid rich hind milk. </a:t>
            </a:r>
          </a:p>
          <a:p>
            <a:pPr lvl="1"/>
            <a:r>
              <a:rPr lang="en-US" dirty="0"/>
              <a:t>Identify slow weight gain when consuming adequate volume of MOM from the breast</a:t>
            </a:r>
          </a:p>
          <a:p>
            <a:r>
              <a:rPr lang="en-US" dirty="0" smtClean="0"/>
              <a:t>Provide </a:t>
            </a:r>
            <a:r>
              <a:rPr lang="en-US" dirty="0"/>
              <a:t>supplements of pumped MOM that consists of fractionated hind milk, as needed. </a:t>
            </a:r>
          </a:p>
          <a:p>
            <a:pPr lvl="1"/>
            <a:r>
              <a:rPr lang="en-US" dirty="0"/>
              <a:t>Test weights, crematocrit/ fractionate MOM</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28</a:t>
            </a:fld>
            <a:endParaRPr lang="en-US"/>
          </a:p>
        </p:txBody>
      </p:sp>
    </p:spTree>
    <p:extLst>
      <p:ext uri="{BB962C8B-B14F-4D97-AF65-F5344CB8AC3E}">
        <p14:creationId xmlns:p14="http://schemas.microsoft.com/office/powerpoint/2010/main" val="906047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Supporting Direct Feedings at Breast </a:t>
            </a:r>
            <a:endParaRPr lang="en-US" b="1" dirty="0"/>
          </a:p>
        </p:txBody>
      </p:sp>
      <p:sp>
        <p:nvSpPr>
          <p:cNvPr id="3" name="Content Placeholder 2"/>
          <p:cNvSpPr>
            <a:spLocks noGrp="1"/>
          </p:cNvSpPr>
          <p:nvPr>
            <p:ph idx="1"/>
          </p:nvPr>
        </p:nvSpPr>
        <p:spPr>
          <a:xfrm>
            <a:off x="266700" y="1412876"/>
            <a:ext cx="8534400" cy="4525963"/>
          </a:xfrm>
        </p:spPr>
        <p:txBody>
          <a:bodyPr>
            <a:normAutofit fontScale="92500" lnSpcReduction="10000"/>
          </a:bodyPr>
          <a:lstStyle/>
          <a:p>
            <a:r>
              <a:rPr lang="en-US" dirty="0" smtClean="0"/>
              <a:t>Indications for Fractionation of MOM</a:t>
            </a:r>
          </a:p>
          <a:p>
            <a:pPr lvl="1"/>
            <a:r>
              <a:rPr lang="en-US" dirty="0" smtClean="0"/>
              <a:t>Large producer &gt;700 ml</a:t>
            </a:r>
          </a:p>
          <a:p>
            <a:pPr lvl="1"/>
            <a:r>
              <a:rPr lang="en-US" dirty="0" smtClean="0"/>
              <a:t>Poor weight gain </a:t>
            </a:r>
          </a:p>
          <a:p>
            <a:r>
              <a:rPr lang="en-US" dirty="0" smtClean="0"/>
              <a:t>What is mom’s 24 </a:t>
            </a:r>
            <a:r>
              <a:rPr lang="en-US" dirty="0" err="1" smtClean="0"/>
              <a:t>hr</a:t>
            </a:r>
            <a:r>
              <a:rPr lang="en-US" dirty="0" smtClean="0"/>
              <a:t> pumped volume &amp; frequency of pumping and amount per session?</a:t>
            </a:r>
          </a:p>
          <a:p>
            <a:r>
              <a:rPr lang="en-US" dirty="0" smtClean="0"/>
              <a:t>What is infant’s 24 hour milk supply need?</a:t>
            </a:r>
          </a:p>
          <a:p>
            <a:r>
              <a:rPr lang="en-US" i="1" dirty="0" smtClean="0"/>
              <a:t>Use Fresh Milk </a:t>
            </a:r>
          </a:p>
          <a:p>
            <a:r>
              <a:rPr lang="en-US" dirty="0" smtClean="0"/>
              <a:t>Fore milk collected in the first 2-3 minutes post let down. </a:t>
            </a:r>
          </a:p>
        </p:txBody>
      </p:sp>
      <p:sp>
        <p:nvSpPr>
          <p:cNvPr id="4" name="Slide Number Placeholder 3"/>
          <p:cNvSpPr>
            <a:spLocks noGrp="1"/>
          </p:cNvSpPr>
          <p:nvPr>
            <p:ph type="sldNum" sz="quarter" idx="12"/>
          </p:nvPr>
        </p:nvSpPr>
        <p:spPr/>
        <p:txBody>
          <a:bodyPr/>
          <a:lstStyle/>
          <a:p>
            <a:fld id="{800332C6-A5C1-4D88-ADCE-6F3163D8595A}" type="slidenum">
              <a:rPr lang="en-US" smtClean="0"/>
              <a:t>29</a:t>
            </a:fld>
            <a:endParaRPr lang="en-US"/>
          </a:p>
        </p:txBody>
      </p:sp>
    </p:spTree>
    <p:extLst>
      <p:ext uri="{BB962C8B-B14F-4D97-AF65-F5344CB8AC3E}">
        <p14:creationId xmlns:p14="http://schemas.microsoft.com/office/powerpoint/2010/main" val="64435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Breastfeeding: Why Try?</a:t>
            </a:r>
            <a:endParaRPr lang="en-US" b="1" dirty="0"/>
          </a:p>
        </p:txBody>
      </p:sp>
      <p:sp>
        <p:nvSpPr>
          <p:cNvPr id="3" name="Content Placeholder 2"/>
          <p:cNvSpPr>
            <a:spLocks noGrp="1"/>
          </p:cNvSpPr>
          <p:nvPr>
            <p:ph idx="1"/>
          </p:nvPr>
        </p:nvSpPr>
        <p:spPr/>
        <p:txBody>
          <a:bodyPr/>
          <a:lstStyle/>
          <a:p>
            <a:r>
              <a:rPr lang="en-US" dirty="0" smtClean="0"/>
              <a:t>Done in cooperation with mothers wishes, ideally with the goal of baby breastfeeding after discharge</a:t>
            </a:r>
          </a:p>
          <a:p>
            <a:r>
              <a:rPr lang="en-US" dirty="0" smtClean="0"/>
              <a:t>Enhances maternal/baby bonding</a:t>
            </a:r>
          </a:p>
          <a:p>
            <a:r>
              <a:rPr lang="en-US" dirty="0" smtClean="0"/>
              <a:t>Makes mothers involvement obligatory, improving mothers chance of continued success of feeding baby at  home</a:t>
            </a:r>
          </a:p>
        </p:txBody>
      </p:sp>
      <p:sp>
        <p:nvSpPr>
          <p:cNvPr id="4" name="Slide Number Placeholder 3"/>
          <p:cNvSpPr>
            <a:spLocks noGrp="1"/>
          </p:cNvSpPr>
          <p:nvPr>
            <p:ph type="sldNum" sz="quarter" idx="12"/>
          </p:nvPr>
        </p:nvSpPr>
        <p:spPr/>
        <p:txBody>
          <a:bodyPr/>
          <a:lstStyle/>
          <a:p>
            <a:fld id="{800332C6-A5C1-4D88-ADCE-6F3163D8595A}" type="slidenum">
              <a:rPr lang="en-US" smtClean="0"/>
              <a:t>3</a:t>
            </a:fld>
            <a:endParaRPr lang="en-US"/>
          </a:p>
        </p:txBody>
      </p:sp>
    </p:spTree>
    <p:extLst>
      <p:ext uri="{BB962C8B-B14F-4D97-AF65-F5344CB8AC3E}">
        <p14:creationId xmlns:p14="http://schemas.microsoft.com/office/powerpoint/2010/main" val="3867246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Supporting Direct Feedings at the Breast </a:t>
            </a:r>
            <a:endParaRPr lang="en-US" b="1" dirty="0"/>
          </a:p>
        </p:txBody>
      </p:sp>
      <p:sp>
        <p:nvSpPr>
          <p:cNvPr id="3" name="Content Placeholder 2"/>
          <p:cNvSpPr>
            <a:spLocks noGrp="1"/>
          </p:cNvSpPr>
          <p:nvPr>
            <p:ph idx="1"/>
          </p:nvPr>
        </p:nvSpPr>
        <p:spPr/>
        <p:txBody>
          <a:bodyPr>
            <a:normAutofit fontScale="85000" lnSpcReduction="10000"/>
          </a:bodyPr>
          <a:lstStyle/>
          <a:p>
            <a:pPr lvl="0"/>
            <a:r>
              <a:rPr lang="en-US" sz="3500" dirty="0">
                <a:solidFill>
                  <a:prstClr val="black"/>
                </a:solidFill>
              </a:rPr>
              <a:t>Frequent switching the infant between breasts increases low lipid foremilk intake</a:t>
            </a:r>
          </a:p>
          <a:p>
            <a:pPr lvl="1"/>
            <a:r>
              <a:rPr lang="en-US" sz="3100" dirty="0">
                <a:solidFill>
                  <a:prstClr val="black"/>
                </a:solidFill>
              </a:rPr>
              <a:t>Weak suction pressures of preterm infant </a:t>
            </a:r>
          </a:p>
          <a:p>
            <a:pPr lvl="1"/>
            <a:r>
              <a:rPr lang="en-US" sz="3100" dirty="0">
                <a:solidFill>
                  <a:prstClr val="black"/>
                </a:solidFill>
              </a:rPr>
              <a:t>Avoid switching breasts every 5 minutes of sucking because it increases transfer of low lipid foremilk</a:t>
            </a:r>
          </a:p>
          <a:p>
            <a:pPr lvl="1"/>
            <a:r>
              <a:rPr lang="en-US" sz="3100" dirty="0">
                <a:solidFill>
                  <a:prstClr val="black"/>
                </a:solidFill>
              </a:rPr>
              <a:t>Excessive foremilk intake can exhibit symptoms of lactose intolerance including explosive stools and slow weight gain. </a:t>
            </a:r>
          </a:p>
          <a:p>
            <a:pPr lvl="0"/>
            <a:r>
              <a:rPr lang="en-US" dirty="0" smtClean="0">
                <a:solidFill>
                  <a:prstClr val="black"/>
                </a:solidFill>
              </a:rPr>
              <a:t>Preferred to provide some pumped MOM (use hind milk as needed) to support infant until capable of exclusively feeding at breast. </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30</a:t>
            </a:fld>
            <a:endParaRPr lang="en-US"/>
          </a:p>
        </p:txBody>
      </p:sp>
    </p:spTree>
    <p:extLst>
      <p:ext uri="{BB962C8B-B14F-4D97-AF65-F5344CB8AC3E}">
        <p14:creationId xmlns:p14="http://schemas.microsoft.com/office/powerpoint/2010/main" val="1469586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4"/>
            <a:ext cx="8229600" cy="1143000"/>
          </a:xfrm>
        </p:spPr>
        <p:txBody>
          <a:bodyPr/>
          <a:lstStyle/>
          <a:p>
            <a:r>
              <a:rPr lang="en-US" b="1" dirty="0" smtClean="0"/>
              <a:t>Feeding Cues </a:t>
            </a:r>
            <a:endParaRPr lang="en-US" b="1" dirty="0"/>
          </a:p>
        </p:txBody>
      </p:sp>
      <p:sp>
        <p:nvSpPr>
          <p:cNvPr id="3" name="Content Placeholder 2"/>
          <p:cNvSpPr>
            <a:spLocks noGrp="1"/>
          </p:cNvSpPr>
          <p:nvPr>
            <p:ph idx="1"/>
          </p:nvPr>
        </p:nvSpPr>
        <p:spPr>
          <a:xfrm>
            <a:off x="457200" y="1325564"/>
            <a:ext cx="8229600" cy="4800599"/>
          </a:xfrm>
        </p:spPr>
        <p:txBody>
          <a:bodyPr/>
          <a:lstStyle/>
          <a:p>
            <a:r>
              <a:rPr lang="en-US" sz="2800" dirty="0">
                <a:hlinkClick r:id="rId3"/>
              </a:rPr>
              <a:t>http://breastfeedla.org/feeding-cues-posters</a:t>
            </a:r>
            <a:r>
              <a:rPr lang="en-US" sz="2800" dirty="0" smtClean="0">
                <a:hlinkClick r:id="rId3"/>
              </a:rPr>
              <a:t>/</a:t>
            </a:r>
            <a:endParaRPr lang="en-US" sz="2800" dirty="0" smtClean="0"/>
          </a:p>
          <a:p>
            <a:r>
              <a:rPr lang="en-US" sz="2800" dirty="0" smtClean="0"/>
              <a:t>Free to download and print various languages</a:t>
            </a:r>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31</a:t>
            </a:fld>
            <a:endParaRPr lang="en-US"/>
          </a:p>
        </p:txBody>
      </p:sp>
      <p:pic>
        <p:nvPicPr>
          <p:cNvPr id="5" name="Picture 4"/>
          <p:cNvPicPr>
            <a:picLocks noChangeAspect="1"/>
          </p:cNvPicPr>
          <p:nvPr/>
        </p:nvPicPr>
        <p:blipFill>
          <a:blip r:embed="rId4"/>
          <a:stretch>
            <a:fillRect/>
          </a:stretch>
        </p:blipFill>
        <p:spPr>
          <a:xfrm>
            <a:off x="2209800" y="2362200"/>
            <a:ext cx="4533121" cy="4038599"/>
          </a:xfrm>
          <a:prstGeom prst="rect">
            <a:avLst/>
          </a:prstGeom>
        </p:spPr>
      </p:pic>
    </p:spTree>
    <p:extLst>
      <p:ext uri="{BB962C8B-B14F-4D97-AF65-F5344CB8AC3E}">
        <p14:creationId xmlns:p14="http://schemas.microsoft.com/office/powerpoint/2010/main" val="1752770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Continued Support to Promote Breastfeeding after </a:t>
            </a:r>
            <a:r>
              <a:rPr lang="en-US" b="1" dirty="0" smtClean="0"/>
              <a:t>Discharge</a:t>
            </a:r>
            <a:endParaRPr lang="en-US" dirty="0"/>
          </a:p>
        </p:txBody>
      </p:sp>
      <p:sp>
        <p:nvSpPr>
          <p:cNvPr id="3" name="Content Placeholder 2"/>
          <p:cNvSpPr>
            <a:spLocks noGrp="1"/>
          </p:cNvSpPr>
          <p:nvPr>
            <p:ph idx="1"/>
          </p:nvPr>
        </p:nvSpPr>
        <p:spPr/>
        <p:txBody>
          <a:bodyPr>
            <a:normAutofit/>
          </a:bodyPr>
          <a:lstStyle/>
          <a:p>
            <a:r>
              <a:rPr lang="en-US" b="1" i="1" dirty="0" smtClean="0"/>
              <a:t>Have </a:t>
            </a:r>
            <a:r>
              <a:rPr lang="en-US" b="1" i="1" dirty="0"/>
              <a:t>you thought about how you intend to feed your infant at home after discharge? </a:t>
            </a:r>
            <a:endParaRPr lang="en-US" b="1" i="1" dirty="0" smtClean="0"/>
          </a:p>
          <a:p>
            <a:r>
              <a:rPr lang="en-US" dirty="0" smtClean="0"/>
              <a:t>Infant’s </a:t>
            </a:r>
            <a:r>
              <a:rPr lang="en-US" dirty="0"/>
              <a:t>home feeding plan should be initiated in the NICU to determine feasibility for infant and family, as well as to ensure appropriate weight gain. </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32</a:t>
            </a:fld>
            <a:endParaRPr lang="en-US">
              <a:solidFill>
                <a:prstClr val="white"/>
              </a:solidFill>
            </a:endParaRPr>
          </a:p>
        </p:txBody>
      </p:sp>
    </p:spTree>
    <p:extLst>
      <p:ext uri="{BB962C8B-B14F-4D97-AF65-F5344CB8AC3E}">
        <p14:creationId xmlns:p14="http://schemas.microsoft.com/office/powerpoint/2010/main" val="1493887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Continued </a:t>
            </a:r>
            <a:r>
              <a:rPr lang="en-US" b="1" dirty="0" smtClean="0"/>
              <a:t>Support </a:t>
            </a:r>
            <a:r>
              <a:rPr lang="en-US" b="1" dirty="0"/>
              <a:t>to </a:t>
            </a:r>
            <a:r>
              <a:rPr lang="en-US" b="1" dirty="0" smtClean="0"/>
              <a:t>Promote Breastfeeding </a:t>
            </a:r>
            <a:r>
              <a:rPr lang="en-US" b="1" dirty="0"/>
              <a:t>after </a:t>
            </a:r>
            <a:r>
              <a:rPr lang="en-US" b="1" dirty="0" smtClean="0"/>
              <a:t>Discharge</a:t>
            </a:r>
            <a:endParaRPr lang="en-US" b="1" dirty="0"/>
          </a:p>
        </p:txBody>
      </p:sp>
      <p:sp>
        <p:nvSpPr>
          <p:cNvPr id="3" name="Content Placeholder 2"/>
          <p:cNvSpPr>
            <a:spLocks noGrp="1"/>
          </p:cNvSpPr>
          <p:nvPr>
            <p:ph idx="1"/>
          </p:nvPr>
        </p:nvSpPr>
        <p:spPr/>
        <p:txBody>
          <a:bodyPr>
            <a:normAutofit/>
          </a:bodyPr>
          <a:lstStyle/>
          <a:p>
            <a:r>
              <a:rPr lang="en-US" sz="2800" b="1" dirty="0"/>
              <a:t>Maternal </a:t>
            </a:r>
            <a:r>
              <a:rPr lang="en-US" sz="2800" b="1" dirty="0" smtClean="0"/>
              <a:t>Milk Volume </a:t>
            </a:r>
            <a:r>
              <a:rPr lang="en-US" sz="2800" b="1" dirty="0"/>
              <a:t>R</a:t>
            </a:r>
            <a:r>
              <a:rPr lang="en-US" sz="2800" b="1" dirty="0" smtClean="0"/>
              <a:t>elated </a:t>
            </a:r>
            <a:r>
              <a:rPr lang="en-US" sz="2800" b="1" dirty="0"/>
              <a:t>to I</a:t>
            </a:r>
            <a:r>
              <a:rPr lang="en-US" sz="2800" b="1" dirty="0" smtClean="0"/>
              <a:t>nfant Intake</a:t>
            </a:r>
            <a:endParaRPr lang="en-US" sz="2800" b="1" dirty="0"/>
          </a:p>
          <a:p>
            <a:pPr lvl="1"/>
            <a:r>
              <a:rPr lang="en-US" dirty="0" smtClean="0"/>
              <a:t>May </a:t>
            </a:r>
            <a:r>
              <a:rPr lang="en-US" dirty="0"/>
              <a:t>still need to pump as infant transitions to </a:t>
            </a:r>
            <a:r>
              <a:rPr lang="en-US" dirty="0" smtClean="0"/>
              <a:t>breast</a:t>
            </a:r>
            <a:endParaRPr lang="en-US" dirty="0"/>
          </a:p>
          <a:p>
            <a:pPr lvl="1"/>
            <a:r>
              <a:rPr lang="en-US" dirty="0" smtClean="0"/>
              <a:t>Review </a:t>
            </a:r>
            <a:r>
              <a:rPr lang="en-US" dirty="0"/>
              <a:t>source of </a:t>
            </a:r>
            <a:r>
              <a:rPr lang="en-US" dirty="0" smtClean="0"/>
              <a:t>breast pump for use at home</a:t>
            </a:r>
            <a:endParaRPr lang="en-US" dirty="0"/>
          </a:p>
          <a:p>
            <a:pPr lvl="1"/>
            <a:r>
              <a:rPr lang="en-US" dirty="0"/>
              <a:t>Provide referral for breastfeeding support after discharge</a:t>
            </a:r>
          </a:p>
          <a:p>
            <a:r>
              <a:rPr lang="en-US" b="1" dirty="0" smtClean="0"/>
              <a:t>Discharge </a:t>
            </a:r>
            <a:r>
              <a:rPr lang="en-US" b="1" dirty="0"/>
              <a:t>class in NICU </a:t>
            </a:r>
            <a:endParaRPr lang="en-US" b="1" dirty="0" smtClean="0"/>
          </a:p>
          <a:p>
            <a:pPr lvl="1"/>
            <a:r>
              <a:rPr lang="en-US" dirty="0" smtClean="0"/>
              <a:t>Can provide education to help transition parents to home from NICU. </a:t>
            </a:r>
            <a:endParaRPr lang="en-US" dirty="0"/>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33</a:t>
            </a:fld>
            <a:endParaRPr lang="en-US"/>
          </a:p>
        </p:txBody>
      </p:sp>
    </p:spTree>
    <p:extLst>
      <p:ext uri="{BB962C8B-B14F-4D97-AF65-F5344CB8AC3E}">
        <p14:creationId xmlns:p14="http://schemas.microsoft.com/office/powerpoint/2010/main" val="891905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42901"/>
            <a:ext cx="8229600" cy="1143000"/>
          </a:xfrm>
        </p:spPr>
        <p:txBody>
          <a:bodyPr>
            <a:normAutofit fontScale="90000"/>
          </a:bodyPr>
          <a:lstStyle/>
          <a:p>
            <a:r>
              <a:rPr lang="en-US" b="1" dirty="0"/>
              <a:t>Continued Support to Promote Breastfeeding after </a:t>
            </a:r>
            <a:r>
              <a:rPr lang="en-US" b="1" dirty="0" smtClean="0"/>
              <a:t>Discharge</a:t>
            </a:r>
            <a:endParaRPr lang="en-US" dirty="0"/>
          </a:p>
        </p:txBody>
      </p:sp>
      <p:sp>
        <p:nvSpPr>
          <p:cNvPr id="3" name="Content Placeholder 2"/>
          <p:cNvSpPr>
            <a:spLocks noGrp="1"/>
          </p:cNvSpPr>
          <p:nvPr>
            <p:ph idx="1"/>
          </p:nvPr>
        </p:nvSpPr>
        <p:spPr>
          <a:xfrm>
            <a:off x="533400" y="1813403"/>
            <a:ext cx="8382000" cy="4754562"/>
          </a:xfrm>
        </p:spPr>
        <p:txBody>
          <a:bodyPr>
            <a:normAutofit/>
          </a:bodyPr>
          <a:lstStyle/>
          <a:p>
            <a:pPr lvl="0">
              <a:buClr>
                <a:srgbClr val="A9A57C"/>
              </a:buClr>
            </a:pPr>
            <a:r>
              <a:rPr lang="en-US" sz="2800" b="1" dirty="0" smtClean="0"/>
              <a:t>Appropriate </a:t>
            </a:r>
            <a:r>
              <a:rPr lang="en-US" sz="2800" b="1" dirty="0"/>
              <a:t>Follow-up</a:t>
            </a:r>
            <a:endParaRPr lang="en-US" sz="2800" b="1" dirty="0" smtClean="0"/>
          </a:p>
          <a:p>
            <a:pPr lvl="0">
              <a:buClr>
                <a:srgbClr val="A9A57C"/>
              </a:buClr>
            </a:pPr>
            <a:r>
              <a:rPr lang="en-US" sz="2800" b="1" dirty="0" smtClean="0"/>
              <a:t>Pediatrician </a:t>
            </a:r>
          </a:p>
          <a:p>
            <a:pPr lvl="1">
              <a:buClr>
                <a:srgbClr val="A9A57C"/>
              </a:buClr>
            </a:pPr>
            <a:r>
              <a:rPr lang="en-US" sz="2400" dirty="0">
                <a:solidFill>
                  <a:srgbClr val="2F2B20"/>
                </a:solidFill>
              </a:rPr>
              <a:t>I</a:t>
            </a:r>
            <a:r>
              <a:rPr lang="en-US" sz="2400" dirty="0" smtClean="0">
                <a:solidFill>
                  <a:srgbClr val="2F2B20"/>
                </a:solidFill>
              </a:rPr>
              <a:t>nfant appointment for follow up and feeding plan specifics.</a:t>
            </a:r>
          </a:p>
          <a:p>
            <a:pPr>
              <a:buClr>
                <a:srgbClr val="A9A57C"/>
              </a:buClr>
            </a:pPr>
            <a:r>
              <a:rPr lang="en-US" sz="2800" b="1" dirty="0" smtClean="0"/>
              <a:t>WIC </a:t>
            </a:r>
            <a:r>
              <a:rPr lang="en-US" sz="2800" b="1" dirty="0"/>
              <a:t>at the FL Department of Health website -</a:t>
            </a:r>
            <a:r>
              <a:rPr lang="en-US" sz="2800" dirty="0"/>
              <a:t> </a:t>
            </a:r>
            <a:r>
              <a:rPr lang="en-US" sz="2800" dirty="0">
                <a:hlinkClick r:id="rId3"/>
              </a:rPr>
              <a:t>www.floridahealth.gov/programs-and-services/wic</a:t>
            </a:r>
            <a:r>
              <a:rPr lang="en-US" sz="2800" dirty="0" smtClean="0">
                <a:hlinkClick r:id="rId3"/>
              </a:rPr>
              <a:t>/</a:t>
            </a:r>
            <a:endParaRPr lang="en-US" sz="2600" dirty="0" smtClean="0">
              <a:solidFill>
                <a:srgbClr val="2F2B20"/>
              </a:solidFill>
            </a:endParaRPr>
          </a:p>
          <a:p>
            <a:pPr lvl="1">
              <a:buClr>
                <a:srgbClr val="A9A57C"/>
              </a:buClr>
            </a:pPr>
            <a:r>
              <a:rPr lang="en-US" dirty="0" smtClean="0">
                <a:solidFill>
                  <a:srgbClr val="2F2B20"/>
                </a:solidFill>
              </a:rPr>
              <a:t>June 1</a:t>
            </a:r>
            <a:r>
              <a:rPr lang="en-US" baseline="30000" dirty="0" smtClean="0">
                <a:solidFill>
                  <a:srgbClr val="2F2B20"/>
                </a:solidFill>
              </a:rPr>
              <a:t>st</a:t>
            </a:r>
            <a:r>
              <a:rPr lang="en-US" dirty="0" smtClean="0">
                <a:solidFill>
                  <a:srgbClr val="2F2B20"/>
                </a:solidFill>
              </a:rPr>
              <a:t> 1-2pm  </a:t>
            </a:r>
          </a:p>
          <a:p>
            <a:pPr>
              <a:buClr>
                <a:srgbClr val="A9A57C"/>
              </a:buClr>
            </a:pPr>
            <a:r>
              <a:rPr lang="en-US" sz="2800" b="1" dirty="0" smtClean="0"/>
              <a:t>Healthy Start Programs</a:t>
            </a:r>
          </a:p>
          <a:p>
            <a:pPr>
              <a:buClr>
                <a:srgbClr val="A9A57C"/>
              </a:buClr>
            </a:pPr>
            <a:r>
              <a:rPr lang="en-US" sz="2600" b="1" dirty="0" smtClean="0">
                <a:solidFill>
                  <a:prstClr val="black"/>
                </a:solidFill>
              </a:rPr>
              <a:t>Florida </a:t>
            </a:r>
            <a:r>
              <a:rPr lang="en-US" sz="2600" b="1" dirty="0">
                <a:solidFill>
                  <a:prstClr val="black"/>
                </a:solidFill>
              </a:rPr>
              <a:t>Breastfeeding Coalition (FBC) </a:t>
            </a:r>
            <a:r>
              <a:rPr lang="en-US" dirty="0">
                <a:solidFill>
                  <a:prstClr val="black"/>
                </a:solidFill>
                <a:hlinkClick r:id="rId4"/>
              </a:rPr>
              <a:t>http://www.flbreastfeeding.org/</a:t>
            </a:r>
            <a:endParaRPr lang="en-US" dirty="0">
              <a:solidFill>
                <a:prstClr val="black"/>
              </a:solidFill>
            </a:endParaRPr>
          </a:p>
          <a:p>
            <a:pPr>
              <a:buClr>
                <a:srgbClr val="A9A57C"/>
              </a:buClr>
            </a:pPr>
            <a:endParaRPr lang="en-US" sz="2200" dirty="0">
              <a:solidFill>
                <a:srgbClr val="2F2B20"/>
              </a:solidFill>
            </a:endParaRPr>
          </a:p>
          <a:p>
            <a:pPr lvl="1"/>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34</a:t>
            </a:fld>
            <a:endParaRPr lang="en-US">
              <a:solidFill>
                <a:prstClr val="white"/>
              </a:solidFill>
            </a:endParaRPr>
          </a:p>
        </p:txBody>
      </p:sp>
    </p:spTree>
    <p:extLst>
      <p:ext uri="{BB962C8B-B14F-4D97-AF65-F5344CB8AC3E}">
        <p14:creationId xmlns:p14="http://schemas.microsoft.com/office/powerpoint/2010/main" val="1694046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Calming your Fears…….</a:t>
            </a:r>
            <a:endParaRPr lang="en-US" dirty="0"/>
          </a:p>
        </p:txBody>
      </p:sp>
      <p:sp>
        <p:nvSpPr>
          <p:cNvPr id="3" name="Content Placeholder 2"/>
          <p:cNvSpPr>
            <a:spLocks noGrp="1"/>
          </p:cNvSpPr>
          <p:nvPr>
            <p:ph idx="1"/>
          </p:nvPr>
        </p:nvSpPr>
        <p:spPr/>
        <p:txBody>
          <a:bodyPr/>
          <a:lstStyle/>
          <a:p>
            <a:pPr marL="0" indent="0" algn="ctr">
              <a:buNone/>
            </a:pPr>
            <a:r>
              <a:rPr lang="en-US" b="1" dirty="0" smtClean="0"/>
              <a:t>Any Questions or Concerns?</a:t>
            </a:r>
            <a:endParaRPr lang="en-US" b="1" dirty="0"/>
          </a:p>
        </p:txBody>
      </p:sp>
      <p:sp>
        <p:nvSpPr>
          <p:cNvPr id="4" name="Slide Number Placeholder 3"/>
          <p:cNvSpPr>
            <a:spLocks noGrp="1"/>
          </p:cNvSpPr>
          <p:nvPr>
            <p:ph type="sldNum" sz="quarter" idx="12"/>
          </p:nvPr>
        </p:nvSpPr>
        <p:spPr/>
        <p:txBody>
          <a:bodyPr/>
          <a:lstStyle/>
          <a:p>
            <a:fld id="{800332C6-A5C1-4D88-ADCE-6F3163D8595A}" type="slidenum">
              <a:rPr lang="en-US" smtClean="0"/>
              <a:t>35</a:t>
            </a:fld>
            <a:endParaRPr lang="en-US"/>
          </a:p>
        </p:txBody>
      </p:sp>
      <p:pic>
        <p:nvPicPr>
          <p:cNvPr id="6" name="Picture 5"/>
          <p:cNvPicPr>
            <a:picLocks noChangeAspect="1"/>
          </p:cNvPicPr>
          <p:nvPr/>
        </p:nvPicPr>
        <p:blipFill>
          <a:blip r:embed="rId3"/>
          <a:stretch>
            <a:fillRect/>
          </a:stretch>
        </p:blipFill>
        <p:spPr>
          <a:xfrm>
            <a:off x="1102670" y="2354897"/>
            <a:ext cx="6862460" cy="3908584"/>
          </a:xfrm>
          <a:prstGeom prst="rect">
            <a:avLst/>
          </a:prstGeom>
        </p:spPr>
      </p:pic>
    </p:spTree>
    <p:extLst>
      <p:ext uri="{BB962C8B-B14F-4D97-AF65-F5344CB8AC3E}">
        <p14:creationId xmlns:p14="http://schemas.microsoft.com/office/powerpoint/2010/main" val="36100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Breastfeeding: Why Try?</a:t>
            </a:r>
            <a:endParaRPr lang="en-US" b="1" dirty="0"/>
          </a:p>
        </p:txBody>
      </p:sp>
      <p:sp>
        <p:nvSpPr>
          <p:cNvPr id="3" name="Content Placeholder 2"/>
          <p:cNvSpPr>
            <a:spLocks noGrp="1"/>
          </p:cNvSpPr>
          <p:nvPr>
            <p:ph idx="1"/>
          </p:nvPr>
        </p:nvSpPr>
        <p:spPr/>
        <p:txBody>
          <a:bodyPr>
            <a:normAutofit/>
          </a:bodyPr>
          <a:lstStyle/>
          <a:p>
            <a:r>
              <a:rPr lang="en-US" dirty="0" smtClean="0"/>
              <a:t>WHY NOT TRY?</a:t>
            </a:r>
          </a:p>
          <a:p>
            <a:r>
              <a:rPr lang="en-US" dirty="0" smtClean="0"/>
              <a:t>Studies showing babies more physiologically stable on breast as compared to bottle</a:t>
            </a:r>
          </a:p>
          <a:p>
            <a:r>
              <a:rPr lang="en-US" dirty="0" smtClean="0"/>
              <a:t>There are reliable techniques to position and monitor baby during latching</a:t>
            </a:r>
          </a:p>
          <a:p>
            <a:r>
              <a:rPr lang="en-US" dirty="0" smtClean="0"/>
              <a:t>Test weights ensure a method to quantitate milk transfer</a:t>
            </a:r>
          </a:p>
          <a:p>
            <a:r>
              <a:rPr lang="en-US" dirty="0" smtClean="0"/>
              <a:t>Systematic method of transitioning</a:t>
            </a:r>
          </a:p>
        </p:txBody>
      </p:sp>
      <p:sp>
        <p:nvSpPr>
          <p:cNvPr id="4" name="Slide Number Placeholder 3"/>
          <p:cNvSpPr>
            <a:spLocks noGrp="1"/>
          </p:cNvSpPr>
          <p:nvPr>
            <p:ph type="sldNum" sz="quarter" idx="12"/>
          </p:nvPr>
        </p:nvSpPr>
        <p:spPr/>
        <p:txBody>
          <a:bodyPr/>
          <a:lstStyle/>
          <a:p>
            <a:fld id="{800332C6-A5C1-4D88-ADCE-6F3163D8595A}" type="slidenum">
              <a:rPr lang="en-US" smtClean="0"/>
              <a:t>4</a:t>
            </a:fld>
            <a:endParaRPr lang="en-US"/>
          </a:p>
        </p:txBody>
      </p:sp>
    </p:spTree>
    <p:extLst>
      <p:ext uri="{BB962C8B-B14F-4D97-AF65-F5344CB8AC3E}">
        <p14:creationId xmlns:p14="http://schemas.microsoft.com/office/powerpoint/2010/main" val="3149975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1592264"/>
          </a:xfrm>
        </p:spPr>
        <p:txBody>
          <a:bodyPr>
            <a:normAutofit fontScale="90000"/>
          </a:bodyPr>
          <a:lstStyle/>
          <a:p>
            <a:r>
              <a:rPr lang="en-US" b="1" dirty="0" smtClean="0"/>
              <a:t>Physiology </a:t>
            </a:r>
            <a:r>
              <a:rPr lang="en-US" b="1" dirty="0"/>
              <a:t>of </a:t>
            </a:r>
            <a:r>
              <a:rPr lang="en-US" b="1" dirty="0" smtClean="0"/>
              <a:t>Oral </a:t>
            </a:r>
            <a:r>
              <a:rPr lang="en-US" b="1" dirty="0"/>
              <a:t>feeding in the VLBW infant. </a:t>
            </a:r>
            <a:br>
              <a:rPr lang="en-US" b="1" dirty="0"/>
            </a:br>
            <a:endParaRPr lang="en-US" b="1" dirty="0"/>
          </a:p>
        </p:txBody>
      </p:sp>
      <p:sp>
        <p:nvSpPr>
          <p:cNvPr id="3" name="Content Placeholder 2"/>
          <p:cNvSpPr>
            <a:spLocks noGrp="1"/>
          </p:cNvSpPr>
          <p:nvPr>
            <p:ph idx="1"/>
          </p:nvPr>
        </p:nvSpPr>
        <p:spPr/>
        <p:txBody>
          <a:bodyPr/>
          <a:lstStyle/>
          <a:p>
            <a:r>
              <a:rPr lang="en-US" dirty="0" smtClean="0"/>
              <a:t>Readiness for oral feeding is in large part related to baby’s postmenstrual age</a:t>
            </a:r>
          </a:p>
          <a:p>
            <a:r>
              <a:rPr lang="en-US" dirty="0" smtClean="0"/>
              <a:t>Oral feeding involves several aspects of baby's development</a:t>
            </a:r>
          </a:p>
          <a:p>
            <a:pPr lvl="1"/>
            <a:r>
              <a:rPr lang="en-US" dirty="0" smtClean="0"/>
              <a:t>Behavioral organization</a:t>
            </a:r>
          </a:p>
          <a:p>
            <a:pPr lvl="1"/>
            <a:r>
              <a:rPr lang="en-US" dirty="0" smtClean="0"/>
              <a:t>Rhythmic suck-swallow-breathe</a:t>
            </a:r>
          </a:p>
          <a:p>
            <a:pPr lvl="1"/>
            <a:r>
              <a:rPr lang="en-US" dirty="0" smtClean="0"/>
              <a:t>Cardiorespiratory regulation</a:t>
            </a:r>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5</a:t>
            </a:fld>
            <a:endParaRPr lang="en-US"/>
          </a:p>
        </p:txBody>
      </p:sp>
    </p:spTree>
    <p:extLst>
      <p:ext uri="{BB962C8B-B14F-4D97-AF65-F5344CB8AC3E}">
        <p14:creationId xmlns:p14="http://schemas.microsoft.com/office/powerpoint/2010/main" val="3386935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Behavioral Organization- </a:t>
            </a:r>
            <a:endParaRPr lang="en-US" b="1" dirty="0"/>
          </a:p>
        </p:txBody>
      </p:sp>
      <p:sp>
        <p:nvSpPr>
          <p:cNvPr id="3" name="Content Placeholder 2"/>
          <p:cNvSpPr>
            <a:spLocks noGrp="1"/>
          </p:cNvSpPr>
          <p:nvPr>
            <p:ph idx="1"/>
          </p:nvPr>
        </p:nvSpPr>
        <p:spPr/>
        <p:txBody>
          <a:bodyPr>
            <a:normAutofit/>
          </a:bodyPr>
          <a:lstStyle/>
          <a:p>
            <a:r>
              <a:rPr lang="en-US" dirty="0" smtClean="0"/>
              <a:t>Quiet awake state ideal for oral feeding</a:t>
            </a:r>
          </a:p>
          <a:p>
            <a:r>
              <a:rPr lang="en-US" dirty="0" smtClean="0"/>
              <a:t>28 weeks: sleep/awake states present, but not distinct and organized </a:t>
            </a:r>
          </a:p>
          <a:p>
            <a:r>
              <a:rPr lang="en-US" dirty="0" smtClean="0"/>
              <a:t>32 weeks: full range from quiet sleep to awake with eyes open to crying, these behaviors are less robust and can be disorganized</a:t>
            </a:r>
          </a:p>
          <a:p>
            <a:r>
              <a:rPr lang="en-US" dirty="0" smtClean="0"/>
              <a:t>Term equivalent: able to give clear hunger cues, better organized, awake</a:t>
            </a:r>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6</a:t>
            </a:fld>
            <a:endParaRPr lang="en-US"/>
          </a:p>
        </p:txBody>
      </p:sp>
    </p:spTree>
    <p:extLst>
      <p:ext uri="{BB962C8B-B14F-4D97-AF65-F5344CB8AC3E}">
        <p14:creationId xmlns:p14="http://schemas.microsoft.com/office/powerpoint/2010/main" val="3384807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Feeding Readiness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3634264"/>
              </p:ext>
            </p:extLst>
          </p:nvPr>
        </p:nvGraphicFramePr>
        <p:xfrm>
          <a:off x="457200" y="2133600"/>
          <a:ext cx="8229600" cy="2494280"/>
        </p:xfrm>
        <a:graphic>
          <a:graphicData uri="http://schemas.openxmlformats.org/drawingml/2006/table">
            <a:tbl>
              <a:tblPr firstRow="1" bandRow="1">
                <a:tableStyleId>{5C22544A-7EE6-4342-B048-85BDC9FD1C3A}</a:tableStyleId>
              </a:tblPr>
              <a:tblGrid>
                <a:gridCol w="1219200"/>
                <a:gridCol w="7010400"/>
              </a:tblGrid>
              <a:tr h="370840">
                <a:tc>
                  <a:txBody>
                    <a:bodyPr/>
                    <a:lstStyle/>
                    <a:p>
                      <a:r>
                        <a:rPr lang="en-US" dirty="0" smtClean="0"/>
                        <a:t>SCORE</a:t>
                      </a:r>
                      <a:endParaRPr lang="en-US" dirty="0"/>
                    </a:p>
                  </a:txBody>
                  <a:tcPr/>
                </a:tc>
                <a:tc>
                  <a:txBody>
                    <a:bodyPr/>
                    <a:lstStyle/>
                    <a:p>
                      <a:r>
                        <a:rPr lang="en-US" dirty="0" smtClean="0"/>
                        <a:t>Description</a:t>
                      </a:r>
                      <a:endParaRPr lang="en-US" dirty="0"/>
                    </a:p>
                  </a:txBody>
                  <a:tcPr/>
                </a:tc>
              </a:tr>
              <a:tr h="370840">
                <a:tc>
                  <a:txBody>
                    <a:bodyPr/>
                    <a:lstStyle/>
                    <a:p>
                      <a:r>
                        <a:rPr lang="en-US" dirty="0" smtClean="0"/>
                        <a:t>1</a:t>
                      </a:r>
                      <a:endParaRPr lang="en-US" dirty="0"/>
                    </a:p>
                  </a:txBody>
                  <a:tcPr/>
                </a:tc>
                <a:tc>
                  <a:txBody>
                    <a:bodyPr/>
                    <a:lstStyle/>
                    <a:p>
                      <a:r>
                        <a:rPr lang="en-US" dirty="0" smtClean="0"/>
                        <a:t>Alert or fussy prior to care. Rooting and/or hands</a:t>
                      </a:r>
                      <a:r>
                        <a:rPr lang="en-US" baseline="0" dirty="0" smtClean="0"/>
                        <a:t> to mouth. Good tone</a:t>
                      </a:r>
                      <a:endParaRPr lang="en-US" dirty="0"/>
                    </a:p>
                  </a:txBody>
                  <a:tcPr/>
                </a:tc>
              </a:tr>
              <a:tr h="370840">
                <a:tc>
                  <a:txBody>
                    <a:bodyPr/>
                    <a:lstStyle/>
                    <a:p>
                      <a:r>
                        <a:rPr lang="en-US" dirty="0" smtClean="0"/>
                        <a:t>2</a:t>
                      </a:r>
                      <a:endParaRPr lang="en-US" dirty="0"/>
                    </a:p>
                  </a:txBody>
                  <a:tcPr/>
                </a:tc>
                <a:tc>
                  <a:txBody>
                    <a:bodyPr/>
                    <a:lstStyle/>
                    <a:p>
                      <a:r>
                        <a:rPr lang="en-US" dirty="0" smtClean="0"/>
                        <a:t>Alert once</a:t>
                      </a:r>
                      <a:r>
                        <a:rPr lang="en-US" baseline="0" dirty="0" smtClean="0"/>
                        <a:t> handled. Some rooting or takes pacifier.  Adequate tone</a:t>
                      </a:r>
                      <a:endParaRPr lang="en-US" dirty="0"/>
                    </a:p>
                  </a:txBody>
                  <a:tcPr/>
                </a:tc>
              </a:tr>
              <a:tr h="370840">
                <a:tc>
                  <a:txBody>
                    <a:bodyPr/>
                    <a:lstStyle/>
                    <a:p>
                      <a:r>
                        <a:rPr lang="en-US" dirty="0" smtClean="0"/>
                        <a:t>3</a:t>
                      </a:r>
                      <a:endParaRPr lang="en-US" dirty="0"/>
                    </a:p>
                  </a:txBody>
                  <a:tcPr/>
                </a:tc>
                <a:tc>
                  <a:txBody>
                    <a:bodyPr/>
                    <a:lstStyle/>
                    <a:p>
                      <a:r>
                        <a:rPr lang="en-US" dirty="0" smtClean="0"/>
                        <a:t>Briefly alert with care.</a:t>
                      </a:r>
                      <a:r>
                        <a:rPr lang="en-US" baseline="0" dirty="0" smtClean="0"/>
                        <a:t> No hunger cues (crying, rooting, suckling). Adequate tone</a:t>
                      </a:r>
                      <a:endParaRPr lang="en-US" dirty="0"/>
                    </a:p>
                  </a:txBody>
                  <a:tcPr/>
                </a:tc>
              </a:tr>
              <a:tr h="370840">
                <a:tc>
                  <a:txBody>
                    <a:bodyPr/>
                    <a:lstStyle/>
                    <a:p>
                      <a:r>
                        <a:rPr lang="en-US" dirty="0" smtClean="0"/>
                        <a:t>4</a:t>
                      </a:r>
                      <a:endParaRPr lang="en-US" dirty="0"/>
                    </a:p>
                  </a:txBody>
                  <a:tcPr/>
                </a:tc>
                <a:tc>
                  <a:txBody>
                    <a:bodyPr/>
                    <a:lstStyle/>
                    <a:p>
                      <a:r>
                        <a:rPr lang="en-US" dirty="0" smtClean="0"/>
                        <a:t>Sleeping throughout care. No hunger cues. No change</a:t>
                      </a:r>
                      <a:r>
                        <a:rPr lang="en-US" baseline="0" dirty="0" smtClean="0"/>
                        <a:t> in tone.</a:t>
                      </a:r>
                      <a:endParaRPr lang="en-US" dirty="0"/>
                    </a:p>
                  </a:txBody>
                  <a:tcPr/>
                </a:tc>
              </a:tr>
              <a:tr h="370840">
                <a:tc>
                  <a:txBody>
                    <a:bodyPr/>
                    <a:lstStyle/>
                    <a:p>
                      <a:r>
                        <a:rPr lang="en-US" dirty="0" smtClean="0"/>
                        <a:t>5</a:t>
                      </a:r>
                      <a:endParaRPr lang="en-US" dirty="0"/>
                    </a:p>
                  </a:txBody>
                  <a:tcPr/>
                </a:tc>
                <a:tc>
                  <a:txBody>
                    <a:bodyPr/>
                    <a:lstStyle/>
                    <a:p>
                      <a:r>
                        <a:rPr lang="en-US" dirty="0" smtClean="0"/>
                        <a:t>Significant HR,</a:t>
                      </a:r>
                      <a:r>
                        <a:rPr lang="en-US" baseline="0" dirty="0" smtClean="0"/>
                        <a:t> RR, O2 or work of breathing outside baseline</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800332C6-A5C1-4D88-ADCE-6F3163D8595A}" type="slidenum">
              <a:rPr lang="en-US" smtClean="0"/>
              <a:t>7</a:t>
            </a:fld>
            <a:endParaRPr lang="en-US"/>
          </a:p>
        </p:txBody>
      </p:sp>
    </p:spTree>
    <p:extLst>
      <p:ext uri="{BB962C8B-B14F-4D97-AF65-F5344CB8AC3E}">
        <p14:creationId xmlns:p14="http://schemas.microsoft.com/office/powerpoint/2010/main" val="245563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Suck-Swallow-Breathe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Nonnutritive suck: bursts of sucking followed by rest (no swallowing)</a:t>
            </a:r>
          </a:p>
          <a:p>
            <a:r>
              <a:rPr lang="en-US" dirty="0" smtClean="0"/>
              <a:t>32-34 weeks: ability for suction and nipple compression, ability to move fluid back to the pharyngeal area/esophagus</a:t>
            </a:r>
          </a:p>
          <a:p>
            <a:r>
              <a:rPr lang="en-US" dirty="0" smtClean="0"/>
              <a:t>Elevation of the palate and closure of larynx occur to protect airway</a:t>
            </a:r>
          </a:p>
          <a:p>
            <a:r>
              <a:rPr lang="en-US" dirty="0" smtClean="0"/>
              <a:t>Nutritive suck is a slower, more effective suck than non-nutritive</a:t>
            </a:r>
          </a:p>
          <a:p>
            <a:r>
              <a:rPr lang="en-US" dirty="0" smtClean="0"/>
              <a:t>35+ weeks: organization and strength of suck increases over time</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8</a:t>
            </a:fld>
            <a:endParaRPr lang="en-US"/>
          </a:p>
        </p:txBody>
      </p:sp>
    </p:spTree>
    <p:extLst>
      <p:ext uri="{BB962C8B-B14F-4D97-AF65-F5344CB8AC3E}">
        <p14:creationId xmlns:p14="http://schemas.microsoft.com/office/powerpoint/2010/main" val="722037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Cardiorespiratory Regulation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Immature autonomic regulation in preterm infants leads to </a:t>
            </a:r>
            <a:r>
              <a:rPr lang="en-US" dirty="0" err="1" smtClean="0"/>
              <a:t>bradycardia</a:t>
            </a:r>
            <a:r>
              <a:rPr lang="en-US" dirty="0" smtClean="0"/>
              <a:t> and/or apnea during feeds</a:t>
            </a:r>
          </a:p>
          <a:p>
            <a:r>
              <a:rPr lang="en-US" dirty="0" smtClean="0"/>
              <a:t>Regardless of feeding method preterm babies must be monitored closely when beginning oral feeds</a:t>
            </a:r>
          </a:p>
          <a:p>
            <a:r>
              <a:rPr lang="en-US" dirty="0" smtClean="0"/>
              <a:t>Several studies have shown greater stability of HR, RR, O2, and less A/B during breastfeeding when compared to bottle feeding</a:t>
            </a:r>
          </a:p>
          <a:p>
            <a:pPr marL="0" indent="0">
              <a:buNone/>
            </a:pPr>
            <a:r>
              <a:rPr lang="en-US" dirty="0" smtClean="0"/>
              <a:t>(Meier, 1988; 1997) (Matthew&amp; Bhatia, 1989) (Geddes et al., 2008;2009)</a:t>
            </a:r>
          </a:p>
        </p:txBody>
      </p:sp>
      <p:sp>
        <p:nvSpPr>
          <p:cNvPr id="4" name="Slide Number Placeholder 3"/>
          <p:cNvSpPr>
            <a:spLocks noGrp="1"/>
          </p:cNvSpPr>
          <p:nvPr>
            <p:ph type="sldNum" sz="quarter" idx="12"/>
          </p:nvPr>
        </p:nvSpPr>
        <p:spPr/>
        <p:txBody>
          <a:bodyPr/>
          <a:lstStyle/>
          <a:p>
            <a:fld id="{800332C6-A5C1-4D88-ADCE-6F3163D8595A}" type="slidenum">
              <a:rPr lang="en-US" smtClean="0"/>
              <a:t>9</a:t>
            </a:fld>
            <a:endParaRPr lang="en-US"/>
          </a:p>
        </p:txBody>
      </p:sp>
    </p:spTree>
    <p:extLst>
      <p:ext uri="{BB962C8B-B14F-4D97-AF65-F5344CB8AC3E}">
        <p14:creationId xmlns:p14="http://schemas.microsoft.com/office/powerpoint/2010/main" val="37364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FPQ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FPQC Template [Read-Only]" id="{5BE930C7-EE5D-473D-814F-972C882A9270}" vid="{93AB6327-9571-4A69-8109-DEDB1F8EC0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FPQC Template</Template>
  <TotalTime>804</TotalTime>
  <Words>2389</Words>
  <Application>Microsoft Office PowerPoint</Application>
  <PresentationFormat>On-screen Show (4:3)</PresentationFormat>
  <Paragraphs>293</Paragraphs>
  <Slides>35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Garamond</vt:lpstr>
      <vt:lpstr>Gill Sans MT</vt:lpstr>
      <vt:lpstr>PPT FPQC Template</vt:lpstr>
      <vt:lpstr>Supporting the VLBW Infant to Advance to Oral Feeds at the Breast –</vt:lpstr>
      <vt:lpstr>Objectives </vt:lpstr>
      <vt:lpstr>Breastfeeding: Why Try?</vt:lpstr>
      <vt:lpstr>Breastfeeding: Why Try?</vt:lpstr>
      <vt:lpstr>Physiology of Oral feeding in the VLBW infant.  </vt:lpstr>
      <vt:lpstr>Behavioral Organization- </vt:lpstr>
      <vt:lpstr>Feeding Readiness</vt:lpstr>
      <vt:lpstr>Suck-Swallow-Breathe</vt:lpstr>
      <vt:lpstr>Cardiorespiratory Regulation</vt:lpstr>
      <vt:lpstr>Non-Nutritive Suckling at the Breast  </vt:lpstr>
      <vt:lpstr>Non-Nutritive Suckling at the Breast</vt:lpstr>
      <vt:lpstr>Critical Time Points &amp; Assessments</vt:lpstr>
      <vt:lpstr>Transition from gavage to oral feeding in the NICU </vt:lpstr>
      <vt:lpstr>Transition to Breast</vt:lpstr>
      <vt:lpstr>Transition to Breast</vt:lpstr>
      <vt:lpstr>Nipple Shields</vt:lpstr>
      <vt:lpstr>Nipple Shields</vt:lpstr>
      <vt:lpstr>Transition to Breast </vt:lpstr>
      <vt:lpstr>Football Hold</vt:lpstr>
      <vt:lpstr>Cross Cradle Hold</vt:lpstr>
      <vt:lpstr>Measuring Milk Transfer </vt:lpstr>
      <vt:lpstr>Measuring Milk Transfer </vt:lpstr>
      <vt:lpstr>Measuring Milk Transfer  </vt:lpstr>
      <vt:lpstr>Measuring Milk Transfer </vt:lpstr>
      <vt:lpstr>Supporting Premature Infant Nutrition (SPIN)</vt:lpstr>
      <vt:lpstr>Assessment of First Oral Feedings </vt:lpstr>
      <vt:lpstr>PowerPoint Presentation</vt:lpstr>
      <vt:lpstr>Supporting Direct Feedings  at the Breast </vt:lpstr>
      <vt:lpstr>Supporting Direct Feedings at Breast </vt:lpstr>
      <vt:lpstr>Supporting Direct Feedings at the Breast </vt:lpstr>
      <vt:lpstr>Feeding Cues </vt:lpstr>
      <vt:lpstr>Continued Support to Promote Breastfeeding after Discharge</vt:lpstr>
      <vt:lpstr>Continued Support to Promote Breastfeeding after Discharge</vt:lpstr>
      <vt:lpstr>Continued Support to Promote Breastfeeding after Discharge</vt:lpstr>
      <vt:lpstr>Calming your Fears…….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Reviewer</cp:lastModifiedBy>
  <cp:revision>74</cp:revision>
  <cp:lastPrinted>2017-03-14T11:12:26Z</cp:lastPrinted>
  <dcterms:created xsi:type="dcterms:W3CDTF">2017-02-28T18:34:40Z</dcterms:created>
  <dcterms:modified xsi:type="dcterms:W3CDTF">2017-04-19T11:12:10Z</dcterms:modified>
</cp:coreProperties>
</file>