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26"/>
  </p:notesMasterIdLst>
  <p:sldIdLst>
    <p:sldId id="267" r:id="rId5"/>
    <p:sldId id="269" r:id="rId6"/>
    <p:sldId id="294" r:id="rId7"/>
    <p:sldId id="284" r:id="rId8"/>
    <p:sldId id="285" r:id="rId9"/>
    <p:sldId id="286" r:id="rId10"/>
    <p:sldId id="287" r:id="rId11"/>
    <p:sldId id="298" r:id="rId12"/>
    <p:sldId id="288" r:id="rId13"/>
    <p:sldId id="299" r:id="rId14"/>
    <p:sldId id="289" r:id="rId15"/>
    <p:sldId id="300" r:id="rId16"/>
    <p:sldId id="290" r:id="rId17"/>
    <p:sldId id="302" r:id="rId18"/>
    <p:sldId id="301" r:id="rId19"/>
    <p:sldId id="303" r:id="rId20"/>
    <p:sldId id="295" r:id="rId21"/>
    <p:sldId id="304" r:id="rId22"/>
    <p:sldId id="306" r:id="rId23"/>
    <p:sldId id="297" r:id="rId24"/>
    <p:sldId id="308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7D19"/>
    <a:srgbClr val="009374"/>
    <a:srgbClr val="EDA65D"/>
    <a:srgbClr val="7EB0A6"/>
    <a:srgbClr val="EDA661"/>
    <a:srgbClr val="0384DB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8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0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B7EA4-2E17-42C3-91BA-B9E0976F6E79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ED1A0-66BD-4F1F-A0A9-A5A89052D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11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Institute for Patient and family centered care &amp; AAP and IPFCCC Joint statement &amp; MCHB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06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084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Potential Better Practices (PBP)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024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ED1A0-66BD-4F1F-A0A9-A5A89052D3E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2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0154" y="1122363"/>
            <a:ext cx="7585389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40154" y="3748686"/>
            <a:ext cx="7585389" cy="16557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4930D1-E2DC-47A5-A9FA-77714AF5F5C3}"/>
              </a:ext>
            </a:extLst>
          </p:cNvPr>
          <p:cNvSpPr/>
          <p:nvPr userDrawn="1"/>
        </p:nvSpPr>
        <p:spPr>
          <a:xfrm>
            <a:off x="8953081" y="5735638"/>
            <a:ext cx="190919" cy="1122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C2D7699-85F7-4DED-9E0E-49CBD7644A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" y="6111382"/>
            <a:ext cx="7722454" cy="559005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F246682-EDB2-4388-A838-0F8E801BF8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93318" t="-86863" b="-1"/>
          <a:stretch/>
        </p:blipFill>
        <p:spPr>
          <a:xfrm rot="10800000">
            <a:off x="8541099" y="6111381"/>
            <a:ext cx="605458" cy="1049392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637F22A-7D42-4E11-949C-7E5B6AE1C23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5205" y="6065984"/>
            <a:ext cx="892704" cy="730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8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no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C22F-9971-47BF-9B90-31CCD98916D0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988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337" y="365127"/>
            <a:ext cx="7410204" cy="10151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336" y="1526882"/>
            <a:ext cx="3602045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6336" y="2311892"/>
            <a:ext cx="3602045" cy="38777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07427" y="1526882"/>
            <a:ext cx="3619784" cy="6383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07427" y="2311892"/>
            <a:ext cx="3619784" cy="38777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ADBB-3577-4367-A43A-8897C293404D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10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336" y="457200"/>
            <a:ext cx="2937296" cy="160020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847" y="813917"/>
            <a:ext cx="4304694" cy="504713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106336" y="2057400"/>
            <a:ext cx="2937296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62C3-DEFD-4340-A68E-89359929B5C5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71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336" y="457200"/>
            <a:ext cx="2872598" cy="160020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3618" y="864158"/>
            <a:ext cx="4362923" cy="499689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6336" y="2057400"/>
            <a:ext cx="287259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FD36-5690-410E-ADDE-4B4352DD2A4E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64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9144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9144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9875" y="309893"/>
            <a:ext cx="7417190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873423" y="3072668"/>
            <a:ext cx="741719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550" y="5267389"/>
            <a:ext cx="1640746" cy="1392207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4180114" y="5155897"/>
            <a:ext cx="4206176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21620997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22CAF-905C-4097-A82D-B104C1747AAC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278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6D6AD7-E03F-46E4-919E-DEB05584A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EBDCF-F60F-4265-9AB8-FB1284D14E76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DF1D96-9B48-4DDE-A7D2-9AFAFA02C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9331C5-FE2F-4E6A-B2E9-D698BF234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091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5CDA-AB8D-4A41-B727-076C783E4FCD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962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592" y="1256045"/>
            <a:ext cx="7950758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B2BC04-5614-464E-B723-14687945F270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43484" y="6395117"/>
            <a:ext cx="4033824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-7373" r="2491" b="-1"/>
          <a:stretch/>
        </p:blipFill>
        <p:spPr>
          <a:xfrm rot="10800000">
            <a:off x="-1" y="301770"/>
            <a:ext cx="9144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4592" y="291721"/>
            <a:ext cx="7950758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609" y="6166966"/>
            <a:ext cx="666390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4154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770179" y="1707181"/>
            <a:ext cx="6868045" cy="3453684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1995871" y="3082227"/>
            <a:ext cx="6858001" cy="69355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1" y="0"/>
            <a:ext cx="50780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8202" y="3968370"/>
            <a:ext cx="4347712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278203" y="3777471"/>
            <a:ext cx="319146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50" y="6008621"/>
            <a:ext cx="728872" cy="788797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29621" y="-10048"/>
            <a:ext cx="3914825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8202" y="841982"/>
            <a:ext cx="4347712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30065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/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Off-page Connector 20">
            <a:extLst>
              <a:ext uri="{FF2B5EF4-FFF2-40B4-BE49-F238E27FC236}">
                <a16:creationId xmlns:a16="http://schemas.microsoft.com/office/drawing/2014/main" id="{CDFA2D1E-8CC3-4A8A-ACBC-ADE3D7507028}"/>
              </a:ext>
            </a:extLst>
          </p:cNvPr>
          <p:cNvSpPr/>
          <p:nvPr userDrawn="1"/>
        </p:nvSpPr>
        <p:spPr>
          <a:xfrm rot="16200000">
            <a:off x="770178" y="1707181"/>
            <a:ext cx="6868045" cy="3453684"/>
          </a:xfrm>
          <a:prstGeom prst="flowChartOffpageConnector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BD5DFED-EA4A-43F0-BE94-B26B6F6DA67A}"/>
              </a:ext>
            </a:extLst>
          </p:cNvPr>
          <p:cNvSpPr/>
          <p:nvPr userDrawn="1"/>
        </p:nvSpPr>
        <p:spPr>
          <a:xfrm rot="5400000">
            <a:off x="1995870" y="3082226"/>
            <a:ext cx="6858001" cy="69355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75A8E6-AAC3-415E-B4F3-FCAFA5B6AA93}"/>
              </a:ext>
            </a:extLst>
          </p:cNvPr>
          <p:cNvSpPr/>
          <p:nvPr userDrawn="1"/>
        </p:nvSpPr>
        <p:spPr>
          <a:xfrm>
            <a:off x="0" y="0"/>
            <a:ext cx="50780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9C0C49A-E3F4-4827-AA73-8A61B482693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8202" y="3968368"/>
            <a:ext cx="4347712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A4762-8EAA-4F57-A866-DB6CAB1366E5}"/>
              </a:ext>
            </a:extLst>
          </p:cNvPr>
          <p:cNvCxnSpPr/>
          <p:nvPr userDrawn="1"/>
        </p:nvCxnSpPr>
        <p:spPr>
          <a:xfrm>
            <a:off x="278202" y="3777471"/>
            <a:ext cx="319146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B69222-5E7F-4221-8B25-FAA565CE82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89" y="6102464"/>
            <a:ext cx="844221" cy="694953"/>
          </a:xfrm>
          <a:prstGeom prst="rect">
            <a:avLst/>
          </a:prstGeom>
        </p:spPr>
      </p:pic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9CCC78DE-9A3A-4138-83A8-1AF56BC2E79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29620" y="-10048"/>
            <a:ext cx="3914825" cy="6868048"/>
          </a:xfrm>
          <a:custGeom>
            <a:avLst/>
            <a:gdLst>
              <a:gd name="connsiteX0" fmla="*/ 0 w 5229225"/>
              <a:gd name="connsiteY0" fmla="*/ 0 h 6858000"/>
              <a:gd name="connsiteX1" fmla="*/ 4282631 w 5229225"/>
              <a:gd name="connsiteY1" fmla="*/ 0 h 6858000"/>
              <a:gd name="connsiteX2" fmla="*/ 5229225 w 5229225"/>
              <a:gd name="connsiteY2" fmla="*/ 3429000 h 6858000"/>
              <a:gd name="connsiteX3" fmla="*/ 4282631 w 5229225"/>
              <a:gd name="connsiteY3" fmla="*/ 6858000 h 6858000"/>
              <a:gd name="connsiteX4" fmla="*/ 0 w 5229225"/>
              <a:gd name="connsiteY4" fmla="*/ 6858000 h 6858000"/>
              <a:gd name="connsiteX5" fmla="*/ 946594 w 5229225"/>
              <a:gd name="connsiteY5" fmla="*/ 3429000 h 6858000"/>
              <a:gd name="connsiteX6" fmla="*/ 0 w 5229225"/>
              <a:gd name="connsiteY6" fmla="*/ 0 h 6858000"/>
              <a:gd name="connsiteX0" fmla="*/ 0 w 5237225"/>
              <a:gd name="connsiteY0" fmla="*/ 0 h 6858000"/>
              <a:gd name="connsiteX1" fmla="*/ 5237225 w 5237225"/>
              <a:gd name="connsiteY1" fmla="*/ 0 h 6858000"/>
              <a:gd name="connsiteX2" fmla="*/ 5229225 w 5237225"/>
              <a:gd name="connsiteY2" fmla="*/ 3429000 h 6858000"/>
              <a:gd name="connsiteX3" fmla="*/ 4282631 w 5237225"/>
              <a:gd name="connsiteY3" fmla="*/ 6858000 h 6858000"/>
              <a:gd name="connsiteX4" fmla="*/ 0 w 5237225"/>
              <a:gd name="connsiteY4" fmla="*/ 6858000 h 6858000"/>
              <a:gd name="connsiteX5" fmla="*/ 946594 w 5237225"/>
              <a:gd name="connsiteY5" fmla="*/ 3429000 h 6858000"/>
              <a:gd name="connsiteX6" fmla="*/ 0 w 5237225"/>
              <a:gd name="connsiteY6" fmla="*/ 0 h 6858000"/>
              <a:gd name="connsiteX0" fmla="*/ 0 w 5237225"/>
              <a:gd name="connsiteY0" fmla="*/ 0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0 w 5237225"/>
              <a:gd name="connsiteY6" fmla="*/ 0 h 6868048"/>
              <a:gd name="connsiteX0" fmla="*/ 30145 w 5237225"/>
              <a:gd name="connsiteY0" fmla="*/ 10049 h 6868048"/>
              <a:gd name="connsiteX1" fmla="*/ 5237225 w 5237225"/>
              <a:gd name="connsiteY1" fmla="*/ 0 h 6868048"/>
              <a:gd name="connsiteX2" fmla="*/ 5229225 w 5237225"/>
              <a:gd name="connsiteY2" fmla="*/ 3429000 h 6868048"/>
              <a:gd name="connsiteX3" fmla="*/ 5237225 w 5237225"/>
              <a:gd name="connsiteY3" fmla="*/ 6868048 h 6868048"/>
              <a:gd name="connsiteX4" fmla="*/ 0 w 5237225"/>
              <a:gd name="connsiteY4" fmla="*/ 6858000 h 6868048"/>
              <a:gd name="connsiteX5" fmla="*/ 946594 w 5237225"/>
              <a:gd name="connsiteY5" fmla="*/ 3429000 h 6868048"/>
              <a:gd name="connsiteX6" fmla="*/ 30145 w 5237225"/>
              <a:gd name="connsiteY6" fmla="*/ 10049 h 6868048"/>
              <a:gd name="connsiteX0" fmla="*/ 20096 w 5227176"/>
              <a:gd name="connsiteY0" fmla="*/ 10049 h 6868048"/>
              <a:gd name="connsiteX1" fmla="*/ 5227176 w 5227176"/>
              <a:gd name="connsiteY1" fmla="*/ 0 h 6868048"/>
              <a:gd name="connsiteX2" fmla="*/ 5219176 w 5227176"/>
              <a:gd name="connsiteY2" fmla="*/ 3429000 h 6868048"/>
              <a:gd name="connsiteX3" fmla="*/ 5227176 w 5227176"/>
              <a:gd name="connsiteY3" fmla="*/ 6868048 h 6868048"/>
              <a:gd name="connsiteX4" fmla="*/ 0 w 5227176"/>
              <a:gd name="connsiteY4" fmla="*/ 6858000 h 6868048"/>
              <a:gd name="connsiteX5" fmla="*/ 936545 w 5227176"/>
              <a:gd name="connsiteY5" fmla="*/ 3429000 h 6868048"/>
              <a:gd name="connsiteX6" fmla="*/ 20096 w 5227176"/>
              <a:gd name="connsiteY6" fmla="*/ 10049 h 6868048"/>
              <a:gd name="connsiteX0" fmla="*/ 10047 w 5217127"/>
              <a:gd name="connsiteY0" fmla="*/ 10049 h 6868048"/>
              <a:gd name="connsiteX1" fmla="*/ 5217127 w 5217127"/>
              <a:gd name="connsiteY1" fmla="*/ 0 h 6868048"/>
              <a:gd name="connsiteX2" fmla="*/ 5209127 w 5217127"/>
              <a:gd name="connsiteY2" fmla="*/ 3429000 h 6868048"/>
              <a:gd name="connsiteX3" fmla="*/ 5217127 w 5217127"/>
              <a:gd name="connsiteY3" fmla="*/ 6868048 h 6868048"/>
              <a:gd name="connsiteX4" fmla="*/ 0 w 5217127"/>
              <a:gd name="connsiteY4" fmla="*/ 6868048 h 6868048"/>
              <a:gd name="connsiteX5" fmla="*/ 926496 w 5217127"/>
              <a:gd name="connsiteY5" fmla="*/ 3429000 h 6868048"/>
              <a:gd name="connsiteX6" fmla="*/ 10047 w 5217127"/>
              <a:gd name="connsiteY6" fmla="*/ 10049 h 6868048"/>
              <a:gd name="connsiteX0" fmla="*/ 10047 w 5219766"/>
              <a:gd name="connsiteY0" fmla="*/ 10049 h 6868048"/>
              <a:gd name="connsiteX1" fmla="*/ 5217127 w 5219766"/>
              <a:gd name="connsiteY1" fmla="*/ 0 h 6868048"/>
              <a:gd name="connsiteX2" fmla="*/ 5219176 w 5219766"/>
              <a:gd name="connsiteY2" fmla="*/ 3449097 h 6868048"/>
              <a:gd name="connsiteX3" fmla="*/ 5217127 w 5219766"/>
              <a:gd name="connsiteY3" fmla="*/ 6868048 h 6868048"/>
              <a:gd name="connsiteX4" fmla="*/ 0 w 5219766"/>
              <a:gd name="connsiteY4" fmla="*/ 6868048 h 6868048"/>
              <a:gd name="connsiteX5" fmla="*/ 926496 w 5219766"/>
              <a:gd name="connsiteY5" fmla="*/ 3429000 h 6868048"/>
              <a:gd name="connsiteX6" fmla="*/ 10047 w 5219766"/>
              <a:gd name="connsiteY6" fmla="*/ 10049 h 6868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9766" h="6868048">
                <a:moveTo>
                  <a:pt x="10047" y="10049"/>
                </a:moveTo>
                <a:lnTo>
                  <a:pt x="5217127" y="0"/>
                </a:lnTo>
                <a:cubicBezTo>
                  <a:pt x="5214460" y="1143000"/>
                  <a:pt x="5221843" y="2306097"/>
                  <a:pt x="5219176" y="3449097"/>
                </a:cubicBezTo>
                <a:cubicBezTo>
                  <a:pt x="5221843" y="4595446"/>
                  <a:pt x="5214460" y="5721699"/>
                  <a:pt x="5217127" y="6868048"/>
                </a:cubicBezTo>
                <a:lnTo>
                  <a:pt x="0" y="6868048"/>
                </a:lnTo>
                <a:lnTo>
                  <a:pt x="926496" y="3429000"/>
                </a:lnTo>
                <a:lnTo>
                  <a:pt x="10047" y="10049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r>
              <a:rPr lang="en-US" dirty="0"/>
              <a:t>Insert picture or delete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0D4F941-B98D-49EE-8437-FF61927CB2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8202" y="841980"/>
            <a:ext cx="4347712" cy="2744597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1876517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wo Column Top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-7373" r="2491" b="-1"/>
          <a:stretch/>
        </p:blipFill>
        <p:spPr>
          <a:xfrm rot="10800000">
            <a:off x="-1" y="301770"/>
            <a:ext cx="9144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4592" y="291721"/>
            <a:ext cx="7950758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609" y="6166966"/>
            <a:ext cx="666390" cy="721178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C823AF-08FC-4B75-A0B7-AE5286A96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4593" y="1346479"/>
            <a:ext cx="3652211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F774BC80-8D75-46FF-A25A-C7BE7071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3140" y="1346479"/>
            <a:ext cx="3652211" cy="47332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688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D9EE-50EB-4FDD-81A6-5A53D936A069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417" y="6079256"/>
            <a:ext cx="719585" cy="7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7359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813447"/>
            <a:ext cx="9144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989441"/>
            <a:ext cx="9144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9875" y="309895"/>
            <a:ext cx="7417190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873424" y="3072668"/>
            <a:ext cx="741719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550" y="5082358"/>
            <a:ext cx="1640746" cy="1775642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BB7243D-01C7-40E4-B0AC-AD1B89923EC5}"/>
              </a:ext>
            </a:extLst>
          </p:cNvPr>
          <p:cNvSpPr txBox="1">
            <a:spLocks/>
          </p:cNvSpPr>
          <p:nvPr userDrawn="1"/>
        </p:nvSpPr>
        <p:spPr>
          <a:xfrm>
            <a:off x="4180114" y="5155899"/>
            <a:ext cx="4206176" cy="139220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Florida Perinatal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+mj-lt"/>
              </a:rPr>
              <a:t>Quality Collaborative</a:t>
            </a:r>
          </a:p>
        </p:txBody>
      </p:sp>
    </p:spTree>
    <p:extLst>
      <p:ext uri="{BB962C8B-B14F-4D97-AF65-F5344CB8AC3E}">
        <p14:creationId xmlns:p14="http://schemas.microsoft.com/office/powerpoint/2010/main" val="496208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610530-C120-42F5-BC5C-50D8C27DBA1D}"/>
              </a:ext>
            </a:extLst>
          </p:cNvPr>
          <p:cNvSpPr/>
          <p:nvPr userDrawn="1"/>
        </p:nvSpPr>
        <p:spPr>
          <a:xfrm>
            <a:off x="0" y="1526876"/>
            <a:ext cx="9144000" cy="3830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54954B-B384-49AA-A711-7F3F9C2A029D}"/>
              </a:ext>
            </a:extLst>
          </p:cNvPr>
          <p:cNvSpPr/>
          <p:nvPr userDrawn="1"/>
        </p:nvSpPr>
        <p:spPr>
          <a:xfrm>
            <a:off x="0" y="1692828"/>
            <a:ext cx="9144000" cy="34895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9875" y="973083"/>
            <a:ext cx="7417190" cy="274459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A8781A-4EC7-4D14-BBE0-80F3D6F9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20602" y="6405163"/>
            <a:ext cx="1455644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714EC04-E39B-4093-8FBA-99428B3FF69A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2DB4B-4017-4FC8-8755-DBE13FC8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2326" y="6405163"/>
            <a:ext cx="3694694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129F5-5BAB-4E6D-A7AA-0F614AAF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1531" y="6405163"/>
            <a:ext cx="666390" cy="28616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2C7634-0492-40B1-8525-F74FD5E500FD}"/>
              </a:ext>
            </a:extLst>
          </p:cNvPr>
          <p:cNvCxnSpPr>
            <a:cxnSpLocks/>
          </p:cNvCxnSpPr>
          <p:nvPr userDrawn="1"/>
        </p:nvCxnSpPr>
        <p:spPr>
          <a:xfrm>
            <a:off x="873423" y="3786097"/>
            <a:ext cx="741719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8A0DA13-57CC-4C3B-9D44-56EACA00AE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7662" y="6185140"/>
            <a:ext cx="777597" cy="66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896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Slide (Title &amp; Cont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5CDA-AB8D-4A41-B727-076C783E4FCD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124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592" y="1256045"/>
            <a:ext cx="7950758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B2BC04-5614-464E-B723-14687945F270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43484" y="6395115"/>
            <a:ext cx="4033824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-7373" r="2491" b="-1"/>
          <a:stretch/>
        </p:blipFill>
        <p:spPr>
          <a:xfrm rot="10800000">
            <a:off x="-1" y="301768"/>
            <a:ext cx="9144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4591" y="291720"/>
            <a:ext cx="7950758" cy="6238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974" y="6166966"/>
            <a:ext cx="923025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570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4592" y="1637117"/>
            <a:ext cx="3652211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3139" y="1637117"/>
            <a:ext cx="3652211" cy="44426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235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 Top Str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-7373" r="2491" b="-1"/>
          <a:stretch/>
        </p:blipFill>
        <p:spPr>
          <a:xfrm rot="10800000">
            <a:off x="-1" y="310394"/>
            <a:ext cx="9144000" cy="632730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4591" y="274467"/>
            <a:ext cx="7950758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453" y="6245365"/>
            <a:ext cx="794546" cy="642779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DC823AF-08FC-4B75-A0B7-AE5286A96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4592" y="1164566"/>
            <a:ext cx="3652211" cy="49151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F774BC80-8D75-46FF-A25A-C7BE7071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3139" y="1164566"/>
            <a:ext cx="3652211" cy="49151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212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418F4-F298-4152-9C8E-5FF9ACADD8FE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C0C21-B7CE-4F0B-81CD-4269BE35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27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ith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FCA1-D4F3-477E-B945-80FEF29F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9009C9-D22A-4588-88D9-C3B5602A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D9EE-50EB-4FDD-81A6-5A53D936A069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0FB6E-239B-4065-AE65-29EF4D39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D9D93-9CED-4551-8524-E66DFEEF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DF294E-C019-4C8F-A7F6-FA4F57D1B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491" y="6219419"/>
            <a:ext cx="819510" cy="63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512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8761A9F4-B2A8-4ED2-A983-A7319F3EF663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6"/>
              </a:ext>
            </a:extLst>
          </a:blip>
          <a:stretch>
            <a:fillRect/>
          </a:stretch>
        </p:blipFill>
        <p:spPr>
          <a:xfrm>
            <a:off x="-1" y="6341779"/>
            <a:ext cx="7950759" cy="40173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4592" y="216133"/>
            <a:ext cx="7950758" cy="9484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592" y="1337094"/>
            <a:ext cx="7950758" cy="4717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52594" y="6395115"/>
            <a:ext cx="1483940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D3F87BFC-E1F7-4743-9CD0-6DABBD1D5C09}" type="datetime4">
              <a:rPr lang="en-US" smtClean="0"/>
              <a:t>February 10,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717" y="6395115"/>
            <a:ext cx="3777591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11819" y="6395115"/>
            <a:ext cx="666390" cy="286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|  </a:t>
            </a:r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F8D47C25-7D0C-4018-B087-FEF0BA3304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4">
            <a:extLst>
              <a:ext uri="{96DAC541-7B7A-43D3-8B79-37D633B846F1}">
                <asvg:svgBlip xmlns:asvg="http://schemas.microsoft.com/office/drawing/2016/SVG/main" xmlns="" r:embed="rId26"/>
              </a:ext>
            </a:extLst>
          </a:blip>
          <a:srcRect l="93318" t="-86863" b="-1"/>
          <a:stretch/>
        </p:blipFill>
        <p:spPr>
          <a:xfrm rot="10800000">
            <a:off x="8615617" y="6351828"/>
            <a:ext cx="526283" cy="750683"/>
          </a:xfrm>
          <a:prstGeom prst="rect">
            <a:avLst/>
          </a:prstGeom>
        </p:spPr>
      </p:pic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id="{E0C5B0AC-0EE8-4EBB-9E4B-986892E3DB8A}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5263" y="6287712"/>
            <a:ext cx="728858" cy="596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14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37" r:id="rId17"/>
    <p:sldLayoutId id="2147483738" r:id="rId18"/>
    <p:sldLayoutId id="2147483739" r:id="rId19"/>
    <p:sldLayoutId id="2147483741" r:id="rId20"/>
    <p:sldLayoutId id="2147483742" r:id="rId21"/>
    <p:sldLayoutId id="2147483743" r:id="rId2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0335" indent="-126206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73944" indent="-13216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29779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847E8-2C5D-4D02-B216-CB1C8EFE65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PAIRED Theory of Change: </a:t>
            </a:r>
            <a:br>
              <a:rPr lang="en-US" dirty="0"/>
            </a:br>
            <a:r>
              <a:rPr lang="en-US" dirty="0"/>
              <a:t>Key Driver Diagram and Measurement Grid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515973-AA88-4765-9422-DFC98F2DA5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E17D19"/>
                </a:solidFill>
              </a:rPr>
              <a:t>Estefania Rubio, MD, MPH</a:t>
            </a:r>
            <a:br>
              <a:rPr lang="en-US" sz="2800" dirty="0">
                <a:solidFill>
                  <a:srgbClr val="E17D19"/>
                </a:solidFill>
              </a:rPr>
            </a:br>
            <a:r>
              <a:rPr lang="en-US" sz="2800" dirty="0">
                <a:solidFill>
                  <a:srgbClr val="E17D19"/>
                </a:solidFill>
              </a:rPr>
              <a:t>FPQC Data Manager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9864E32-89CA-40C0-B6BF-29AE6654EB3E}"/>
              </a:ext>
            </a:extLst>
          </p:cNvPr>
          <p:cNvSpPr/>
          <p:nvPr/>
        </p:nvSpPr>
        <p:spPr>
          <a:xfrm rot="5400000">
            <a:off x="1875324" y="2493370"/>
            <a:ext cx="77638" cy="2147978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07197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4591" y="1247253"/>
            <a:ext cx="8183755" cy="4798584"/>
          </a:xfrm>
        </p:spPr>
        <p:txBody>
          <a:bodyPr/>
          <a:lstStyle/>
          <a:p>
            <a:pPr marL="0" indent="0">
              <a:buNone/>
            </a:pPr>
            <a:endParaRPr lang="en-US" sz="2600" b="1" kern="0" dirty="0" smtClean="0">
              <a:solidFill>
                <a:srgbClr val="0384DB"/>
              </a:solidFill>
              <a:cs typeface="Calibri"/>
            </a:endParaRPr>
          </a:p>
          <a:p>
            <a:pPr marL="0" indent="0">
              <a:buNone/>
            </a:pPr>
            <a:endParaRPr lang="en-US" sz="2600" b="1" kern="0" dirty="0">
              <a:solidFill>
                <a:srgbClr val="0384DB"/>
              </a:solidFill>
              <a:cs typeface="Calibri"/>
            </a:endParaRPr>
          </a:p>
          <a:p>
            <a:pPr marL="0" indent="0">
              <a:buNone/>
            </a:pPr>
            <a:r>
              <a:rPr lang="en-US" sz="2600" b="1" kern="0" dirty="0" smtClean="0">
                <a:solidFill>
                  <a:srgbClr val="0384DB"/>
                </a:solidFill>
                <a:cs typeface="Calibri"/>
              </a:rPr>
              <a:t>Scores </a:t>
            </a:r>
            <a:r>
              <a:rPr lang="en-US" sz="2600" b="1" kern="0" dirty="0">
                <a:solidFill>
                  <a:srgbClr val="0384DB"/>
                </a:solidFill>
                <a:cs typeface="Calibri"/>
              </a:rPr>
              <a:t>on family caregiver surveys on SSC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Dignity and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Respect: Measure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55078" y="2809876"/>
            <a:ext cx="7845984" cy="1200150"/>
          </a:xfrm>
          <a:prstGeom prst="roundRect">
            <a:avLst/>
          </a:prstGeom>
          <a:solidFill>
            <a:srgbClr val="EDA65D"/>
          </a:solidFill>
          <a:ln w="28575">
            <a:solidFill>
              <a:srgbClr val="0093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Average score on family caregiver evaluation of SSC experience in NICU during hospitalization of qualifying infants as determined on a survey at the time of discharge</a:t>
            </a:r>
          </a:p>
        </p:txBody>
      </p:sp>
    </p:spTree>
    <p:extLst>
      <p:ext uri="{BB962C8B-B14F-4D97-AF65-F5344CB8AC3E}">
        <p14:creationId xmlns:p14="http://schemas.microsoft.com/office/powerpoint/2010/main" val="163184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186D6-2351-48C7-9DF6-E6D0F7100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Collaboration</a:t>
            </a:r>
          </a:p>
        </p:txBody>
      </p:sp>
      <p:sp>
        <p:nvSpPr>
          <p:cNvPr id="46" name="Shape 1163">
            <a:extLst>
              <a:ext uri="{FF2B5EF4-FFF2-40B4-BE49-F238E27FC236}">
                <a16:creationId xmlns:a16="http://schemas.microsoft.com/office/drawing/2014/main" id="{D6EBA599-483D-4CD7-8FC0-601574D18040}"/>
              </a:ext>
            </a:extLst>
          </p:cNvPr>
          <p:cNvSpPr/>
          <p:nvPr/>
        </p:nvSpPr>
        <p:spPr>
          <a:xfrm>
            <a:off x="236338" y="4289496"/>
            <a:ext cx="3575303" cy="2447522"/>
          </a:xfrm>
          <a:prstGeom prst="rect">
            <a:avLst/>
          </a:prstGeom>
          <a:solidFill>
            <a:srgbClr val="FFF2CC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defTabSz="457189" hangingPunct="0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2000" kern="0" dirty="0">
                <a:solidFill>
                  <a:srgbClr val="000000"/>
                </a:solidFill>
                <a:cs typeface="Calibri"/>
                <a:sym typeface="Calibri"/>
              </a:rPr>
              <a:t>Encourage collaboration with families, caregivers and unit leaders in the development, implementation, and evaluation of policies and procedures; in educational programs; and in protocols for family participation in </a:t>
            </a:r>
            <a:r>
              <a:rPr lang="en-US" sz="2000" kern="0" dirty="0" smtClean="0">
                <a:solidFill>
                  <a:srgbClr val="000000"/>
                </a:solidFill>
                <a:cs typeface="Calibri"/>
                <a:sym typeface="Calibri"/>
              </a:rPr>
              <a:t>care</a:t>
            </a:r>
            <a:endParaRPr sz="20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5" name="Shape 1184">
            <a:extLst>
              <a:ext uri="{FF2B5EF4-FFF2-40B4-BE49-F238E27FC236}">
                <a16:creationId xmlns:a16="http://schemas.microsoft.com/office/drawing/2014/main" id="{C51CB351-2480-47DD-8E62-97E6DA73A785}"/>
              </a:ext>
            </a:extLst>
          </p:cNvPr>
          <p:cNvSpPr/>
          <p:nvPr/>
        </p:nvSpPr>
        <p:spPr>
          <a:xfrm>
            <a:off x="236337" y="1595635"/>
            <a:ext cx="3575304" cy="2447522"/>
          </a:xfrm>
          <a:prstGeom prst="rect">
            <a:avLst/>
          </a:prstGeom>
          <a:solidFill>
            <a:srgbClr val="FFF2CC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defTabSz="457189" hangingPunct="0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2000" kern="0" dirty="0">
                <a:solidFill>
                  <a:srgbClr val="000000"/>
                </a:solidFill>
                <a:cs typeface="Calibri"/>
                <a:sym typeface="Calibri"/>
              </a:rPr>
              <a:t>Establish a culturally sensitive environment in which families</a:t>
            </a:r>
            <a:r>
              <a:rPr lang="en-US" sz="2000" kern="0" dirty="0">
                <a:solidFill>
                  <a:srgbClr val="FF0000"/>
                </a:solidFill>
                <a:cs typeface="Calibri"/>
                <a:sym typeface="Calibri"/>
              </a:rPr>
              <a:t> </a:t>
            </a:r>
            <a:r>
              <a:rPr lang="en-US" sz="2000" kern="0" dirty="0">
                <a:solidFill>
                  <a:srgbClr val="000000"/>
                </a:solidFill>
                <a:cs typeface="Calibri"/>
                <a:sym typeface="Calibri"/>
              </a:rPr>
              <a:t>feel respected and that fosters anticipatory and effective communication with and trust from family caregiver(s</a:t>
            </a:r>
            <a:r>
              <a:rPr lang="en-US" sz="2000" kern="0" dirty="0" smtClean="0">
                <a:solidFill>
                  <a:srgbClr val="000000"/>
                </a:solidFill>
                <a:cs typeface="Calibri"/>
                <a:sym typeface="Calibri"/>
              </a:rPr>
              <a:t>)</a:t>
            </a:r>
            <a:endParaRPr sz="20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65" name="Shape 1205">
            <a:extLst>
              <a:ext uri="{FF2B5EF4-FFF2-40B4-BE49-F238E27FC236}">
                <a16:creationId xmlns:a16="http://schemas.microsoft.com/office/drawing/2014/main" id="{C0901DCF-98A3-4A41-B094-A8263FFC5DB6}"/>
              </a:ext>
            </a:extLst>
          </p:cNvPr>
          <p:cNvSpPr/>
          <p:nvPr/>
        </p:nvSpPr>
        <p:spPr>
          <a:xfrm>
            <a:off x="4245954" y="1595634"/>
            <a:ext cx="4823487" cy="5141383"/>
          </a:xfrm>
          <a:prstGeom prst="rect">
            <a:avLst/>
          </a:prstGeom>
          <a:solidFill>
            <a:srgbClr val="FBE5D6"/>
          </a:solidFill>
          <a:ln w="9525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Consult families, revisit and revise policies that limit family caregiver interaction with infant (protocols regarding skin-to-skin care, holding, visitation, signage, etc.)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Improve antenatal counseling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Adopt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technolog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ies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to improve communication with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family caregiver(s)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who cannot be at bedside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Recruit, create and sustain a family advisory council/partnership team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Engage families in the development of effective patient safety and quality initiatives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Develop uniform approach to scheduling and staffing complex care conferences with families</a:t>
            </a:r>
          </a:p>
        </p:txBody>
      </p:sp>
      <p:cxnSp>
        <p:nvCxnSpPr>
          <p:cNvPr id="69" name="Connector 1209">
            <a:extLst>
              <a:ext uri="{FF2B5EF4-FFF2-40B4-BE49-F238E27FC236}">
                <a16:creationId xmlns:a16="http://schemas.microsoft.com/office/drawing/2014/main" id="{CD23A431-5A2E-4350-9F41-359300DFA56D}"/>
              </a:ext>
            </a:extLst>
          </p:cNvPr>
          <p:cNvCxnSpPr>
            <a:cxnSpLocks/>
          </p:cNvCxnSpPr>
          <p:nvPr/>
        </p:nvCxnSpPr>
        <p:spPr>
          <a:xfrm flipH="1">
            <a:off x="3811641" y="2821156"/>
            <a:ext cx="434313" cy="1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  <p:cxnSp>
        <p:nvCxnSpPr>
          <p:cNvPr id="72" name="Connector 1209">
            <a:extLst>
              <a:ext uri="{FF2B5EF4-FFF2-40B4-BE49-F238E27FC236}">
                <a16:creationId xmlns:a16="http://schemas.microsoft.com/office/drawing/2014/main" id="{108DFEA5-7807-42DE-9BC5-55968130FA85}"/>
              </a:ext>
            </a:extLst>
          </p:cNvPr>
          <p:cNvCxnSpPr>
            <a:cxnSpLocks/>
            <a:endCxn id="46" idx="3"/>
          </p:cNvCxnSpPr>
          <p:nvPr/>
        </p:nvCxnSpPr>
        <p:spPr>
          <a:xfrm flipH="1">
            <a:off x="3811641" y="5513257"/>
            <a:ext cx="434313" cy="0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  <p:sp>
        <p:nvSpPr>
          <p:cNvPr id="8" name="Shape 1198">
            <a:extLst>
              <a:ext uri="{FF2B5EF4-FFF2-40B4-BE49-F238E27FC236}">
                <a16:creationId xmlns:a16="http://schemas.microsoft.com/office/drawing/2014/main" id="{C9F0E700-0125-4BAC-AC1A-58A0958C7191}"/>
              </a:ext>
            </a:extLst>
          </p:cNvPr>
          <p:cNvSpPr/>
          <p:nvPr/>
        </p:nvSpPr>
        <p:spPr>
          <a:xfrm>
            <a:off x="195189" y="1095672"/>
            <a:ext cx="3657600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SECONDARY DRIVERS</a:t>
            </a:r>
          </a:p>
        </p:txBody>
      </p:sp>
      <p:sp>
        <p:nvSpPr>
          <p:cNvPr id="9" name="Shape 1199">
            <a:extLst>
              <a:ext uri="{FF2B5EF4-FFF2-40B4-BE49-F238E27FC236}">
                <a16:creationId xmlns:a16="http://schemas.microsoft.com/office/drawing/2014/main" id="{4E65CE0C-2B99-4C40-86EC-BBEA3C30469A}"/>
              </a:ext>
            </a:extLst>
          </p:cNvPr>
          <p:cNvSpPr/>
          <p:nvPr/>
        </p:nvSpPr>
        <p:spPr>
          <a:xfrm>
            <a:off x="5794898" y="1095671"/>
            <a:ext cx="2085197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PBPs</a:t>
            </a:r>
            <a:endParaRPr kumimoji="0" sz="2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964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4592" y="1793631"/>
            <a:ext cx="7950758" cy="42609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kern="0" dirty="0">
                <a:solidFill>
                  <a:srgbClr val="0384DB"/>
                </a:solidFill>
                <a:cs typeface="Calibri"/>
              </a:rPr>
              <a:t>Development and implementation of an NICU policy promoting SSC for all eligible infants and family </a:t>
            </a:r>
            <a:r>
              <a:rPr lang="en-US" sz="2600" b="1" kern="0" dirty="0" smtClean="0">
                <a:solidFill>
                  <a:srgbClr val="0384DB"/>
                </a:solidFill>
                <a:cs typeface="Calibri"/>
              </a:rPr>
              <a:t>caregivers</a:t>
            </a:r>
          </a:p>
          <a:p>
            <a:pPr marL="0" indent="0">
              <a:buNone/>
            </a:pPr>
            <a:endParaRPr lang="en-US" sz="2600" b="1" kern="0" dirty="0">
              <a:solidFill>
                <a:srgbClr val="0384DB"/>
              </a:solidFill>
              <a:cs typeface="Calibri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Collaboration: Measure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31266" y="3038475"/>
            <a:ext cx="7845984" cy="847725"/>
          </a:xfrm>
          <a:prstGeom prst="roundRect">
            <a:avLst/>
          </a:prstGeom>
          <a:solidFill>
            <a:srgbClr val="EDA65D"/>
          </a:solidFill>
          <a:ln w="28575">
            <a:solidFill>
              <a:srgbClr val="0093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written policy that defines the steps and components of SSC for all eligible infants and family caregivers. </a:t>
            </a:r>
            <a:endParaRPr lang="en-US" sz="2400" b="1" i="1" kern="0" dirty="0">
              <a:solidFill>
                <a:srgbClr val="0384D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4992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675C304-054B-4E2F-A444-5659FACFE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Sharing</a:t>
            </a:r>
          </a:p>
        </p:txBody>
      </p:sp>
      <p:sp>
        <p:nvSpPr>
          <p:cNvPr id="16" name="Shape 1179">
            <a:extLst>
              <a:ext uri="{FF2B5EF4-FFF2-40B4-BE49-F238E27FC236}">
                <a16:creationId xmlns:a16="http://schemas.microsoft.com/office/drawing/2014/main" id="{41C70F7C-C466-4C35-AB6E-A03F4975042D}"/>
              </a:ext>
            </a:extLst>
          </p:cNvPr>
          <p:cNvSpPr/>
          <p:nvPr/>
        </p:nvSpPr>
        <p:spPr>
          <a:xfrm>
            <a:off x="183243" y="1958190"/>
            <a:ext cx="3766965" cy="3290465"/>
          </a:xfrm>
          <a:prstGeom prst="rect">
            <a:avLst/>
          </a:prstGeom>
          <a:solidFill>
            <a:srgbClr val="FFF2CC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defTabSz="457189" hangingPunct="0">
              <a:defRPr sz="2800">
                <a:solidFill>
                  <a:srgbClr val="808080"/>
                </a:solidFill>
              </a:defRPr>
            </a:pPr>
            <a:r>
              <a:rPr lang="en-US" sz="2000" kern="0" dirty="0">
                <a:solidFill>
                  <a:srgbClr val="000000"/>
                </a:solidFill>
                <a:cs typeface="Calibri"/>
                <a:sym typeface="Calibri"/>
              </a:rPr>
              <a:t>Provide family caregiver(s) with complete, accurate and unbiased information and graduated education throughout the NICU stay to allow effective participation in care, to optimize decision-making, and to enable caregivers to become competent primary caregivers for their infant(s).</a:t>
            </a:r>
            <a:endParaRPr sz="20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21" name="Shape 1198">
            <a:extLst>
              <a:ext uri="{FF2B5EF4-FFF2-40B4-BE49-F238E27FC236}">
                <a16:creationId xmlns:a16="http://schemas.microsoft.com/office/drawing/2014/main" id="{A0F627D5-0E64-41AD-9329-5A6F8A59DB56}"/>
              </a:ext>
            </a:extLst>
          </p:cNvPr>
          <p:cNvSpPr/>
          <p:nvPr/>
        </p:nvSpPr>
        <p:spPr>
          <a:xfrm>
            <a:off x="0" y="1098321"/>
            <a:ext cx="3657600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SECONDARY DRIVERS</a:t>
            </a:r>
          </a:p>
        </p:txBody>
      </p:sp>
      <p:sp>
        <p:nvSpPr>
          <p:cNvPr id="22" name="Shape 1199">
            <a:extLst>
              <a:ext uri="{FF2B5EF4-FFF2-40B4-BE49-F238E27FC236}">
                <a16:creationId xmlns:a16="http://schemas.microsoft.com/office/drawing/2014/main" id="{E0368087-0D87-4FDB-A6EC-7772A940118F}"/>
              </a:ext>
            </a:extLst>
          </p:cNvPr>
          <p:cNvSpPr/>
          <p:nvPr/>
        </p:nvSpPr>
        <p:spPr>
          <a:xfrm>
            <a:off x="5662059" y="1040600"/>
            <a:ext cx="2085197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PBPs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" name="Shape 1232">
            <a:extLst>
              <a:ext uri="{FF2B5EF4-FFF2-40B4-BE49-F238E27FC236}">
                <a16:creationId xmlns:a16="http://schemas.microsoft.com/office/drawing/2014/main" id="{A6434167-447B-4FB1-8857-AE9727BDB7E3}"/>
              </a:ext>
            </a:extLst>
          </p:cNvPr>
          <p:cNvSpPr/>
          <p:nvPr/>
        </p:nvSpPr>
        <p:spPr>
          <a:xfrm flipV="1">
            <a:off x="4023361" y="3630167"/>
            <a:ext cx="374903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24" name="Shape 1218">
            <a:extLst>
              <a:ext uri="{FF2B5EF4-FFF2-40B4-BE49-F238E27FC236}">
                <a16:creationId xmlns:a16="http://schemas.microsoft.com/office/drawing/2014/main" id="{FF6CB12A-4C04-4BCE-9CA6-D53AEF1D0A01}"/>
              </a:ext>
            </a:extLst>
          </p:cNvPr>
          <p:cNvSpPr/>
          <p:nvPr/>
        </p:nvSpPr>
        <p:spPr>
          <a:xfrm>
            <a:off x="4571999" y="1547146"/>
            <a:ext cx="4265319" cy="4314159"/>
          </a:xfrm>
          <a:prstGeom prst="rect">
            <a:avLst/>
          </a:prstGeom>
          <a:solidFill>
            <a:srgbClr val="FBE5D6"/>
          </a:solidFill>
          <a:ln w="9525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Initiate family caregiver and staff competency training on skin-to-skin care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Initiate medical education early and throughout NICU stay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Utilize verbal, written, and graphic methods of teaching to support family understanding and health literacy</a:t>
            </a:r>
          </a:p>
        </p:txBody>
      </p:sp>
    </p:spTree>
    <p:extLst>
      <p:ext uri="{BB962C8B-B14F-4D97-AF65-F5344CB8AC3E}">
        <p14:creationId xmlns:p14="http://schemas.microsoft.com/office/powerpoint/2010/main" val="6555147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4592" y="1239715"/>
            <a:ext cx="7950758" cy="48149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kern="0" dirty="0">
                <a:solidFill>
                  <a:srgbClr val="0384DB"/>
                </a:solidFill>
                <a:cs typeface="Calibri"/>
              </a:rPr>
              <a:t>Initiate </a:t>
            </a:r>
            <a:r>
              <a:rPr lang="en-US" sz="2600" b="1" u="sng" kern="0" dirty="0">
                <a:solidFill>
                  <a:srgbClr val="0384DB"/>
                </a:solidFill>
                <a:cs typeface="Calibri"/>
              </a:rPr>
              <a:t>family caregiver </a:t>
            </a:r>
            <a:r>
              <a:rPr lang="en-US" sz="2600" b="1" kern="0" dirty="0">
                <a:solidFill>
                  <a:srgbClr val="0384DB"/>
                </a:solidFill>
                <a:cs typeface="Calibri"/>
              </a:rPr>
              <a:t>and staff competency training on skin-to-skin care</a:t>
            </a:r>
          </a:p>
          <a:p>
            <a:pPr marL="0" indent="0">
              <a:buNone/>
            </a:pPr>
            <a:endParaRPr lang="en-US" sz="2600" b="1" kern="0" dirty="0" smtClean="0">
              <a:solidFill>
                <a:srgbClr val="0384DB"/>
              </a:solidFill>
              <a:cs typeface="Calibri"/>
            </a:endParaRP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endParaRPr lang="en-US" sz="2600" dirty="0"/>
          </a:p>
          <a:p>
            <a:pPr lvl="1">
              <a:buFontTx/>
              <a:buChar char="-"/>
            </a:pPr>
            <a:r>
              <a:rPr lang="en-US" sz="2450" dirty="0" smtClean="0"/>
              <a:t>Evidence </a:t>
            </a:r>
            <a:r>
              <a:rPr lang="en-US" sz="2450" dirty="0"/>
              <a:t>of benefit for </a:t>
            </a:r>
            <a:r>
              <a:rPr lang="en-US" sz="2450" dirty="0" smtClean="0"/>
              <a:t>SSC</a:t>
            </a:r>
          </a:p>
          <a:p>
            <a:pPr lvl="1">
              <a:buFontTx/>
              <a:buChar char="-"/>
            </a:pPr>
            <a:r>
              <a:rPr lang="en-US" sz="2450" dirty="0"/>
              <a:t>U</a:t>
            </a:r>
            <a:r>
              <a:rPr lang="en-US" sz="2450" dirty="0" smtClean="0"/>
              <a:t>nit </a:t>
            </a:r>
            <a:r>
              <a:rPr lang="en-US" sz="2450" dirty="0"/>
              <a:t>policy on implementing </a:t>
            </a:r>
            <a:r>
              <a:rPr lang="en-US" sz="2450" dirty="0" smtClean="0"/>
              <a:t>SSC</a:t>
            </a:r>
          </a:p>
          <a:p>
            <a:pPr lvl="1">
              <a:buFontTx/>
              <a:buChar char="-"/>
            </a:pPr>
            <a:r>
              <a:rPr lang="en-US" sz="2450" dirty="0" smtClean="0"/>
              <a:t>Educational </a:t>
            </a:r>
            <a:r>
              <a:rPr lang="en-US" sz="2450" dirty="0"/>
              <a:t>materials that demonstrates the physical process of infant transfer from the </a:t>
            </a:r>
            <a:r>
              <a:rPr lang="en-US" sz="2450" dirty="0" err="1"/>
              <a:t>isolette</a:t>
            </a:r>
            <a:r>
              <a:rPr lang="en-US" sz="2450" dirty="0"/>
              <a:t> to a family </a:t>
            </a:r>
            <a:r>
              <a:rPr lang="en-US" sz="2450" dirty="0" smtClean="0"/>
              <a:t>caregiver</a:t>
            </a:r>
            <a:endParaRPr lang="en-US" sz="2450" dirty="0"/>
          </a:p>
          <a:p>
            <a:pPr marL="0" indent="0">
              <a:buNone/>
            </a:pPr>
            <a:endParaRPr lang="en-US" sz="2600" b="1" kern="0" dirty="0">
              <a:solidFill>
                <a:srgbClr val="0384DB"/>
              </a:solidFill>
              <a:cs typeface="Calibri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Collaboration: Measure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69366" y="2257425"/>
            <a:ext cx="7845984" cy="847725"/>
          </a:xfrm>
          <a:prstGeom prst="roundRect">
            <a:avLst/>
          </a:prstGeom>
          <a:solidFill>
            <a:srgbClr val="EDA65D"/>
          </a:solidFill>
          <a:ln w="28575">
            <a:solidFill>
              <a:srgbClr val="0093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of family caregivers who received education about and competency training in SSC </a:t>
            </a:r>
          </a:p>
        </p:txBody>
      </p:sp>
    </p:spTree>
    <p:extLst>
      <p:ext uri="{BB962C8B-B14F-4D97-AF65-F5344CB8AC3E}">
        <p14:creationId xmlns:p14="http://schemas.microsoft.com/office/powerpoint/2010/main" val="1934795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4592" y="1239715"/>
            <a:ext cx="7950758" cy="48149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kern="0" dirty="0">
                <a:solidFill>
                  <a:srgbClr val="0384DB"/>
                </a:solidFill>
                <a:cs typeface="Calibri"/>
              </a:rPr>
              <a:t>Initiate family caregiver and </a:t>
            </a:r>
            <a:r>
              <a:rPr lang="en-US" sz="2600" b="1" u="sng" kern="0" dirty="0">
                <a:solidFill>
                  <a:srgbClr val="0384DB"/>
                </a:solidFill>
                <a:cs typeface="Calibri"/>
              </a:rPr>
              <a:t>staff</a:t>
            </a:r>
            <a:r>
              <a:rPr lang="en-US" sz="2600" b="1" kern="0" dirty="0">
                <a:solidFill>
                  <a:srgbClr val="0384DB"/>
                </a:solidFill>
                <a:cs typeface="Calibri"/>
              </a:rPr>
              <a:t> competency training on skin-to-skin care</a:t>
            </a:r>
          </a:p>
          <a:p>
            <a:pPr marL="0" indent="0">
              <a:buNone/>
            </a:pPr>
            <a:endParaRPr lang="en-US" sz="2600" b="1" kern="0" dirty="0" smtClean="0">
              <a:solidFill>
                <a:srgbClr val="0384DB"/>
              </a:solidFill>
              <a:cs typeface="Calibri"/>
            </a:endParaRPr>
          </a:p>
          <a:p>
            <a:pPr marL="0" indent="0">
              <a:buNone/>
            </a:pPr>
            <a:endParaRPr lang="en-US" sz="2600" b="1" kern="0" dirty="0" smtClean="0">
              <a:solidFill>
                <a:srgbClr val="0384DB"/>
              </a:solidFill>
              <a:cs typeface="Calibri"/>
            </a:endParaRPr>
          </a:p>
          <a:p>
            <a:pPr marL="0" indent="0">
              <a:buNone/>
            </a:pPr>
            <a:endParaRPr lang="en-US" sz="2600" dirty="0" smtClean="0"/>
          </a:p>
          <a:p>
            <a:pPr>
              <a:buFontTx/>
              <a:buChar char="-"/>
            </a:pPr>
            <a:r>
              <a:rPr lang="en-US" sz="2600" dirty="0" smtClean="0"/>
              <a:t>didactic </a:t>
            </a:r>
            <a:r>
              <a:rPr lang="en-US" sz="2600" dirty="0"/>
              <a:t>instruction about the benefits of </a:t>
            </a:r>
            <a:r>
              <a:rPr lang="en-US" sz="2600" dirty="0" smtClean="0"/>
              <a:t>SSC</a:t>
            </a:r>
          </a:p>
          <a:p>
            <a:pPr>
              <a:buFontTx/>
              <a:buChar char="-"/>
            </a:pPr>
            <a:r>
              <a:rPr lang="en-US" sz="2600" dirty="0" smtClean="0"/>
              <a:t>clinical </a:t>
            </a:r>
            <a:r>
              <a:rPr lang="en-US" sz="2600" dirty="0"/>
              <a:t>training via simulation, bedside observation, or direct assistance with infant </a:t>
            </a:r>
            <a:r>
              <a:rPr lang="en-US" sz="2600" dirty="0" smtClean="0"/>
              <a:t>transfers</a:t>
            </a:r>
          </a:p>
          <a:p>
            <a:pPr marL="0" indent="0">
              <a:buNone/>
            </a:pPr>
            <a:endParaRPr lang="en-US" sz="2600" b="1" kern="0" dirty="0">
              <a:solidFill>
                <a:srgbClr val="0384DB"/>
              </a:solidFill>
              <a:cs typeface="Calibri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Collaboration: Measure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69366" y="2257425"/>
            <a:ext cx="7845984" cy="847725"/>
          </a:xfrm>
          <a:prstGeom prst="roundRect">
            <a:avLst/>
          </a:prstGeom>
          <a:solidFill>
            <a:srgbClr val="EDA65D"/>
          </a:solidFill>
          <a:ln w="28575">
            <a:solidFill>
              <a:srgbClr val="0093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of providers, nursing and respiratory therapy staff educated about all of SSC </a:t>
            </a:r>
          </a:p>
        </p:txBody>
      </p:sp>
    </p:spTree>
    <p:extLst>
      <p:ext uri="{BB962C8B-B14F-4D97-AF65-F5344CB8AC3E}">
        <p14:creationId xmlns:p14="http://schemas.microsoft.com/office/powerpoint/2010/main" val="41009827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1201">
            <a:extLst>
              <a:ext uri="{FF2B5EF4-FFF2-40B4-BE49-F238E27FC236}">
                <a16:creationId xmlns:a16="http://schemas.microsoft.com/office/drawing/2014/main" id="{0086163C-4F19-4392-B0FF-14749794D2F1}"/>
              </a:ext>
            </a:extLst>
          </p:cNvPr>
          <p:cNvSpPr/>
          <p:nvPr/>
        </p:nvSpPr>
        <p:spPr>
          <a:xfrm>
            <a:off x="6553804" y="843386"/>
            <a:ext cx="2483177" cy="1173803"/>
          </a:xfrm>
          <a:prstGeom prst="rect">
            <a:avLst/>
          </a:prstGeom>
          <a:solidFill>
            <a:srgbClr val="FBE5D6"/>
          </a:solidFill>
          <a:ln w="9525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Encourage family caregiver(s) participation in early skin-to-skin care</a:t>
            </a:r>
            <a:endParaRPr kumimoji="0" sz="900" b="0" i="0" u="none" strike="noStrike" kern="0" cap="none" spc="0" normalizeH="0" baseline="0" noProof="0" dirty="0">
              <a:ln>
                <a:noFill/>
              </a:ln>
              <a:solidFill>
                <a:srgbClr val="0384DB"/>
              </a:solidFill>
              <a:effectLst/>
              <a:uLnTx/>
              <a:uFillTx/>
              <a:cs typeface="Calibri"/>
              <a:sym typeface="Calibri"/>
            </a:endParaRP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Inclu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de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of families in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daily 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rounds/creation of daily care plans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/handoffs</a:t>
            </a:r>
            <a:endParaRPr kumimoji="0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Provide early and continuing l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actation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support to promote breastfeeding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Revisit and revise policies that limit caregiver interaction with infant</a:t>
            </a:r>
            <a:endParaRPr kumimoji="0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41" name="Shape 1174">
            <a:extLst>
              <a:ext uri="{FF2B5EF4-FFF2-40B4-BE49-F238E27FC236}">
                <a16:creationId xmlns:a16="http://schemas.microsoft.com/office/drawing/2014/main" id="{AA5A309F-CD67-4428-963D-A55BAD7A7F20}"/>
              </a:ext>
            </a:extLst>
          </p:cNvPr>
          <p:cNvSpPr/>
          <p:nvPr/>
        </p:nvSpPr>
        <p:spPr>
          <a:xfrm>
            <a:off x="81899" y="775658"/>
            <a:ext cx="1150872" cy="5294823"/>
          </a:xfrm>
          <a:prstGeom prst="rect">
            <a:avLst/>
          </a:prstGeom>
          <a:solidFill>
            <a:srgbClr val="E2F0D9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u="sng" kern="0" dirty="0">
                <a:solidFill>
                  <a:srgbClr val="4472C4">
                    <a:lumMod val="75000"/>
                  </a:srgbClr>
                </a:solidFill>
                <a:latin typeface="Arial"/>
                <a:ea typeface="Arial"/>
                <a:cs typeface="Arial"/>
                <a:sym typeface="Arial"/>
              </a:rPr>
              <a:t>PRIMARY</a:t>
            </a:r>
            <a:endParaRPr lang="en-US" sz="400" b="1" u="sng" kern="0" dirty="0">
              <a:solidFill>
                <a:srgbClr val="4472C4">
                  <a:lumMod val="75000"/>
                </a:srgbClr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400" b="1" u="sng" kern="0" dirty="0">
              <a:solidFill>
                <a:srgbClr val="4472C4">
                  <a:lumMod val="75000"/>
                </a:srgbClr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kern="0" dirty="0">
                <a:solidFill>
                  <a:srgbClr val="4472C4">
                    <a:lumMod val="75000"/>
                  </a:srgbClr>
                </a:solidFill>
                <a:latin typeface="Arial"/>
                <a:ea typeface="Arial"/>
                <a:cs typeface="Arial"/>
                <a:sym typeface="Arial"/>
              </a:rPr>
              <a:t>By 6/2023, each NICU will achieve a 20% increase from baseline in the percentage of infants who receive skin-to-skin care from at least one family caregiver within 3 days of clinical eligibility as defined by individual unit protocols.</a:t>
            </a: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900" b="1" kern="0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u="sng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SUPPLEMENTAL</a:t>
            </a: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400" b="1" u="sng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By 6/2023, family caregiver surveys will demonstrate a 20% improvement from baseline in the perception of the culture of family-centered care in each NICU as averaged across all 4 domains. </a:t>
            </a:r>
          </a:p>
          <a:p>
            <a:pPr algn="ctr" defTabSz="914400" hangingPunct="0">
              <a:lnSpc>
                <a:spcPct val="90000"/>
              </a:lnSpc>
              <a:spcBef>
                <a:spcPts val="1000"/>
              </a:spcBef>
              <a:defRPr sz="1200">
                <a:latin typeface="Arial"/>
                <a:ea typeface="Arial"/>
                <a:cs typeface="Arial"/>
                <a:sym typeface="Arial"/>
              </a:defRPr>
            </a:pPr>
            <a:endParaRPr sz="900" b="1" kern="0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Shape 1167">
            <a:extLst>
              <a:ext uri="{FF2B5EF4-FFF2-40B4-BE49-F238E27FC236}">
                <a16:creationId xmlns:a16="http://schemas.microsoft.com/office/drawing/2014/main" id="{A784A739-50AE-4359-9AD5-9E605E150802}"/>
              </a:ext>
            </a:extLst>
          </p:cNvPr>
          <p:cNvSpPr/>
          <p:nvPr/>
        </p:nvSpPr>
        <p:spPr>
          <a:xfrm>
            <a:off x="3706603" y="830856"/>
            <a:ext cx="2671479" cy="413119"/>
          </a:xfrm>
          <a:prstGeom prst="rect">
            <a:avLst/>
          </a:prstGeom>
          <a:solidFill>
            <a:srgbClr val="FFF2CC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189" hangingPunct="0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Educate family caregiver(s)  to become active participants in the care of their infant from admission to discharge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3" name="Shape 1164">
            <a:extLst>
              <a:ext uri="{FF2B5EF4-FFF2-40B4-BE49-F238E27FC236}">
                <a16:creationId xmlns:a16="http://schemas.microsoft.com/office/drawing/2014/main" id="{2E3E0202-7355-4679-980A-3EFD637303CC}"/>
              </a:ext>
            </a:extLst>
          </p:cNvPr>
          <p:cNvSpPr/>
          <p:nvPr/>
        </p:nvSpPr>
        <p:spPr>
          <a:xfrm>
            <a:off x="3704012" y="1559760"/>
            <a:ext cx="2674069" cy="354723"/>
          </a:xfrm>
          <a:prstGeom prst="rect">
            <a:avLst/>
          </a:prstGeom>
          <a:solidFill>
            <a:srgbClr val="FFF2CC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189" hangingPunct="0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Provide family caregiver(s) with appropriate and increasing direct care opportunities.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4" name="Shape 1221">
            <a:extLst>
              <a:ext uri="{FF2B5EF4-FFF2-40B4-BE49-F238E27FC236}">
                <a16:creationId xmlns:a16="http://schemas.microsoft.com/office/drawing/2014/main" id="{A80C59EA-6B6E-4975-924A-0743B0219B9E}"/>
              </a:ext>
            </a:extLst>
          </p:cNvPr>
          <p:cNvSpPr/>
          <p:nvPr/>
        </p:nvSpPr>
        <p:spPr>
          <a:xfrm>
            <a:off x="3532648" y="1468289"/>
            <a:ext cx="171363" cy="1990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5" name="Shape 1222">
            <a:extLst>
              <a:ext uri="{FF2B5EF4-FFF2-40B4-BE49-F238E27FC236}">
                <a16:creationId xmlns:a16="http://schemas.microsoft.com/office/drawing/2014/main" id="{7DC62E51-9AA2-4C55-ACB7-5B5130F4D7E2}"/>
              </a:ext>
            </a:extLst>
          </p:cNvPr>
          <p:cNvSpPr/>
          <p:nvPr/>
        </p:nvSpPr>
        <p:spPr>
          <a:xfrm>
            <a:off x="3532646" y="1083900"/>
            <a:ext cx="196659" cy="851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6" name="Shape 1161">
            <a:extLst>
              <a:ext uri="{FF2B5EF4-FFF2-40B4-BE49-F238E27FC236}">
                <a16:creationId xmlns:a16="http://schemas.microsoft.com/office/drawing/2014/main" id="{12B39D30-4624-42D0-AD3A-63166E15C88C}"/>
              </a:ext>
            </a:extLst>
          </p:cNvPr>
          <p:cNvSpPr/>
          <p:nvPr/>
        </p:nvSpPr>
        <p:spPr>
          <a:xfrm>
            <a:off x="3698628" y="2360288"/>
            <a:ext cx="2679453" cy="633210"/>
          </a:xfrm>
          <a:prstGeom prst="rect">
            <a:avLst/>
          </a:prstGeom>
          <a:solidFill>
            <a:srgbClr val="FFF2CC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defTabSz="914400" hangingPunct="0"/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Acknowledge that each infant and family member is an individual.  Incorporate family knowledge, values, beliefs and cultural backgrounds into the planning and delivery of care.</a:t>
            </a:r>
          </a:p>
        </p:txBody>
      </p:sp>
      <p:sp>
        <p:nvSpPr>
          <p:cNvPr id="47" name="Shape 1163">
            <a:extLst>
              <a:ext uri="{FF2B5EF4-FFF2-40B4-BE49-F238E27FC236}">
                <a16:creationId xmlns:a16="http://schemas.microsoft.com/office/drawing/2014/main" id="{14DFC34F-85AB-4FE9-8E15-34CF4342978D}"/>
              </a:ext>
            </a:extLst>
          </p:cNvPr>
          <p:cNvSpPr/>
          <p:nvPr/>
        </p:nvSpPr>
        <p:spPr>
          <a:xfrm>
            <a:off x="3730527" y="4184691"/>
            <a:ext cx="2647552" cy="729474"/>
          </a:xfrm>
          <a:prstGeom prst="rect">
            <a:avLst/>
          </a:prstGeom>
          <a:solidFill>
            <a:srgbClr val="FFF2CC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defTabSz="457189" hangingPunct="0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Encourage collaboration with families, caregivers and unit leaders in the development, implementation, and evaluation of policies and procedures; in educational programs; and in protocols for family participation in care.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8" name="Shape 1170">
            <a:extLst>
              <a:ext uri="{FF2B5EF4-FFF2-40B4-BE49-F238E27FC236}">
                <a16:creationId xmlns:a16="http://schemas.microsoft.com/office/drawing/2014/main" id="{19068B70-FC88-4671-ACDA-3E4B16E41DE0}"/>
              </a:ext>
            </a:extLst>
          </p:cNvPr>
          <p:cNvSpPr/>
          <p:nvPr/>
        </p:nvSpPr>
        <p:spPr>
          <a:xfrm>
            <a:off x="1429527" y="791403"/>
            <a:ext cx="2103120" cy="914400"/>
          </a:xfrm>
          <a:prstGeom prst="rect">
            <a:avLst/>
          </a:prstGeom>
          <a:solidFill>
            <a:srgbClr val="DAE3F3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400" b="1" u="sng" kern="0" dirty="0">
                <a:solidFill>
                  <a:srgbClr val="000000"/>
                </a:solidFill>
                <a:cs typeface="Calibri"/>
                <a:sym typeface="Calibri"/>
              </a:rPr>
              <a:t>Participation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200" kern="0" dirty="0">
                <a:solidFill>
                  <a:srgbClr val="000000"/>
                </a:solidFill>
                <a:cs typeface="Calibri"/>
                <a:sym typeface="Calibri"/>
              </a:rPr>
              <a:t>Participation of family in care</a:t>
            </a:r>
            <a:endParaRPr sz="12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9" name="Shape 1223">
            <a:extLst>
              <a:ext uri="{FF2B5EF4-FFF2-40B4-BE49-F238E27FC236}">
                <a16:creationId xmlns:a16="http://schemas.microsoft.com/office/drawing/2014/main" id="{5732870D-3A60-422C-AE54-536B871B052A}"/>
              </a:ext>
            </a:extLst>
          </p:cNvPr>
          <p:cNvSpPr/>
          <p:nvPr/>
        </p:nvSpPr>
        <p:spPr>
          <a:xfrm>
            <a:off x="3544310" y="3768630"/>
            <a:ext cx="172507" cy="2430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0" name="Shape 1224">
            <a:extLst>
              <a:ext uri="{FF2B5EF4-FFF2-40B4-BE49-F238E27FC236}">
                <a16:creationId xmlns:a16="http://schemas.microsoft.com/office/drawing/2014/main" id="{E5AE6AE5-EDB4-44D0-9866-C122129FB9FB}"/>
              </a:ext>
            </a:extLst>
          </p:cNvPr>
          <p:cNvSpPr/>
          <p:nvPr/>
        </p:nvSpPr>
        <p:spPr>
          <a:xfrm>
            <a:off x="3548922" y="2771179"/>
            <a:ext cx="142283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cxnSp>
        <p:nvCxnSpPr>
          <p:cNvPr id="51" name="Connector 1173">
            <a:extLst>
              <a:ext uri="{FF2B5EF4-FFF2-40B4-BE49-F238E27FC236}">
                <a16:creationId xmlns:a16="http://schemas.microsoft.com/office/drawing/2014/main" id="{D8F999BE-0506-4FDB-8794-3DED1E17CDD8}"/>
              </a:ext>
            </a:extLst>
          </p:cNvPr>
          <p:cNvCxnSpPr>
            <a:cxnSpLocks/>
            <a:stCxn id="48" idx="1"/>
          </p:cNvCxnSpPr>
          <p:nvPr/>
        </p:nvCxnSpPr>
        <p:spPr>
          <a:xfrm flipH="1">
            <a:off x="1237599" y="1248605"/>
            <a:ext cx="191928" cy="97225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  <p:sp>
        <p:nvSpPr>
          <p:cNvPr id="52" name="Shape 1225">
            <a:extLst>
              <a:ext uri="{FF2B5EF4-FFF2-40B4-BE49-F238E27FC236}">
                <a16:creationId xmlns:a16="http://schemas.microsoft.com/office/drawing/2014/main" id="{28C0EE10-08E0-4955-A2F2-BBC38DC8AA31}"/>
              </a:ext>
            </a:extLst>
          </p:cNvPr>
          <p:cNvSpPr/>
          <p:nvPr/>
        </p:nvSpPr>
        <p:spPr>
          <a:xfrm>
            <a:off x="3532646" y="4332149"/>
            <a:ext cx="184171" cy="1687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3" name="Shape 1178">
            <a:extLst>
              <a:ext uri="{FF2B5EF4-FFF2-40B4-BE49-F238E27FC236}">
                <a16:creationId xmlns:a16="http://schemas.microsoft.com/office/drawing/2014/main" id="{B775C481-2850-4081-8D75-1A8F690B3349}"/>
              </a:ext>
            </a:extLst>
          </p:cNvPr>
          <p:cNvSpPr/>
          <p:nvPr/>
        </p:nvSpPr>
        <p:spPr>
          <a:xfrm>
            <a:off x="146303" y="6167105"/>
            <a:ext cx="8833105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defTabSz="457189" hangingPunct="0">
              <a:defRPr sz="1200">
                <a:latin typeface="+mj-lt"/>
                <a:ea typeface="+mj-ea"/>
                <a:cs typeface="+mj-cs"/>
                <a:sym typeface="Helvetica"/>
              </a:defRPr>
            </a:pPr>
            <a:r>
              <a:rPr sz="1200" b="1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Family-centered care is defined as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 </a:t>
            </a:r>
            <a:r>
              <a:rPr sz="1200" b="1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a</a:t>
            </a:r>
            <a:r>
              <a:rPr lang="en-US" sz="1200" b="1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 shared </a:t>
            </a:r>
            <a:r>
              <a:rPr sz="1200" b="1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approach 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to the planning, delivery, and evaluation of healthcare that is based upon a partnership between healthcare professionals and famil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y caregiver(s)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. There are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four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essential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domains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 of FCC: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1) 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family participation in care,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2) 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dignity and respect,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3) 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family collaboration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, and 4) information sharing. </a:t>
            </a:r>
            <a:endParaRPr sz="1200" kern="0" dirty="0">
              <a:solidFill>
                <a:srgbClr val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54" name="Shape 1179">
            <a:extLst>
              <a:ext uri="{FF2B5EF4-FFF2-40B4-BE49-F238E27FC236}">
                <a16:creationId xmlns:a16="http://schemas.microsoft.com/office/drawing/2014/main" id="{3270DC4B-1529-4579-A54C-135773B38606}"/>
              </a:ext>
            </a:extLst>
          </p:cNvPr>
          <p:cNvSpPr/>
          <p:nvPr/>
        </p:nvSpPr>
        <p:spPr>
          <a:xfrm>
            <a:off x="3716819" y="5259175"/>
            <a:ext cx="2661487" cy="813152"/>
          </a:xfrm>
          <a:prstGeom prst="rect">
            <a:avLst/>
          </a:prstGeom>
          <a:solidFill>
            <a:srgbClr val="FFF2CC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defTabSz="457189" hangingPunct="0"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Provide family caregiver(s) with complete, accurate and unbiased information and graduated education throughout the NICU stay to allow effective participation in care, to optimize decision-making, and to enable caregivers to become competent primary caregivers for their infant(s).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5" name="Shape 1180">
            <a:extLst>
              <a:ext uri="{FF2B5EF4-FFF2-40B4-BE49-F238E27FC236}">
                <a16:creationId xmlns:a16="http://schemas.microsoft.com/office/drawing/2014/main" id="{BEEE5A77-348D-469C-ABB1-FA1A116678D6}"/>
              </a:ext>
            </a:extLst>
          </p:cNvPr>
          <p:cNvSpPr/>
          <p:nvPr/>
        </p:nvSpPr>
        <p:spPr>
          <a:xfrm>
            <a:off x="1417823" y="5150796"/>
            <a:ext cx="2103120" cy="914400"/>
          </a:xfrm>
          <a:prstGeom prst="rect">
            <a:avLst/>
          </a:prstGeom>
          <a:solidFill>
            <a:srgbClr val="DAE3F3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400" b="1" u="sng" kern="0" dirty="0">
                <a:solidFill>
                  <a:srgbClr val="000000"/>
                </a:solidFill>
                <a:cs typeface="Calibri"/>
                <a:sym typeface="Calibri"/>
              </a:rPr>
              <a:t>Information Sharing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200" kern="0" dirty="0">
                <a:solidFill>
                  <a:srgbClr val="000000"/>
                </a:solidFill>
                <a:cs typeface="Calibri"/>
                <a:sym typeface="Calibri"/>
              </a:rPr>
              <a:t>Education about medical care and clinical processes</a:t>
            </a:r>
          </a:p>
        </p:txBody>
      </p:sp>
      <p:sp>
        <p:nvSpPr>
          <p:cNvPr id="56" name="Shape 1226">
            <a:extLst>
              <a:ext uri="{FF2B5EF4-FFF2-40B4-BE49-F238E27FC236}">
                <a16:creationId xmlns:a16="http://schemas.microsoft.com/office/drawing/2014/main" id="{111D49B3-CF8F-4B12-8E1F-EF85E79FFAAD}"/>
              </a:ext>
            </a:extLst>
          </p:cNvPr>
          <p:cNvSpPr/>
          <p:nvPr/>
        </p:nvSpPr>
        <p:spPr>
          <a:xfrm>
            <a:off x="1237599" y="5416499"/>
            <a:ext cx="214061" cy="194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7" name="Shape 1184">
            <a:extLst>
              <a:ext uri="{FF2B5EF4-FFF2-40B4-BE49-F238E27FC236}">
                <a16:creationId xmlns:a16="http://schemas.microsoft.com/office/drawing/2014/main" id="{31DE8842-0BB9-4A01-8282-AF08D53C3466}"/>
              </a:ext>
            </a:extLst>
          </p:cNvPr>
          <p:cNvSpPr/>
          <p:nvPr/>
        </p:nvSpPr>
        <p:spPr>
          <a:xfrm>
            <a:off x="3704012" y="3448157"/>
            <a:ext cx="2674069" cy="563520"/>
          </a:xfrm>
          <a:prstGeom prst="rect">
            <a:avLst/>
          </a:prstGeom>
          <a:solidFill>
            <a:srgbClr val="FFF2CC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defTabSz="457189" hangingPunct="0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Establish a culturally sensitive environment in which families</a:t>
            </a:r>
            <a:r>
              <a:rPr lang="en-US" sz="900" kern="0" dirty="0">
                <a:solidFill>
                  <a:srgbClr val="FF0000"/>
                </a:solidFill>
                <a:cs typeface="Calibri"/>
                <a:sym typeface="Calibri"/>
              </a:rPr>
              <a:t> </a:t>
            </a: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feel respected and that fosters anticipatory and effective communication with and trust from family caregiver(s). 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8" name="Shape 1187">
            <a:extLst>
              <a:ext uri="{FF2B5EF4-FFF2-40B4-BE49-F238E27FC236}">
                <a16:creationId xmlns:a16="http://schemas.microsoft.com/office/drawing/2014/main" id="{EFFBBEA3-4630-4BD3-8AB7-3581DC1A4004}"/>
              </a:ext>
            </a:extLst>
          </p:cNvPr>
          <p:cNvSpPr/>
          <p:nvPr/>
        </p:nvSpPr>
        <p:spPr>
          <a:xfrm>
            <a:off x="1423233" y="2346943"/>
            <a:ext cx="2103120" cy="914400"/>
          </a:xfrm>
          <a:prstGeom prst="rect">
            <a:avLst/>
          </a:prstGeom>
          <a:solidFill>
            <a:srgbClr val="DAE3F3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400" b="1" u="sng" kern="0" dirty="0">
                <a:solidFill>
                  <a:srgbClr val="000000"/>
                </a:solidFill>
                <a:cs typeface="Calibri"/>
                <a:sym typeface="Calibri"/>
              </a:rPr>
              <a:t>Dignity and Respect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200" kern="0" dirty="0">
                <a:solidFill>
                  <a:srgbClr val="000000"/>
                </a:solidFill>
                <a:cs typeface="Calibri"/>
                <a:sym typeface="Calibri"/>
              </a:rPr>
              <a:t>Identification of each infant and family member as an individual</a:t>
            </a:r>
            <a:endParaRPr sz="12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9" name="Shape 1190">
            <a:extLst>
              <a:ext uri="{FF2B5EF4-FFF2-40B4-BE49-F238E27FC236}">
                <a16:creationId xmlns:a16="http://schemas.microsoft.com/office/drawing/2014/main" id="{E718F8DD-187E-417D-B203-8EB4B5B67856}"/>
              </a:ext>
            </a:extLst>
          </p:cNvPr>
          <p:cNvSpPr/>
          <p:nvPr/>
        </p:nvSpPr>
        <p:spPr>
          <a:xfrm>
            <a:off x="1423233" y="3744907"/>
            <a:ext cx="2103120" cy="914400"/>
          </a:xfrm>
          <a:prstGeom prst="rect">
            <a:avLst/>
          </a:prstGeom>
          <a:solidFill>
            <a:srgbClr val="DAE3F3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400" b="1" u="sng" kern="0" dirty="0">
                <a:solidFill>
                  <a:srgbClr val="000000"/>
                </a:solidFill>
                <a:cs typeface="Calibri"/>
                <a:sym typeface="Calibri"/>
              </a:rPr>
              <a:t>Collaboration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200" kern="0" dirty="0">
                <a:solidFill>
                  <a:srgbClr val="000000"/>
                </a:solidFill>
                <a:cs typeface="Calibri"/>
                <a:sym typeface="Calibri"/>
              </a:rPr>
              <a:t>Respectful and effective communication and partnership with families</a:t>
            </a:r>
            <a:endParaRPr sz="12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60" name="Shape 1228">
            <a:extLst>
              <a:ext uri="{FF2B5EF4-FFF2-40B4-BE49-F238E27FC236}">
                <a16:creationId xmlns:a16="http://schemas.microsoft.com/office/drawing/2014/main" id="{E3328E0B-CE19-4796-8B84-7CCF055610B9}"/>
              </a:ext>
            </a:extLst>
          </p:cNvPr>
          <p:cNvSpPr/>
          <p:nvPr/>
        </p:nvSpPr>
        <p:spPr>
          <a:xfrm>
            <a:off x="1222268" y="4125867"/>
            <a:ext cx="207259" cy="522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61" name="Shape 1229">
            <a:extLst>
              <a:ext uri="{FF2B5EF4-FFF2-40B4-BE49-F238E27FC236}">
                <a16:creationId xmlns:a16="http://schemas.microsoft.com/office/drawing/2014/main" id="{AB80332E-A5E7-465F-9285-DFD987C0509C}"/>
              </a:ext>
            </a:extLst>
          </p:cNvPr>
          <p:cNvSpPr/>
          <p:nvPr/>
        </p:nvSpPr>
        <p:spPr>
          <a:xfrm>
            <a:off x="1237600" y="2772219"/>
            <a:ext cx="180225" cy="1152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62" name="Shape 1195">
            <a:extLst>
              <a:ext uri="{FF2B5EF4-FFF2-40B4-BE49-F238E27FC236}">
                <a16:creationId xmlns:a16="http://schemas.microsoft.com/office/drawing/2014/main" id="{BFB96CA5-51BF-4DAC-8DC1-E167CE1B1AB9}"/>
              </a:ext>
            </a:extLst>
          </p:cNvPr>
          <p:cNvSpPr/>
          <p:nvPr/>
        </p:nvSpPr>
        <p:spPr>
          <a:xfrm>
            <a:off x="7515159" y="17632"/>
            <a:ext cx="1549835" cy="2616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1100"/>
            </a:lvl1pPr>
          </a:lstStyle>
          <a:p>
            <a:pPr defTabSz="914400" hangingPunct="0"/>
            <a:r>
              <a:rPr kern="0" dirty="0">
                <a:solidFill>
                  <a:srgbClr val="000000"/>
                </a:solidFill>
                <a:cs typeface="Calibri"/>
                <a:sym typeface="Calibri"/>
              </a:rPr>
              <a:t>Date: </a:t>
            </a:r>
            <a:r>
              <a:rPr lang="en-US" kern="0" dirty="0">
                <a:solidFill>
                  <a:srgbClr val="000000"/>
                </a:solidFill>
                <a:cs typeface="Calibri"/>
                <a:sym typeface="Calibri"/>
              </a:rPr>
              <a:t>10/9</a:t>
            </a:r>
            <a:r>
              <a:rPr kern="0" dirty="0">
                <a:solidFill>
                  <a:srgbClr val="000000"/>
                </a:solidFill>
                <a:cs typeface="Calibri"/>
                <a:sym typeface="Calibri"/>
              </a:rPr>
              <a:t>/20</a:t>
            </a:r>
            <a:r>
              <a:rPr lang="en-US" kern="0" dirty="0">
                <a:solidFill>
                  <a:srgbClr val="000000"/>
                </a:solidFill>
                <a:cs typeface="Calibri"/>
                <a:sym typeface="Calibri"/>
              </a:rPr>
              <a:t>20</a:t>
            </a:r>
            <a:r>
              <a:rPr kern="0" dirty="0">
                <a:solidFill>
                  <a:srgbClr val="000000"/>
                </a:solidFill>
                <a:cs typeface="Calibri"/>
                <a:sym typeface="Calibri"/>
              </a:rPr>
              <a:t>   </a:t>
            </a:r>
          </a:p>
        </p:txBody>
      </p:sp>
      <p:sp>
        <p:nvSpPr>
          <p:cNvPr id="63" name="Shape 1196">
            <a:extLst>
              <a:ext uri="{FF2B5EF4-FFF2-40B4-BE49-F238E27FC236}">
                <a16:creationId xmlns:a16="http://schemas.microsoft.com/office/drawing/2014/main" id="{B012317F-E0E1-4899-A67A-56DA54D0F0BD}"/>
              </a:ext>
            </a:extLst>
          </p:cNvPr>
          <p:cNvSpPr/>
          <p:nvPr/>
        </p:nvSpPr>
        <p:spPr>
          <a:xfrm>
            <a:off x="243460" y="446916"/>
            <a:ext cx="81583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AIM</a:t>
            </a:r>
          </a:p>
        </p:txBody>
      </p:sp>
      <p:sp>
        <p:nvSpPr>
          <p:cNvPr id="64" name="Shape 1197">
            <a:extLst>
              <a:ext uri="{FF2B5EF4-FFF2-40B4-BE49-F238E27FC236}">
                <a16:creationId xmlns:a16="http://schemas.microsoft.com/office/drawing/2014/main" id="{8BD5C459-42A1-4138-9799-3EC852DBD350}"/>
              </a:ext>
            </a:extLst>
          </p:cNvPr>
          <p:cNvSpPr/>
          <p:nvPr/>
        </p:nvSpPr>
        <p:spPr>
          <a:xfrm>
            <a:off x="1451659" y="452978"/>
            <a:ext cx="2121384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PRIMARY DRIVERS</a:t>
            </a:r>
          </a:p>
        </p:txBody>
      </p:sp>
      <p:sp>
        <p:nvSpPr>
          <p:cNvPr id="65" name="Shape 1198">
            <a:extLst>
              <a:ext uri="{FF2B5EF4-FFF2-40B4-BE49-F238E27FC236}">
                <a16:creationId xmlns:a16="http://schemas.microsoft.com/office/drawing/2014/main" id="{5F1EC4E7-31D1-4BDF-A530-AEE76791DD33}"/>
              </a:ext>
            </a:extLst>
          </p:cNvPr>
          <p:cNvSpPr/>
          <p:nvPr/>
        </p:nvSpPr>
        <p:spPr>
          <a:xfrm>
            <a:off x="3212244" y="454012"/>
            <a:ext cx="3657600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SECONDARY DRIVERS</a:t>
            </a:r>
          </a:p>
        </p:txBody>
      </p:sp>
      <p:sp>
        <p:nvSpPr>
          <p:cNvPr id="66" name="Shape 1199">
            <a:extLst>
              <a:ext uri="{FF2B5EF4-FFF2-40B4-BE49-F238E27FC236}">
                <a16:creationId xmlns:a16="http://schemas.microsoft.com/office/drawing/2014/main" id="{71D7A066-2A30-40BC-A4BB-DDA88159289D}"/>
              </a:ext>
            </a:extLst>
          </p:cNvPr>
          <p:cNvSpPr/>
          <p:nvPr/>
        </p:nvSpPr>
        <p:spPr>
          <a:xfrm>
            <a:off x="6780806" y="458572"/>
            <a:ext cx="2085197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PBPs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7" name="Shape 1203">
            <a:extLst>
              <a:ext uri="{FF2B5EF4-FFF2-40B4-BE49-F238E27FC236}">
                <a16:creationId xmlns:a16="http://schemas.microsoft.com/office/drawing/2014/main" id="{883183E9-773A-46A0-BD19-B3063191221B}"/>
              </a:ext>
            </a:extLst>
          </p:cNvPr>
          <p:cNvSpPr/>
          <p:nvPr/>
        </p:nvSpPr>
        <p:spPr>
          <a:xfrm>
            <a:off x="6566673" y="2107944"/>
            <a:ext cx="2483177" cy="874634"/>
          </a:xfrm>
          <a:prstGeom prst="rect">
            <a:avLst/>
          </a:prstGeom>
          <a:solidFill>
            <a:srgbClr val="FBE5D6"/>
          </a:solidFill>
          <a:ln w="9525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marL="80209" marR="0" lvl="0" indent="-80209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Create a culturally sensitive environment supportive of skin-to-skin care (reclining chairs, access to food and water, privacy)</a:t>
            </a:r>
          </a:p>
          <a:p>
            <a:pPr marL="80209" marR="0" lvl="0" indent="-80209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Identify infant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and family caregiver(s) 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by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appropriate 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name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s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in all interactions</a:t>
            </a:r>
          </a:p>
          <a:p>
            <a:pPr marL="80209" marR="0" lvl="0" indent="-80209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Celebrate milestones and transitions</a:t>
            </a:r>
          </a:p>
        </p:txBody>
      </p:sp>
      <p:sp>
        <p:nvSpPr>
          <p:cNvPr id="68" name="Shape 1205">
            <a:extLst>
              <a:ext uri="{FF2B5EF4-FFF2-40B4-BE49-F238E27FC236}">
                <a16:creationId xmlns:a16="http://schemas.microsoft.com/office/drawing/2014/main" id="{2E87079C-08AA-4A72-91C7-5EB5615AA747}"/>
              </a:ext>
            </a:extLst>
          </p:cNvPr>
          <p:cNvSpPr/>
          <p:nvPr/>
        </p:nvSpPr>
        <p:spPr>
          <a:xfrm>
            <a:off x="6562550" y="3084380"/>
            <a:ext cx="2474431" cy="1929054"/>
          </a:xfrm>
          <a:prstGeom prst="rect">
            <a:avLst/>
          </a:prstGeom>
          <a:solidFill>
            <a:srgbClr val="FBE5D6"/>
          </a:solidFill>
          <a:ln w="9525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Consult families, revisit and revise policies that limit family caregiver interaction with infant (protocols regarding skin-to-skin care, holding, visitation, signage, etc.)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Improve antenatal counseling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Adopt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technolog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ies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to improve communication with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family caregiver(s)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who cannot be at bedside </a:t>
            </a: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Recruit, create and sustain a family advisory council/partnership team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Engage families in the development of effective patient safety and quality initiatives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Develop uniform approach to scheduling and staffing complex care conferences with families</a:t>
            </a:r>
          </a:p>
        </p:txBody>
      </p:sp>
      <p:sp>
        <p:nvSpPr>
          <p:cNvPr id="69" name="Shape 1230">
            <a:extLst>
              <a:ext uri="{FF2B5EF4-FFF2-40B4-BE49-F238E27FC236}">
                <a16:creationId xmlns:a16="http://schemas.microsoft.com/office/drawing/2014/main" id="{F85B9A23-3CDE-46F0-8E5D-FA23A653A91C}"/>
              </a:ext>
            </a:extLst>
          </p:cNvPr>
          <p:cNvSpPr/>
          <p:nvPr/>
        </p:nvSpPr>
        <p:spPr>
          <a:xfrm>
            <a:off x="6402871" y="1582976"/>
            <a:ext cx="146572" cy="1228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70" name="Shape 1231">
            <a:extLst>
              <a:ext uri="{FF2B5EF4-FFF2-40B4-BE49-F238E27FC236}">
                <a16:creationId xmlns:a16="http://schemas.microsoft.com/office/drawing/2014/main" id="{C0409D96-C426-4274-902B-56713D28F62A}"/>
              </a:ext>
            </a:extLst>
          </p:cNvPr>
          <p:cNvSpPr/>
          <p:nvPr/>
        </p:nvSpPr>
        <p:spPr>
          <a:xfrm>
            <a:off x="6354376" y="948543"/>
            <a:ext cx="184883" cy="126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cxnSp>
        <p:nvCxnSpPr>
          <p:cNvPr id="71" name="Connector 1208">
            <a:extLst>
              <a:ext uri="{FF2B5EF4-FFF2-40B4-BE49-F238E27FC236}">
                <a16:creationId xmlns:a16="http://schemas.microsoft.com/office/drawing/2014/main" id="{FD686705-7B39-47A8-8CC8-728B085EA6A1}"/>
              </a:ext>
            </a:extLst>
          </p:cNvPr>
          <p:cNvCxnSpPr>
            <a:cxnSpLocks/>
            <a:stCxn id="67" idx="1"/>
            <a:endCxn id="46" idx="3"/>
          </p:cNvCxnSpPr>
          <p:nvPr/>
        </p:nvCxnSpPr>
        <p:spPr>
          <a:xfrm flipH="1">
            <a:off x="6378081" y="2545261"/>
            <a:ext cx="188592" cy="131632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  <p:cxnSp>
        <p:nvCxnSpPr>
          <p:cNvPr id="72" name="Connector 1209">
            <a:extLst>
              <a:ext uri="{FF2B5EF4-FFF2-40B4-BE49-F238E27FC236}">
                <a16:creationId xmlns:a16="http://schemas.microsoft.com/office/drawing/2014/main" id="{8E941522-6EFF-4C0C-89AA-8FDF1BC9246F}"/>
              </a:ext>
            </a:extLst>
          </p:cNvPr>
          <p:cNvCxnSpPr>
            <a:cxnSpLocks/>
          </p:cNvCxnSpPr>
          <p:nvPr/>
        </p:nvCxnSpPr>
        <p:spPr>
          <a:xfrm flipH="1">
            <a:off x="6378303" y="3736477"/>
            <a:ext cx="160956" cy="35947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  <p:sp>
        <p:nvSpPr>
          <p:cNvPr id="73" name="Shape 1232">
            <a:extLst>
              <a:ext uri="{FF2B5EF4-FFF2-40B4-BE49-F238E27FC236}">
                <a16:creationId xmlns:a16="http://schemas.microsoft.com/office/drawing/2014/main" id="{E8237234-A895-4888-AC24-6394B8BF02D2}"/>
              </a:ext>
            </a:extLst>
          </p:cNvPr>
          <p:cNvSpPr/>
          <p:nvPr/>
        </p:nvSpPr>
        <p:spPr>
          <a:xfrm flipV="1">
            <a:off x="6378305" y="5607006"/>
            <a:ext cx="182477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74" name="Shape 1218">
            <a:extLst>
              <a:ext uri="{FF2B5EF4-FFF2-40B4-BE49-F238E27FC236}">
                <a16:creationId xmlns:a16="http://schemas.microsoft.com/office/drawing/2014/main" id="{6BC350E7-5488-40B0-9139-FB365968CD60}"/>
              </a:ext>
            </a:extLst>
          </p:cNvPr>
          <p:cNvSpPr/>
          <p:nvPr/>
        </p:nvSpPr>
        <p:spPr>
          <a:xfrm>
            <a:off x="6566673" y="5110058"/>
            <a:ext cx="2428348" cy="960423"/>
          </a:xfrm>
          <a:prstGeom prst="rect">
            <a:avLst/>
          </a:prstGeom>
          <a:solidFill>
            <a:srgbClr val="FBE5D6"/>
          </a:solidFill>
          <a:ln w="9525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Initiate family caregiver and staff competency training on skin-to-skin care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Initiate medical education early and throughout NICU stay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Utilize verbal, written, and graphic methods of teaching to support family understanding and health literacy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cxnSp>
        <p:nvCxnSpPr>
          <p:cNvPr id="75" name="Connector 1209">
            <a:extLst>
              <a:ext uri="{FF2B5EF4-FFF2-40B4-BE49-F238E27FC236}">
                <a16:creationId xmlns:a16="http://schemas.microsoft.com/office/drawing/2014/main" id="{4A7F6370-CC8C-4B11-8447-F2D29F4E28DC}"/>
              </a:ext>
            </a:extLst>
          </p:cNvPr>
          <p:cNvCxnSpPr>
            <a:cxnSpLocks/>
            <a:endCxn id="47" idx="3"/>
          </p:cNvCxnSpPr>
          <p:nvPr/>
        </p:nvCxnSpPr>
        <p:spPr>
          <a:xfrm flipH="1">
            <a:off x="6378079" y="4532340"/>
            <a:ext cx="203736" cy="17088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  <p:sp>
        <p:nvSpPr>
          <p:cNvPr id="76" name="Shape 1225">
            <a:extLst>
              <a:ext uri="{FF2B5EF4-FFF2-40B4-BE49-F238E27FC236}">
                <a16:creationId xmlns:a16="http://schemas.microsoft.com/office/drawing/2014/main" id="{971E95F5-63EC-4B6F-AB30-C0C2FE769378}"/>
              </a:ext>
            </a:extLst>
          </p:cNvPr>
          <p:cNvSpPr/>
          <p:nvPr/>
        </p:nvSpPr>
        <p:spPr>
          <a:xfrm>
            <a:off x="3532647" y="5574960"/>
            <a:ext cx="197881" cy="1029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77" name="Shape 1198">
            <a:extLst>
              <a:ext uri="{FF2B5EF4-FFF2-40B4-BE49-F238E27FC236}">
                <a16:creationId xmlns:a16="http://schemas.microsoft.com/office/drawing/2014/main" id="{CA8EF74A-B847-4B6D-95AA-C1FFD9254952}"/>
              </a:ext>
            </a:extLst>
          </p:cNvPr>
          <p:cNvSpPr/>
          <p:nvPr/>
        </p:nvSpPr>
        <p:spPr>
          <a:xfrm>
            <a:off x="2117187" y="39317"/>
            <a:ext cx="4909625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PAIRED—Family-Centered Care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20722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1201">
            <a:extLst>
              <a:ext uri="{FF2B5EF4-FFF2-40B4-BE49-F238E27FC236}">
                <a16:creationId xmlns:a16="http://schemas.microsoft.com/office/drawing/2014/main" id="{0086163C-4F19-4392-B0FF-14749794D2F1}"/>
              </a:ext>
            </a:extLst>
          </p:cNvPr>
          <p:cNvSpPr/>
          <p:nvPr/>
        </p:nvSpPr>
        <p:spPr>
          <a:xfrm>
            <a:off x="6553804" y="556186"/>
            <a:ext cx="2483177" cy="1417043"/>
          </a:xfrm>
          <a:prstGeom prst="rect">
            <a:avLst/>
          </a:prstGeom>
          <a:solidFill>
            <a:srgbClr val="FBE5D6"/>
          </a:solidFill>
          <a:ln w="9525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Encourage family caregiver(s) participation in early skin-to-skin care</a:t>
            </a:r>
            <a:endParaRPr kumimoji="0" sz="1500" b="0" i="0" u="none" strike="noStrike" kern="0" cap="none" spc="0" normalizeH="0" baseline="0" noProof="0" dirty="0">
              <a:ln>
                <a:noFill/>
              </a:ln>
              <a:solidFill>
                <a:srgbClr val="0384DB"/>
              </a:solidFill>
              <a:effectLst/>
              <a:uLnTx/>
              <a:uFillTx/>
              <a:cs typeface="Calibri"/>
              <a:sym typeface="Calibri"/>
            </a:endParaRPr>
          </a:p>
          <a:p>
            <a:pPr marL="100260" indent="-100260" defTabSz="457189" hangingPunct="0">
              <a:buSzPct val="100000"/>
              <a:buFontTx/>
              <a:buChar char="•"/>
              <a:defRPr sz="900"/>
            </a:pPr>
            <a:r>
              <a:rPr lang="en-US" sz="1500" kern="0" dirty="0">
                <a:solidFill>
                  <a:srgbClr val="0384DB"/>
                </a:solidFill>
                <a:cs typeface="Calibri"/>
                <a:sym typeface="Calibri"/>
              </a:rPr>
              <a:t>Provide early and continuing l</a:t>
            </a:r>
            <a:r>
              <a:rPr sz="1500" kern="0" dirty="0">
                <a:solidFill>
                  <a:srgbClr val="0384DB"/>
                </a:solidFill>
                <a:cs typeface="Calibri"/>
                <a:sym typeface="Calibri"/>
              </a:rPr>
              <a:t>actation </a:t>
            </a:r>
            <a:r>
              <a:rPr lang="en-US" sz="1500" kern="0" dirty="0">
                <a:solidFill>
                  <a:srgbClr val="0384DB"/>
                </a:solidFill>
                <a:cs typeface="Calibri"/>
                <a:sym typeface="Calibri"/>
              </a:rPr>
              <a:t>support to promote breastfeeding</a:t>
            </a:r>
          </a:p>
        </p:txBody>
      </p:sp>
      <p:sp>
        <p:nvSpPr>
          <p:cNvPr id="41" name="Shape 1174">
            <a:extLst>
              <a:ext uri="{FF2B5EF4-FFF2-40B4-BE49-F238E27FC236}">
                <a16:creationId xmlns:a16="http://schemas.microsoft.com/office/drawing/2014/main" id="{AA5A309F-CD67-4428-963D-A55BAD7A7F20}"/>
              </a:ext>
            </a:extLst>
          </p:cNvPr>
          <p:cNvSpPr/>
          <p:nvPr/>
        </p:nvSpPr>
        <p:spPr>
          <a:xfrm>
            <a:off x="81899" y="775658"/>
            <a:ext cx="1150872" cy="5294823"/>
          </a:xfrm>
          <a:prstGeom prst="rect">
            <a:avLst/>
          </a:prstGeom>
          <a:solidFill>
            <a:srgbClr val="E2F0D9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u="sng" kern="0" dirty="0">
                <a:solidFill>
                  <a:srgbClr val="4472C4">
                    <a:lumMod val="75000"/>
                  </a:srgbClr>
                </a:solidFill>
                <a:latin typeface="Arial"/>
                <a:ea typeface="Arial"/>
                <a:cs typeface="Arial"/>
                <a:sym typeface="Arial"/>
              </a:rPr>
              <a:t>PRIMARY</a:t>
            </a:r>
            <a:endParaRPr lang="en-US" sz="400" b="1" u="sng" kern="0" dirty="0">
              <a:solidFill>
                <a:srgbClr val="4472C4">
                  <a:lumMod val="75000"/>
                </a:srgbClr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400" b="1" u="sng" kern="0" dirty="0">
              <a:solidFill>
                <a:srgbClr val="4472C4">
                  <a:lumMod val="75000"/>
                </a:srgbClr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kern="0" dirty="0">
                <a:solidFill>
                  <a:srgbClr val="4472C4">
                    <a:lumMod val="75000"/>
                  </a:srgbClr>
                </a:solidFill>
                <a:latin typeface="Arial"/>
                <a:ea typeface="Arial"/>
                <a:cs typeface="Arial"/>
                <a:sym typeface="Arial"/>
              </a:rPr>
              <a:t>By 6/2023, each NICU will achieve a 20% increase from baseline in the percentage of infants who receive skin-to-skin care from at least one family caregiver within 3 days of clinical eligibility as defined by individual unit protocols.</a:t>
            </a: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900" b="1" kern="0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u="sng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SUPPLEMENTAL</a:t>
            </a: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400" b="1" u="sng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By 6/2023, family caregiver surveys will demonstrate a 20% improvement from baseline in the perception of the culture of family-centered care in each NICU as averaged across all 4 domains. </a:t>
            </a:r>
          </a:p>
          <a:p>
            <a:pPr algn="ctr" defTabSz="914400" hangingPunct="0">
              <a:lnSpc>
                <a:spcPct val="90000"/>
              </a:lnSpc>
              <a:spcBef>
                <a:spcPts val="1000"/>
              </a:spcBef>
              <a:defRPr sz="1200">
                <a:latin typeface="Arial"/>
                <a:ea typeface="Arial"/>
                <a:cs typeface="Arial"/>
                <a:sym typeface="Arial"/>
              </a:defRPr>
            </a:pPr>
            <a:endParaRPr sz="900" b="1" kern="0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Shape 1167">
            <a:extLst>
              <a:ext uri="{FF2B5EF4-FFF2-40B4-BE49-F238E27FC236}">
                <a16:creationId xmlns:a16="http://schemas.microsoft.com/office/drawing/2014/main" id="{A784A739-50AE-4359-9AD5-9E605E150802}"/>
              </a:ext>
            </a:extLst>
          </p:cNvPr>
          <p:cNvSpPr/>
          <p:nvPr/>
        </p:nvSpPr>
        <p:spPr>
          <a:xfrm>
            <a:off x="3706603" y="830856"/>
            <a:ext cx="2671479" cy="413119"/>
          </a:xfrm>
          <a:prstGeom prst="rect">
            <a:avLst/>
          </a:prstGeom>
          <a:solidFill>
            <a:srgbClr val="FFF2CC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189" hangingPunct="0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Educate family caregiver(s)  to become active participants in the care of their infant from admission to discharge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3" name="Shape 1164">
            <a:extLst>
              <a:ext uri="{FF2B5EF4-FFF2-40B4-BE49-F238E27FC236}">
                <a16:creationId xmlns:a16="http://schemas.microsoft.com/office/drawing/2014/main" id="{2E3E0202-7355-4679-980A-3EFD637303CC}"/>
              </a:ext>
            </a:extLst>
          </p:cNvPr>
          <p:cNvSpPr/>
          <p:nvPr/>
        </p:nvSpPr>
        <p:spPr>
          <a:xfrm>
            <a:off x="3704012" y="1559760"/>
            <a:ext cx="2674069" cy="354723"/>
          </a:xfrm>
          <a:prstGeom prst="rect">
            <a:avLst/>
          </a:prstGeom>
          <a:solidFill>
            <a:srgbClr val="FFF2CC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189" hangingPunct="0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Provide family caregiver(s) with appropriate and increasing direct care opportunities.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4" name="Shape 1221">
            <a:extLst>
              <a:ext uri="{FF2B5EF4-FFF2-40B4-BE49-F238E27FC236}">
                <a16:creationId xmlns:a16="http://schemas.microsoft.com/office/drawing/2014/main" id="{A80C59EA-6B6E-4975-924A-0743B0219B9E}"/>
              </a:ext>
            </a:extLst>
          </p:cNvPr>
          <p:cNvSpPr/>
          <p:nvPr/>
        </p:nvSpPr>
        <p:spPr>
          <a:xfrm>
            <a:off x="3532648" y="1468289"/>
            <a:ext cx="171363" cy="1990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5" name="Shape 1222">
            <a:extLst>
              <a:ext uri="{FF2B5EF4-FFF2-40B4-BE49-F238E27FC236}">
                <a16:creationId xmlns:a16="http://schemas.microsoft.com/office/drawing/2014/main" id="{7DC62E51-9AA2-4C55-ACB7-5B5130F4D7E2}"/>
              </a:ext>
            </a:extLst>
          </p:cNvPr>
          <p:cNvSpPr/>
          <p:nvPr/>
        </p:nvSpPr>
        <p:spPr>
          <a:xfrm>
            <a:off x="3532646" y="1083900"/>
            <a:ext cx="196659" cy="851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6" name="Shape 1161">
            <a:extLst>
              <a:ext uri="{FF2B5EF4-FFF2-40B4-BE49-F238E27FC236}">
                <a16:creationId xmlns:a16="http://schemas.microsoft.com/office/drawing/2014/main" id="{12B39D30-4624-42D0-AD3A-63166E15C88C}"/>
              </a:ext>
            </a:extLst>
          </p:cNvPr>
          <p:cNvSpPr/>
          <p:nvPr/>
        </p:nvSpPr>
        <p:spPr>
          <a:xfrm>
            <a:off x="3698628" y="2360288"/>
            <a:ext cx="2679453" cy="633210"/>
          </a:xfrm>
          <a:prstGeom prst="rect">
            <a:avLst/>
          </a:prstGeom>
          <a:solidFill>
            <a:srgbClr val="FFF2CC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defTabSz="914400" hangingPunct="0"/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Acknowledge that each infant and family member is an individual.  Incorporate family knowledge, values, beliefs and cultural backgrounds into the planning and delivery of care.</a:t>
            </a:r>
          </a:p>
        </p:txBody>
      </p:sp>
      <p:sp>
        <p:nvSpPr>
          <p:cNvPr id="47" name="Shape 1163">
            <a:extLst>
              <a:ext uri="{FF2B5EF4-FFF2-40B4-BE49-F238E27FC236}">
                <a16:creationId xmlns:a16="http://schemas.microsoft.com/office/drawing/2014/main" id="{14DFC34F-85AB-4FE9-8E15-34CF4342978D}"/>
              </a:ext>
            </a:extLst>
          </p:cNvPr>
          <p:cNvSpPr/>
          <p:nvPr/>
        </p:nvSpPr>
        <p:spPr>
          <a:xfrm>
            <a:off x="3730527" y="4184691"/>
            <a:ext cx="2647552" cy="729474"/>
          </a:xfrm>
          <a:prstGeom prst="rect">
            <a:avLst/>
          </a:prstGeom>
          <a:solidFill>
            <a:srgbClr val="FFF2CC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defTabSz="457189" hangingPunct="0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Encourage collaboration with families, caregivers and unit leaders in the development, implementation, and evaluation of policies and procedures; in educational programs; and in protocols for family participation in care.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8" name="Shape 1170">
            <a:extLst>
              <a:ext uri="{FF2B5EF4-FFF2-40B4-BE49-F238E27FC236}">
                <a16:creationId xmlns:a16="http://schemas.microsoft.com/office/drawing/2014/main" id="{19068B70-FC88-4671-ACDA-3E4B16E41DE0}"/>
              </a:ext>
            </a:extLst>
          </p:cNvPr>
          <p:cNvSpPr/>
          <p:nvPr/>
        </p:nvSpPr>
        <p:spPr>
          <a:xfrm>
            <a:off x="1429527" y="791403"/>
            <a:ext cx="2103120" cy="914400"/>
          </a:xfrm>
          <a:prstGeom prst="rect">
            <a:avLst/>
          </a:prstGeom>
          <a:solidFill>
            <a:srgbClr val="DAE3F3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400" b="1" u="sng" kern="0" dirty="0">
                <a:solidFill>
                  <a:srgbClr val="000000"/>
                </a:solidFill>
                <a:cs typeface="Calibri"/>
                <a:sym typeface="Calibri"/>
              </a:rPr>
              <a:t>Participation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200" kern="0" dirty="0">
                <a:solidFill>
                  <a:srgbClr val="000000"/>
                </a:solidFill>
                <a:cs typeface="Calibri"/>
                <a:sym typeface="Calibri"/>
              </a:rPr>
              <a:t>Participation of family in care</a:t>
            </a:r>
            <a:endParaRPr sz="12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9" name="Shape 1223">
            <a:extLst>
              <a:ext uri="{FF2B5EF4-FFF2-40B4-BE49-F238E27FC236}">
                <a16:creationId xmlns:a16="http://schemas.microsoft.com/office/drawing/2014/main" id="{5732870D-3A60-422C-AE54-536B871B052A}"/>
              </a:ext>
            </a:extLst>
          </p:cNvPr>
          <p:cNvSpPr/>
          <p:nvPr/>
        </p:nvSpPr>
        <p:spPr>
          <a:xfrm>
            <a:off x="3544310" y="3768630"/>
            <a:ext cx="172507" cy="2430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0" name="Shape 1224">
            <a:extLst>
              <a:ext uri="{FF2B5EF4-FFF2-40B4-BE49-F238E27FC236}">
                <a16:creationId xmlns:a16="http://schemas.microsoft.com/office/drawing/2014/main" id="{E5AE6AE5-EDB4-44D0-9866-C122129FB9FB}"/>
              </a:ext>
            </a:extLst>
          </p:cNvPr>
          <p:cNvSpPr/>
          <p:nvPr/>
        </p:nvSpPr>
        <p:spPr>
          <a:xfrm>
            <a:off x="3548922" y="2771179"/>
            <a:ext cx="142283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cxnSp>
        <p:nvCxnSpPr>
          <p:cNvPr id="51" name="Connector 1173">
            <a:extLst>
              <a:ext uri="{FF2B5EF4-FFF2-40B4-BE49-F238E27FC236}">
                <a16:creationId xmlns:a16="http://schemas.microsoft.com/office/drawing/2014/main" id="{D8F999BE-0506-4FDB-8794-3DED1E17CDD8}"/>
              </a:ext>
            </a:extLst>
          </p:cNvPr>
          <p:cNvCxnSpPr>
            <a:cxnSpLocks/>
            <a:stCxn id="48" idx="1"/>
          </p:cNvCxnSpPr>
          <p:nvPr/>
        </p:nvCxnSpPr>
        <p:spPr>
          <a:xfrm flipH="1">
            <a:off x="1237599" y="1248605"/>
            <a:ext cx="191928" cy="97225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  <p:sp>
        <p:nvSpPr>
          <p:cNvPr id="52" name="Shape 1225">
            <a:extLst>
              <a:ext uri="{FF2B5EF4-FFF2-40B4-BE49-F238E27FC236}">
                <a16:creationId xmlns:a16="http://schemas.microsoft.com/office/drawing/2014/main" id="{28C0EE10-08E0-4955-A2F2-BBC38DC8AA31}"/>
              </a:ext>
            </a:extLst>
          </p:cNvPr>
          <p:cNvSpPr/>
          <p:nvPr/>
        </p:nvSpPr>
        <p:spPr>
          <a:xfrm>
            <a:off x="3532646" y="4332149"/>
            <a:ext cx="184171" cy="1687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3" name="Shape 1178">
            <a:extLst>
              <a:ext uri="{FF2B5EF4-FFF2-40B4-BE49-F238E27FC236}">
                <a16:creationId xmlns:a16="http://schemas.microsoft.com/office/drawing/2014/main" id="{B775C481-2850-4081-8D75-1A8F690B3349}"/>
              </a:ext>
            </a:extLst>
          </p:cNvPr>
          <p:cNvSpPr/>
          <p:nvPr/>
        </p:nvSpPr>
        <p:spPr>
          <a:xfrm>
            <a:off x="146303" y="6167105"/>
            <a:ext cx="8833105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defTabSz="457189" hangingPunct="0">
              <a:defRPr sz="1200">
                <a:latin typeface="+mj-lt"/>
                <a:ea typeface="+mj-ea"/>
                <a:cs typeface="+mj-cs"/>
                <a:sym typeface="Helvetica"/>
              </a:defRPr>
            </a:pPr>
            <a:r>
              <a:rPr sz="1200" b="1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Family-centered care is defined as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 </a:t>
            </a:r>
            <a:r>
              <a:rPr sz="1200" b="1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a</a:t>
            </a:r>
            <a:r>
              <a:rPr lang="en-US" sz="1200" b="1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 shared </a:t>
            </a:r>
            <a:r>
              <a:rPr sz="1200" b="1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approach 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to the planning, delivery, and evaluation of healthcare that is based upon a partnership between healthcare professionals and famil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y caregiver(s)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. There are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four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essential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domains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 of FCC: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1) 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family participation in care,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2) 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dignity and respect,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3) 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family collaboration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, and 4) information sharing. </a:t>
            </a:r>
            <a:endParaRPr sz="1200" kern="0" dirty="0">
              <a:solidFill>
                <a:srgbClr val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54" name="Shape 1179">
            <a:extLst>
              <a:ext uri="{FF2B5EF4-FFF2-40B4-BE49-F238E27FC236}">
                <a16:creationId xmlns:a16="http://schemas.microsoft.com/office/drawing/2014/main" id="{3270DC4B-1529-4579-A54C-135773B38606}"/>
              </a:ext>
            </a:extLst>
          </p:cNvPr>
          <p:cNvSpPr/>
          <p:nvPr/>
        </p:nvSpPr>
        <p:spPr>
          <a:xfrm>
            <a:off x="3716819" y="5259175"/>
            <a:ext cx="2661487" cy="813152"/>
          </a:xfrm>
          <a:prstGeom prst="rect">
            <a:avLst/>
          </a:prstGeom>
          <a:solidFill>
            <a:srgbClr val="FFF2CC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defTabSz="457189" hangingPunct="0"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Provide family caregiver(s) with complete, accurate and unbiased information and graduated education throughout the NICU stay to allow effective participation in care, to optimize decision-making, and to enable caregivers to become competent primary caregivers for their infant(s).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5" name="Shape 1180">
            <a:extLst>
              <a:ext uri="{FF2B5EF4-FFF2-40B4-BE49-F238E27FC236}">
                <a16:creationId xmlns:a16="http://schemas.microsoft.com/office/drawing/2014/main" id="{BEEE5A77-348D-469C-ABB1-FA1A116678D6}"/>
              </a:ext>
            </a:extLst>
          </p:cNvPr>
          <p:cNvSpPr/>
          <p:nvPr/>
        </p:nvSpPr>
        <p:spPr>
          <a:xfrm>
            <a:off x="1417823" y="5150796"/>
            <a:ext cx="2103120" cy="914400"/>
          </a:xfrm>
          <a:prstGeom prst="rect">
            <a:avLst/>
          </a:prstGeom>
          <a:solidFill>
            <a:srgbClr val="DAE3F3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400" b="1" u="sng" kern="0" dirty="0">
                <a:solidFill>
                  <a:srgbClr val="000000"/>
                </a:solidFill>
                <a:cs typeface="Calibri"/>
                <a:sym typeface="Calibri"/>
              </a:rPr>
              <a:t>Information Sharing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200" kern="0" dirty="0">
                <a:solidFill>
                  <a:srgbClr val="000000"/>
                </a:solidFill>
                <a:cs typeface="Calibri"/>
                <a:sym typeface="Calibri"/>
              </a:rPr>
              <a:t>Education about medical care and clinical processes</a:t>
            </a:r>
          </a:p>
        </p:txBody>
      </p:sp>
      <p:sp>
        <p:nvSpPr>
          <p:cNvPr id="56" name="Shape 1226">
            <a:extLst>
              <a:ext uri="{FF2B5EF4-FFF2-40B4-BE49-F238E27FC236}">
                <a16:creationId xmlns:a16="http://schemas.microsoft.com/office/drawing/2014/main" id="{111D49B3-CF8F-4B12-8E1F-EF85E79FFAAD}"/>
              </a:ext>
            </a:extLst>
          </p:cNvPr>
          <p:cNvSpPr/>
          <p:nvPr/>
        </p:nvSpPr>
        <p:spPr>
          <a:xfrm>
            <a:off x="1237599" y="5416499"/>
            <a:ext cx="214061" cy="194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7" name="Shape 1184">
            <a:extLst>
              <a:ext uri="{FF2B5EF4-FFF2-40B4-BE49-F238E27FC236}">
                <a16:creationId xmlns:a16="http://schemas.microsoft.com/office/drawing/2014/main" id="{31DE8842-0BB9-4A01-8282-AF08D53C3466}"/>
              </a:ext>
            </a:extLst>
          </p:cNvPr>
          <p:cNvSpPr/>
          <p:nvPr/>
        </p:nvSpPr>
        <p:spPr>
          <a:xfrm>
            <a:off x="3704012" y="3448157"/>
            <a:ext cx="2674069" cy="563520"/>
          </a:xfrm>
          <a:prstGeom prst="rect">
            <a:avLst/>
          </a:prstGeom>
          <a:solidFill>
            <a:srgbClr val="FFF2CC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defTabSz="457189" hangingPunct="0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Establish a culturally sensitive environment in which families</a:t>
            </a:r>
            <a:r>
              <a:rPr lang="en-US" sz="900" kern="0" dirty="0">
                <a:solidFill>
                  <a:srgbClr val="FF0000"/>
                </a:solidFill>
                <a:cs typeface="Calibri"/>
                <a:sym typeface="Calibri"/>
              </a:rPr>
              <a:t> </a:t>
            </a: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feel respected and that fosters anticipatory and effective communication with and trust from family caregiver(s). 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8" name="Shape 1187">
            <a:extLst>
              <a:ext uri="{FF2B5EF4-FFF2-40B4-BE49-F238E27FC236}">
                <a16:creationId xmlns:a16="http://schemas.microsoft.com/office/drawing/2014/main" id="{EFFBBEA3-4630-4BD3-8AB7-3581DC1A4004}"/>
              </a:ext>
            </a:extLst>
          </p:cNvPr>
          <p:cNvSpPr/>
          <p:nvPr/>
        </p:nvSpPr>
        <p:spPr>
          <a:xfrm>
            <a:off x="1423233" y="2346943"/>
            <a:ext cx="2103120" cy="914400"/>
          </a:xfrm>
          <a:prstGeom prst="rect">
            <a:avLst/>
          </a:prstGeom>
          <a:solidFill>
            <a:srgbClr val="DAE3F3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400" b="1" u="sng" kern="0" dirty="0">
                <a:solidFill>
                  <a:srgbClr val="000000"/>
                </a:solidFill>
                <a:cs typeface="Calibri"/>
                <a:sym typeface="Calibri"/>
              </a:rPr>
              <a:t>Dignity and Respect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200" kern="0" dirty="0">
                <a:solidFill>
                  <a:srgbClr val="000000"/>
                </a:solidFill>
                <a:cs typeface="Calibri"/>
                <a:sym typeface="Calibri"/>
              </a:rPr>
              <a:t>Identification of each infant and family member as an individual</a:t>
            </a:r>
            <a:endParaRPr sz="12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9" name="Shape 1190">
            <a:extLst>
              <a:ext uri="{FF2B5EF4-FFF2-40B4-BE49-F238E27FC236}">
                <a16:creationId xmlns:a16="http://schemas.microsoft.com/office/drawing/2014/main" id="{E718F8DD-187E-417D-B203-8EB4B5B67856}"/>
              </a:ext>
            </a:extLst>
          </p:cNvPr>
          <p:cNvSpPr/>
          <p:nvPr/>
        </p:nvSpPr>
        <p:spPr>
          <a:xfrm>
            <a:off x="1423233" y="3744907"/>
            <a:ext cx="2103120" cy="914400"/>
          </a:xfrm>
          <a:prstGeom prst="rect">
            <a:avLst/>
          </a:prstGeom>
          <a:solidFill>
            <a:srgbClr val="DAE3F3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400" b="1" u="sng" kern="0" dirty="0">
                <a:solidFill>
                  <a:srgbClr val="000000"/>
                </a:solidFill>
                <a:cs typeface="Calibri"/>
                <a:sym typeface="Calibri"/>
              </a:rPr>
              <a:t>Collaboration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200" kern="0" dirty="0">
                <a:solidFill>
                  <a:srgbClr val="000000"/>
                </a:solidFill>
                <a:cs typeface="Calibri"/>
                <a:sym typeface="Calibri"/>
              </a:rPr>
              <a:t>Respectful and effective communication and partnership with families</a:t>
            </a:r>
            <a:endParaRPr sz="12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60" name="Shape 1228">
            <a:extLst>
              <a:ext uri="{FF2B5EF4-FFF2-40B4-BE49-F238E27FC236}">
                <a16:creationId xmlns:a16="http://schemas.microsoft.com/office/drawing/2014/main" id="{E3328E0B-CE19-4796-8B84-7CCF055610B9}"/>
              </a:ext>
            </a:extLst>
          </p:cNvPr>
          <p:cNvSpPr/>
          <p:nvPr/>
        </p:nvSpPr>
        <p:spPr>
          <a:xfrm>
            <a:off x="1222268" y="4125867"/>
            <a:ext cx="207259" cy="522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61" name="Shape 1229">
            <a:extLst>
              <a:ext uri="{FF2B5EF4-FFF2-40B4-BE49-F238E27FC236}">
                <a16:creationId xmlns:a16="http://schemas.microsoft.com/office/drawing/2014/main" id="{AB80332E-A5E7-465F-9285-DFD987C0509C}"/>
              </a:ext>
            </a:extLst>
          </p:cNvPr>
          <p:cNvSpPr/>
          <p:nvPr/>
        </p:nvSpPr>
        <p:spPr>
          <a:xfrm>
            <a:off x="1237600" y="2772219"/>
            <a:ext cx="180225" cy="1152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62" name="Shape 1195">
            <a:extLst>
              <a:ext uri="{FF2B5EF4-FFF2-40B4-BE49-F238E27FC236}">
                <a16:creationId xmlns:a16="http://schemas.microsoft.com/office/drawing/2014/main" id="{BFB96CA5-51BF-4DAC-8DC1-E167CE1B1AB9}"/>
              </a:ext>
            </a:extLst>
          </p:cNvPr>
          <p:cNvSpPr/>
          <p:nvPr/>
        </p:nvSpPr>
        <p:spPr>
          <a:xfrm>
            <a:off x="7515159" y="17632"/>
            <a:ext cx="1549835" cy="2616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1100"/>
            </a:lvl1pPr>
          </a:lstStyle>
          <a:p>
            <a:pPr defTabSz="914400" hangingPunct="0"/>
            <a:r>
              <a:rPr kern="0" dirty="0">
                <a:solidFill>
                  <a:srgbClr val="000000"/>
                </a:solidFill>
                <a:cs typeface="Calibri"/>
                <a:sym typeface="Calibri"/>
              </a:rPr>
              <a:t>Date: </a:t>
            </a:r>
            <a:r>
              <a:rPr lang="en-US" kern="0" dirty="0">
                <a:solidFill>
                  <a:srgbClr val="000000"/>
                </a:solidFill>
                <a:cs typeface="Calibri"/>
                <a:sym typeface="Calibri"/>
              </a:rPr>
              <a:t>10/9</a:t>
            </a:r>
            <a:r>
              <a:rPr kern="0" dirty="0">
                <a:solidFill>
                  <a:srgbClr val="000000"/>
                </a:solidFill>
                <a:cs typeface="Calibri"/>
                <a:sym typeface="Calibri"/>
              </a:rPr>
              <a:t>/20</a:t>
            </a:r>
            <a:r>
              <a:rPr lang="en-US" kern="0" dirty="0">
                <a:solidFill>
                  <a:srgbClr val="000000"/>
                </a:solidFill>
                <a:cs typeface="Calibri"/>
                <a:sym typeface="Calibri"/>
              </a:rPr>
              <a:t>20</a:t>
            </a:r>
            <a:r>
              <a:rPr kern="0" dirty="0">
                <a:solidFill>
                  <a:srgbClr val="000000"/>
                </a:solidFill>
                <a:cs typeface="Calibri"/>
                <a:sym typeface="Calibri"/>
              </a:rPr>
              <a:t>   </a:t>
            </a:r>
          </a:p>
        </p:txBody>
      </p:sp>
      <p:sp>
        <p:nvSpPr>
          <p:cNvPr id="63" name="Shape 1196">
            <a:extLst>
              <a:ext uri="{FF2B5EF4-FFF2-40B4-BE49-F238E27FC236}">
                <a16:creationId xmlns:a16="http://schemas.microsoft.com/office/drawing/2014/main" id="{B012317F-E0E1-4899-A67A-56DA54D0F0BD}"/>
              </a:ext>
            </a:extLst>
          </p:cNvPr>
          <p:cNvSpPr/>
          <p:nvPr/>
        </p:nvSpPr>
        <p:spPr>
          <a:xfrm>
            <a:off x="243460" y="446916"/>
            <a:ext cx="81583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AIM</a:t>
            </a:r>
          </a:p>
        </p:txBody>
      </p:sp>
      <p:sp>
        <p:nvSpPr>
          <p:cNvPr id="64" name="Shape 1197">
            <a:extLst>
              <a:ext uri="{FF2B5EF4-FFF2-40B4-BE49-F238E27FC236}">
                <a16:creationId xmlns:a16="http://schemas.microsoft.com/office/drawing/2014/main" id="{8BD5C459-42A1-4138-9799-3EC852DBD350}"/>
              </a:ext>
            </a:extLst>
          </p:cNvPr>
          <p:cNvSpPr/>
          <p:nvPr/>
        </p:nvSpPr>
        <p:spPr>
          <a:xfrm>
            <a:off x="1451659" y="452978"/>
            <a:ext cx="2121384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PRIMARY DRIVERS</a:t>
            </a:r>
          </a:p>
        </p:txBody>
      </p:sp>
      <p:sp>
        <p:nvSpPr>
          <p:cNvPr id="65" name="Shape 1198">
            <a:extLst>
              <a:ext uri="{FF2B5EF4-FFF2-40B4-BE49-F238E27FC236}">
                <a16:creationId xmlns:a16="http://schemas.microsoft.com/office/drawing/2014/main" id="{5F1EC4E7-31D1-4BDF-A530-AEE76791DD33}"/>
              </a:ext>
            </a:extLst>
          </p:cNvPr>
          <p:cNvSpPr/>
          <p:nvPr/>
        </p:nvSpPr>
        <p:spPr>
          <a:xfrm>
            <a:off x="3212244" y="454012"/>
            <a:ext cx="3657600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SECONDARY DRIVERS</a:t>
            </a:r>
          </a:p>
        </p:txBody>
      </p:sp>
      <p:sp>
        <p:nvSpPr>
          <p:cNvPr id="66" name="Shape 1199">
            <a:extLst>
              <a:ext uri="{FF2B5EF4-FFF2-40B4-BE49-F238E27FC236}">
                <a16:creationId xmlns:a16="http://schemas.microsoft.com/office/drawing/2014/main" id="{71D7A066-2A30-40BC-A4BB-DDA88159289D}"/>
              </a:ext>
            </a:extLst>
          </p:cNvPr>
          <p:cNvSpPr/>
          <p:nvPr/>
        </p:nvSpPr>
        <p:spPr>
          <a:xfrm>
            <a:off x="6780806" y="202540"/>
            <a:ext cx="2085197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PBPs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7" name="Shape 1203">
            <a:extLst>
              <a:ext uri="{FF2B5EF4-FFF2-40B4-BE49-F238E27FC236}">
                <a16:creationId xmlns:a16="http://schemas.microsoft.com/office/drawing/2014/main" id="{883183E9-773A-46A0-BD19-B3063191221B}"/>
              </a:ext>
            </a:extLst>
          </p:cNvPr>
          <p:cNvSpPr/>
          <p:nvPr/>
        </p:nvSpPr>
        <p:spPr>
          <a:xfrm>
            <a:off x="6557881" y="2066475"/>
            <a:ext cx="2493599" cy="1212451"/>
          </a:xfrm>
          <a:prstGeom prst="rect">
            <a:avLst/>
          </a:prstGeom>
          <a:solidFill>
            <a:srgbClr val="FBE5D6"/>
          </a:solidFill>
          <a:ln w="9525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marL="80209" marR="0" lvl="0" indent="-80209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Create a culturally sensitive environment supportive of skin-to-skin care (reclining chairs, access to food and water, privacy)</a:t>
            </a:r>
          </a:p>
        </p:txBody>
      </p:sp>
      <p:sp>
        <p:nvSpPr>
          <p:cNvPr id="68" name="Shape 1205">
            <a:extLst>
              <a:ext uri="{FF2B5EF4-FFF2-40B4-BE49-F238E27FC236}">
                <a16:creationId xmlns:a16="http://schemas.microsoft.com/office/drawing/2014/main" id="{2E87079C-08AA-4A72-91C7-5EB5615AA747}"/>
              </a:ext>
            </a:extLst>
          </p:cNvPr>
          <p:cNvSpPr/>
          <p:nvPr/>
        </p:nvSpPr>
        <p:spPr>
          <a:xfrm>
            <a:off x="6562550" y="3364572"/>
            <a:ext cx="2474431" cy="1772014"/>
          </a:xfrm>
          <a:prstGeom prst="rect">
            <a:avLst/>
          </a:prstGeom>
          <a:solidFill>
            <a:srgbClr val="FBE5D6"/>
          </a:solidFill>
          <a:ln w="9525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Consult families, revisit and revise policies that limit family caregiver interaction with infant (protocols regarding skin-to-skin care, holding, visitation, signage, etc.)</a:t>
            </a:r>
          </a:p>
        </p:txBody>
      </p:sp>
      <p:sp>
        <p:nvSpPr>
          <p:cNvPr id="69" name="Shape 1230">
            <a:extLst>
              <a:ext uri="{FF2B5EF4-FFF2-40B4-BE49-F238E27FC236}">
                <a16:creationId xmlns:a16="http://schemas.microsoft.com/office/drawing/2014/main" id="{F85B9A23-3CDE-46F0-8E5D-FA23A653A91C}"/>
              </a:ext>
            </a:extLst>
          </p:cNvPr>
          <p:cNvSpPr/>
          <p:nvPr/>
        </p:nvSpPr>
        <p:spPr>
          <a:xfrm>
            <a:off x="6402871" y="1582976"/>
            <a:ext cx="146572" cy="1228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70" name="Shape 1231">
            <a:extLst>
              <a:ext uri="{FF2B5EF4-FFF2-40B4-BE49-F238E27FC236}">
                <a16:creationId xmlns:a16="http://schemas.microsoft.com/office/drawing/2014/main" id="{C0409D96-C426-4274-902B-56713D28F62A}"/>
              </a:ext>
            </a:extLst>
          </p:cNvPr>
          <p:cNvSpPr/>
          <p:nvPr/>
        </p:nvSpPr>
        <p:spPr>
          <a:xfrm>
            <a:off x="6354376" y="948543"/>
            <a:ext cx="184883" cy="126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cxnSp>
        <p:nvCxnSpPr>
          <p:cNvPr id="71" name="Connector 1208">
            <a:extLst>
              <a:ext uri="{FF2B5EF4-FFF2-40B4-BE49-F238E27FC236}">
                <a16:creationId xmlns:a16="http://schemas.microsoft.com/office/drawing/2014/main" id="{FD686705-7B39-47A8-8CC8-728B085EA6A1}"/>
              </a:ext>
            </a:extLst>
          </p:cNvPr>
          <p:cNvCxnSpPr>
            <a:cxnSpLocks/>
            <a:stCxn id="67" idx="1"/>
            <a:endCxn id="46" idx="3"/>
          </p:cNvCxnSpPr>
          <p:nvPr/>
        </p:nvCxnSpPr>
        <p:spPr>
          <a:xfrm flipH="1">
            <a:off x="6378081" y="2672701"/>
            <a:ext cx="179800" cy="4192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  <p:cxnSp>
        <p:nvCxnSpPr>
          <p:cNvPr id="72" name="Connector 1209">
            <a:extLst>
              <a:ext uri="{FF2B5EF4-FFF2-40B4-BE49-F238E27FC236}">
                <a16:creationId xmlns:a16="http://schemas.microsoft.com/office/drawing/2014/main" id="{8E941522-6EFF-4C0C-89AA-8FDF1BC9246F}"/>
              </a:ext>
            </a:extLst>
          </p:cNvPr>
          <p:cNvCxnSpPr>
            <a:cxnSpLocks/>
          </p:cNvCxnSpPr>
          <p:nvPr/>
        </p:nvCxnSpPr>
        <p:spPr>
          <a:xfrm flipH="1">
            <a:off x="6378303" y="3736477"/>
            <a:ext cx="160956" cy="35947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  <p:sp>
        <p:nvSpPr>
          <p:cNvPr id="73" name="Shape 1232">
            <a:extLst>
              <a:ext uri="{FF2B5EF4-FFF2-40B4-BE49-F238E27FC236}">
                <a16:creationId xmlns:a16="http://schemas.microsoft.com/office/drawing/2014/main" id="{E8237234-A895-4888-AC24-6394B8BF02D2}"/>
              </a:ext>
            </a:extLst>
          </p:cNvPr>
          <p:cNvSpPr/>
          <p:nvPr/>
        </p:nvSpPr>
        <p:spPr>
          <a:xfrm flipV="1">
            <a:off x="6378305" y="5607006"/>
            <a:ext cx="182477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74" name="Shape 1218">
            <a:extLst>
              <a:ext uri="{FF2B5EF4-FFF2-40B4-BE49-F238E27FC236}">
                <a16:creationId xmlns:a16="http://schemas.microsoft.com/office/drawing/2014/main" id="{6BC350E7-5488-40B0-9139-FB365968CD60}"/>
              </a:ext>
            </a:extLst>
          </p:cNvPr>
          <p:cNvSpPr/>
          <p:nvPr/>
        </p:nvSpPr>
        <p:spPr>
          <a:xfrm>
            <a:off x="6566673" y="5253868"/>
            <a:ext cx="2428348" cy="816613"/>
          </a:xfrm>
          <a:prstGeom prst="rect">
            <a:avLst/>
          </a:prstGeom>
          <a:solidFill>
            <a:srgbClr val="FBE5D6"/>
          </a:solidFill>
          <a:ln w="9525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Initiate family caregiver and staff competency training on skin-to-skin care</a:t>
            </a:r>
          </a:p>
        </p:txBody>
      </p:sp>
      <p:cxnSp>
        <p:nvCxnSpPr>
          <p:cNvPr id="75" name="Connector 1209">
            <a:extLst>
              <a:ext uri="{FF2B5EF4-FFF2-40B4-BE49-F238E27FC236}">
                <a16:creationId xmlns:a16="http://schemas.microsoft.com/office/drawing/2014/main" id="{4A7F6370-CC8C-4B11-8447-F2D29F4E28DC}"/>
              </a:ext>
            </a:extLst>
          </p:cNvPr>
          <p:cNvCxnSpPr>
            <a:cxnSpLocks/>
            <a:endCxn id="47" idx="3"/>
          </p:cNvCxnSpPr>
          <p:nvPr/>
        </p:nvCxnSpPr>
        <p:spPr>
          <a:xfrm flipH="1">
            <a:off x="6378079" y="4532340"/>
            <a:ext cx="203736" cy="17088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  <p:sp>
        <p:nvSpPr>
          <p:cNvPr id="76" name="Shape 1225">
            <a:extLst>
              <a:ext uri="{FF2B5EF4-FFF2-40B4-BE49-F238E27FC236}">
                <a16:creationId xmlns:a16="http://schemas.microsoft.com/office/drawing/2014/main" id="{971E95F5-63EC-4B6F-AB30-C0C2FE769378}"/>
              </a:ext>
            </a:extLst>
          </p:cNvPr>
          <p:cNvSpPr/>
          <p:nvPr/>
        </p:nvSpPr>
        <p:spPr>
          <a:xfrm>
            <a:off x="3532647" y="5574960"/>
            <a:ext cx="197881" cy="1029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77" name="Shape 1198">
            <a:extLst>
              <a:ext uri="{FF2B5EF4-FFF2-40B4-BE49-F238E27FC236}">
                <a16:creationId xmlns:a16="http://schemas.microsoft.com/office/drawing/2014/main" id="{CA8EF74A-B847-4B6D-95AA-C1FFD9254952}"/>
              </a:ext>
            </a:extLst>
          </p:cNvPr>
          <p:cNvSpPr/>
          <p:nvPr/>
        </p:nvSpPr>
        <p:spPr>
          <a:xfrm>
            <a:off x="2117187" y="39317"/>
            <a:ext cx="4909625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PAIRED—Family-Centered Care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622208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60" y="524674"/>
            <a:ext cx="7417190" cy="2744597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PAIRED Balancing Measures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2528" y="5004264"/>
            <a:ext cx="2595965" cy="173064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11576" y="3908112"/>
            <a:ext cx="79533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“Are 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changes designed to improve one part of the system causing new problems in other parts of the system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?”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8427" y="6154588"/>
            <a:ext cx="2564741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>
                <a:solidFill>
                  <a:srgbClr val="0384DB"/>
                </a:solidFill>
              </a:rPr>
              <a:t>http://www.ihi.org/resources/</a:t>
            </a:r>
          </a:p>
        </p:txBody>
      </p:sp>
    </p:spTree>
    <p:extLst>
      <p:ext uri="{BB962C8B-B14F-4D97-AF65-F5344CB8AC3E}">
        <p14:creationId xmlns:p14="http://schemas.microsoft.com/office/powerpoint/2010/main" val="1288460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4592" y="1446545"/>
            <a:ext cx="7950758" cy="4798584"/>
          </a:xfrm>
        </p:spPr>
        <p:txBody>
          <a:bodyPr>
            <a:normAutofit/>
          </a:bodyPr>
          <a:lstStyle/>
          <a:p>
            <a:pPr lvl="1">
              <a:spcAft>
                <a:spcPts val="1200"/>
              </a:spcAft>
              <a:buFontTx/>
              <a:buChar char="-"/>
            </a:pPr>
            <a:endParaRPr lang="en-US" sz="2250" dirty="0" smtClean="0"/>
          </a:p>
          <a:p>
            <a:pPr lvl="1">
              <a:spcAft>
                <a:spcPts val="1200"/>
              </a:spcAft>
              <a:buFontTx/>
              <a:buChar char="-"/>
            </a:pPr>
            <a:endParaRPr lang="en-US" sz="2250" dirty="0"/>
          </a:p>
          <a:p>
            <a:pPr lvl="1">
              <a:spcAft>
                <a:spcPts val="1200"/>
              </a:spcAft>
              <a:buFontTx/>
              <a:buChar char="-"/>
            </a:pPr>
            <a:endParaRPr lang="en-US" sz="2250" dirty="0" smtClean="0"/>
          </a:p>
          <a:p>
            <a:pPr lvl="1">
              <a:spcAft>
                <a:spcPts val="1200"/>
              </a:spcAft>
              <a:buFontTx/>
              <a:buChar char="-"/>
            </a:pPr>
            <a:endParaRPr lang="en-US" sz="2250" dirty="0" smtClean="0"/>
          </a:p>
          <a:p>
            <a:pPr lvl="2">
              <a:spcAft>
                <a:spcPts val="1200"/>
              </a:spcAft>
              <a:buFontTx/>
              <a:buChar char="-"/>
            </a:pPr>
            <a:r>
              <a:rPr lang="en-US" sz="2400" dirty="0" smtClean="0"/>
              <a:t>Significant desaturation/apnea/bradycardia </a:t>
            </a:r>
          </a:p>
          <a:p>
            <a:pPr lvl="2">
              <a:spcAft>
                <a:spcPts val="1200"/>
              </a:spcAft>
              <a:buFontTx/>
              <a:buChar char="-"/>
            </a:pPr>
            <a:r>
              <a:rPr lang="en-US" sz="2400" dirty="0" smtClean="0"/>
              <a:t>Hypothermia</a:t>
            </a:r>
          </a:p>
          <a:p>
            <a:pPr lvl="2">
              <a:spcAft>
                <a:spcPts val="1200"/>
              </a:spcAft>
              <a:buFontTx/>
              <a:buChar char="-"/>
            </a:pPr>
            <a:r>
              <a:rPr lang="en-US" sz="2400" dirty="0" smtClean="0"/>
              <a:t>Line dislodgement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PAIRED Balancing Measures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16978" y="1532270"/>
            <a:ext cx="7845984" cy="1752600"/>
          </a:xfrm>
          <a:prstGeom prst="roundRect">
            <a:avLst/>
          </a:prstGeom>
          <a:solidFill>
            <a:srgbClr val="EDA65D"/>
          </a:solidFill>
          <a:ln w="28575">
            <a:solidFill>
              <a:srgbClr val="0093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of unplanned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extubations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associated with SSC among SSC episodes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of other documented unplanned events associated with SSC </a:t>
            </a:r>
          </a:p>
        </p:txBody>
      </p:sp>
    </p:spTree>
    <p:extLst>
      <p:ext uri="{BB962C8B-B14F-4D97-AF65-F5344CB8AC3E}">
        <p14:creationId xmlns:p14="http://schemas.microsoft.com/office/powerpoint/2010/main" val="2447932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CB77F2-5721-47B7-A65F-5038C27D8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Driver basic concepts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4BCAD3-CBA0-47CE-8EBD-B2D940335082}"/>
              </a:ext>
            </a:extLst>
          </p:cNvPr>
          <p:cNvSpPr/>
          <p:nvPr/>
        </p:nvSpPr>
        <p:spPr>
          <a:xfrm>
            <a:off x="1137237" y="1888835"/>
            <a:ext cx="1099205" cy="27614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Desired outcome</a:t>
            </a:r>
          </a:p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SMART AIM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FA4612-2D04-47C5-8885-499E6D14AF2D}"/>
              </a:ext>
            </a:extLst>
          </p:cNvPr>
          <p:cNvSpPr/>
          <p:nvPr/>
        </p:nvSpPr>
        <p:spPr>
          <a:xfrm>
            <a:off x="3190530" y="1967562"/>
            <a:ext cx="1933956" cy="655334"/>
          </a:xfrm>
          <a:prstGeom prst="rect">
            <a:avLst/>
          </a:prstGeom>
          <a:solidFill>
            <a:schemeClr val="accent2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Key Drivers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6EAD3C-C4FC-479B-AC98-20ED436B4736}"/>
              </a:ext>
            </a:extLst>
          </p:cNvPr>
          <p:cNvSpPr/>
          <p:nvPr/>
        </p:nvSpPr>
        <p:spPr>
          <a:xfrm>
            <a:off x="3190530" y="2901971"/>
            <a:ext cx="1933956" cy="767246"/>
          </a:xfrm>
          <a:prstGeom prst="rect">
            <a:avLst/>
          </a:prstGeom>
          <a:solidFill>
            <a:schemeClr val="accent2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“Big Changes” or concepts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2B43A2-C9D8-47B4-94FA-C00F4A96F7CD}"/>
              </a:ext>
            </a:extLst>
          </p:cNvPr>
          <p:cNvSpPr/>
          <p:nvPr/>
        </p:nvSpPr>
        <p:spPr>
          <a:xfrm>
            <a:off x="3202550" y="3956028"/>
            <a:ext cx="1933956" cy="691399"/>
          </a:xfrm>
          <a:prstGeom prst="rect">
            <a:avLst/>
          </a:prstGeom>
          <a:solidFill>
            <a:schemeClr val="accent2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Most likely to achieve aim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F473FE-B5D7-442C-B3F0-2B6EC4B776C3}"/>
              </a:ext>
            </a:extLst>
          </p:cNvPr>
          <p:cNvSpPr txBox="1"/>
          <p:nvPr/>
        </p:nvSpPr>
        <p:spPr>
          <a:xfrm>
            <a:off x="1343929" y="1362044"/>
            <a:ext cx="696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prstClr val="black"/>
                </a:solidFill>
                <a:latin typeface="Calibri" panose="020F0502020204030204"/>
              </a:rPr>
              <a:t>Aim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2CC983-0701-4B3B-A9D4-5999DDBB3F85}"/>
              </a:ext>
            </a:extLst>
          </p:cNvPr>
          <p:cNvSpPr txBox="1"/>
          <p:nvPr/>
        </p:nvSpPr>
        <p:spPr>
          <a:xfrm>
            <a:off x="3076861" y="1355885"/>
            <a:ext cx="2165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prstClr val="black"/>
                </a:solidFill>
                <a:latin typeface="Calibri" panose="020F0502020204030204"/>
              </a:rPr>
              <a:t>Primary Drivers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58D16D-0849-4957-BFD9-5C8191D96578}"/>
              </a:ext>
            </a:extLst>
          </p:cNvPr>
          <p:cNvSpPr/>
          <p:nvPr/>
        </p:nvSpPr>
        <p:spPr>
          <a:xfrm>
            <a:off x="5829919" y="2058026"/>
            <a:ext cx="1937031" cy="457200"/>
          </a:xfrm>
          <a:prstGeom prst="rect">
            <a:avLst/>
          </a:prstGeom>
          <a:solidFill>
            <a:schemeClr val="tx2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Specific actions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959B97-E86C-4A36-96EA-F5763F315717}"/>
              </a:ext>
            </a:extLst>
          </p:cNvPr>
          <p:cNvSpPr/>
          <p:nvPr/>
        </p:nvSpPr>
        <p:spPr>
          <a:xfrm>
            <a:off x="5854021" y="2953636"/>
            <a:ext cx="1937031" cy="654607"/>
          </a:xfrm>
          <a:prstGeom prst="rect">
            <a:avLst/>
          </a:prstGeom>
          <a:solidFill>
            <a:schemeClr val="tx2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Support primary drivers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75BA25F-A175-4DD9-AB2E-9F2A5E932586}"/>
              </a:ext>
            </a:extLst>
          </p:cNvPr>
          <p:cNvSpPr/>
          <p:nvPr/>
        </p:nvSpPr>
        <p:spPr>
          <a:xfrm>
            <a:off x="5851159" y="3822431"/>
            <a:ext cx="1937031" cy="956967"/>
          </a:xfrm>
          <a:prstGeom prst="rect">
            <a:avLst/>
          </a:prstGeom>
          <a:solidFill>
            <a:schemeClr val="tx2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“Small changes” that are testable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&amp; measureable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5A8C32-B607-40FB-A4BF-090147AABC3E}"/>
              </a:ext>
            </a:extLst>
          </p:cNvPr>
          <p:cNvSpPr txBox="1"/>
          <p:nvPr/>
        </p:nvSpPr>
        <p:spPr>
          <a:xfrm>
            <a:off x="5653856" y="1353106"/>
            <a:ext cx="2491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prstClr val="black"/>
                </a:solidFill>
                <a:latin typeface="Calibri" panose="020F0502020204030204"/>
              </a:rPr>
              <a:t>Secondary Drivers</a:t>
            </a:r>
          </a:p>
        </p:txBody>
      </p:sp>
      <p:sp>
        <p:nvSpPr>
          <p:cNvPr id="15" name="Left Arrow 25">
            <a:extLst>
              <a:ext uri="{FF2B5EF4-FFF2-40B4-BE49-F238E27FC236}">
                <a16:creationId xmlns:a16="http://schemas.microsoft.com/office/drawing/2014/main" id="{55DD22AA-B398-42DA-8D56-4F69BA38882F}"/>
              </a:ext>
            </a:extLst>
          </p:cNvPr>
          <p:cNvSpPr/>
          <p:nvPr/>
        </p:nvSpPr>
        <p:spPr>
          <a:xfrm>
            <a:off x="1343929" y="4993586"/>
            <a:ext cx="6392081" cy="945739"/>
          </a:xfrm>
          <a:prstGeom prst="leftArrow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Direction of causality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C8497B3-7D0E-4173-89BA-B1ECC0FFB9F5}"/>
              </a:ext>
            </a:extLst>
          </p:cNvPr>
          <p:cNvCxnSpPr>
            <a:cxnSpLocks/>
            <a:stCxn id="11" idx="1"/>
            <a:endCxn id="6" idx="3"/>
          </p:cNvCxnSpPr>
          <p:nvPr/>
        </p:nvCxnSpPr>
        <p:spPr>
          <a:xfrm flipH="1">
            <a:off x="5124486" y="2286626"/>
            <a:ext cx="705433" cy="860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F26C344-91AE-42F8-8794-8D2B72AC779E}"/>
              </a:ext>
            </a:extLst>
          </p:cNvPr>
          <p:cNvCxnSpPr>
            <a:cxnSpLocks/>
            <a:endCxn id="5" idx="3"/>
          </p:cNvCxnSpPr>
          <p:nvPr/>
        </p:nvCxnSpPr>
        <p:spPr>
          <a:xfrm flipH="1">
            <a:off x="2236442" y="2502289"/>
            <a:ext cx="966108" cy="76724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1B49A4F-40B6-4046-876B-966ACBA9B997}"/>
              </a:ext>
            </a:extLst>
          </p:cNvPr>
          <p:cNvCxnSpPr/>
          <p:nvPr/>
        </p:nvCxnSpPr>
        <p:spPr>
          <a:xfrm flipH="1">
            <a:off x="5100385" y="3261406"/>
            <a:ext cx="729534" cy="280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21014AC-0759-4F6C-A880-3DE1D4EEDD93}"/>
              </a:ext>
            </a:extLst>
          </p:cNvPr>
          <p:cNvCxnSpPr>
            <a:cxnSpLocks/>
          </p:cNvCxnSpPr>
          <p:nvPr/>
        </p:nvCxnSpPr>
        <p:spPr>
          <a:xfrm flipH="1">
            <a:off x="5152715" y="4287315"/>
            <a:ext cx="67720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2D95FCB-686E-4FCC-9935-08189D30110E}"/>
              </a:ext>
            </a:extLst>
          </p:cNvPr>
          <p:cNvCxnSpPr>
            <a:cxnSpLocks/>
            <a:stCxn id="7" idx="1"/>
            <a:endCxn id="5" idx="3"/>
          </p:cNvCxnSpPr>
          <p:nvPr/>
        </p:nvCxnSpPr>
        <p:spPr>
          <a:xfrm flipH="1" flipV="1">
            <a:off x="2236442" y="3269535"/>
            <a:ext cx="954088" cy="1605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241148D-AD16-41F9-9694-7057F21AAEFC}"/>
              </a:ext>
            </a:extLst>
          </p:cNvPr>
          <p:cNvCxnSpPr>
            <a:cxnSpLocks/>
            <a:stCxn id="8" idx="1"/>
            <a:endCxn id="5" idx="3"/>
          </p:cNvCxnSpPr>
          <p:nvPr/>
        </p:nvCxnSpPr>
        <p:spPr>
          <a:xfrm flipH="1" flipV="1">
            <a:off x="2236442" y="3269535"/>
            <a:ext cx="966108" cy="103219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421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 animBg="1"/>
      <p:bldP spid="12" grpId="0" animBg="1"/>
      <p:bldP spid="13" grpId="0" animBg="1"/>
      <p:bldP spid="14" grpId="0"/>
      <p:bldP spid="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52287" y="2865120"/>
            <a:ext cx="5169877" cy="2990557"/>
          </a:xfrm>
          <a:solidFill>
            <a:srgbClr val="009374"/>
          </a:solidFill>
        </p:spPr>
        <p:txBody>
          <a:bodyPr>
            <a:noAutofit/>
          </a:bodyPr>
          <a:lstStyle/>
          <a:p>
            <a:pPr algn="ctr"/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Importance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data for the PAIRED initiative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definitions, inclusion criteria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tools - data collection 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sheets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Processes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submit data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sample report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Using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report to guide improvement</a:t>
            </a:r>
            <a:endParaRPr lang="en-US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Placeholder 7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98" r="29698"/>
          <a:stretch>
            <a:fillRect/>
          </a:stretch>
        </p:blipFill>
        <p:spPr/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50762" y="949569"/>
            <a:ext cx="4372929" cy="659424"/>
          </a:xfrm>
          <a:solidFill>
            <a:srgbClr val="92D050"/>
          </a:solidFill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PAIRED DATA WEBINAR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0761" y="1874520"/>
            <a:ext cx="4372929" cy="830997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Date: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Wednesday, February 16</a:t>
            </a:r>
            <a:endParaRPr 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2:00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PM –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3:00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PM EDT</a:t>
            </a:r>
          </a:p>
        </p:txBody>
      </p:sp>
    </p:spTree>
    <p:extLst>
      <p:ext uri="{BB962C8B-B14F-4D97-AF65-F5344CB8AC3E}">
        <p14:creationId xmlns:p14="http://schemas.microsoft.com/office/powerpoint/2010/main" val="19198916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36" y="1611157"/>
            <a:ext cx="7417190" cy="2744597"/>
          </a:xfrm>
        </p:spPr>
        <p:txBody>
          <a:bodyPr/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</a:t>
            </a:r>
            <a:b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erubio1@usf.edu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039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1201">
            <a:extLst>
              <a:ext uri="{FF2B5EF4-FFF2-40B4-BE49-F238E27FC236}">
                <a16:creationId xmlns:a16="http://schemas.microsoft.com/office/drawing/2014/main" id="{0086163C-4F19-4392-B0FF-14749794D2F1}"/>
              </a:ext>
            </a:extLst>
          </p:cNvPr>
          <p:cNvSpPr/>
          <p:nvPr/>
        </p:nvSpPr>
        <p:spPr>
          <a:xfrm>
            <a:off x="6553804" y="843386"/>
            <a:ext cx="2483177" cy="1173803"/>
          </a:xfrm>
          <a:prstGeom prst="rect">
            <a:avLst/>
          </a:prstGeom>
          <a:solidFill>
            <a:srgbClr val="FBE5D6"/>
          </a:solidFill>
          <a:ln w="9525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Encourage family caregiver(s) participation in early skin-to-skin care</a:t>
            </a:r>
            <a:endParaRPr kumimoji="0" sz="900" b="0" i="0" u="none" strike="noStrike" kern="0" cap="none" spc="0" normalizeH="0" baseline="0" noProof="0" dirty="0">
              <a:ln>
                <a:noFill/>
              </a:ln>
              <a:solidFill>
                <a:srgbClr val="0384DB"/>
              </a:solidFill>
              <a:effectLst/>
              <a:uLnTx/>
              <a:uFillTx/>
              <a:cs typeface="Calibri"/>
              <a:sym typeface="Calibri"/>
            </a:endParaRP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Inclu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de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of families in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daily 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rounds/creation of daily care plans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/handoffs</a:t>
            </a:r>
            <a:endParaRPr kumimoji="0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Provide early and continuing l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actation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support to promote breastfeeding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Revisit and revise policies that limit caregiver interaction with infant</a:t>
            </a:r>
            <a:endParaRPr kumimoji="0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41" name="Shape 1174">
            <a:extLst>
              <a:ext uri="{FF2B5EF4-FFF2-40B4-BE49-F238E27FC236}">
                <a16:creationId xmlns:a16="http://schemas.microsoft.com/office/drawing/2014/main" id="{AA5A309F-CD67-4428-963D-A55BAD7A7F20}"/>
              </a:ext>
            </a:extLst>
          </p:cNvPr>
          <p:cNvSpPr/>
          <p:nvPr/>
        </p:nvSpPr>
        <p:spPr>
          <a:xfrm>
            <a:off x="81899" y="775658"/>
            <a:ext cx="1150872" cy="5294823"/>
          </a:xfrm>
          <a:prstGeom prst="rect">
            <a:avLst/>
          </a:prstGeom>
          <a:solidFill>
            <a:srgbClr val="E2F0D9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u="sng" kern="0" dirty="0">
                <a:solidFill>
                  <a:srgbClr val="4472C4">
                    <a:lumMod val="75000"/>
                  </a:srgbClr>
                </a:solidFill>
                <a:latin typeface="Arial"/>
                <a:ea typeface="Arial"/>
                <a:cs typeface="Arial"/>
                <a:sym typeface="Arial"/>
              </a:rPr>
              <a:t>PRIMARY</a:t>
            </a:r>
            <a:endParaRPr lang="en-US" sz="400" b="1" u="sng" kern="0" dirty="0">
              <a:solidFill>
                <a:srgbClr val="4472C4">
                  <a:lumMod val="75000"/>
                </a:srgbClr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400" b="1" u="sng" kern="0" dirty="0">
              <a:solidFill>
                <a:srgbClr val="4472C4">
                  <a:lumMod val="75000"/>
                </a:srgbClr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kern="0" dirty="0">
                <a:solidFill>
                  <a:srgbClr val="4472C4">
                    <a:lumMod val="75000"/>
                  </a:srgbClr>
                </a:solidFill>
                <a:latin typeface="Arial"/>
                <a:ea typeface="Arial"/>
                <a:cs typeface="Arial"/>
                <a:sym typeface="Arial"/>
              </a:rPr>
              <a:t>By 6/2023, each NICU will achieve a 20% increase from baseline in the percentage of infants who receive skin-to-skin care from at least one family caregiver within 3 days of clinical eligibility as defined by individual unit protocols.</a:t>
            </a: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900" b="1" kern="0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u="sng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SUPPLEMENTAL</a:t>
            </a: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400" b="1" u="sng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By 6/2023, family caregiver surveys will demonstrate a 20% improvement from baseline in the perception of the culture of family-centered care in each NICU as averaged across all 4 domains. </a:t>
            </a:r>
          </a:p>
          <a:p>
            <a:pPr algn="ctr" defTabSz="914400" hangingPunct="0">
              <a:lnSpc>
                <a:spcPct val="90000"/>
              </a:lnSpc>
              <a:spcBef>
                <a:spcPts val="1000"/>
              </a:spcBef>
              <a:defRPr sz="1200">
                <a:latin typeface="Arial"/>
                <a:ea typeface="Arial"/>
                <a:cs typeface="Arial"/>
                <a:sym typeface="Arial"/>
              </a:defRPr>
            </a:pPr>
            <a:endParaRPr sz="900" b="1" kern="0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Shape 1167">
            <a:extLst>
              <a:ext uri="{FF2B5EF4-FFF2-40B4-BE49-F238E27FC236}">
                <a16:creationId xmlns:a16="http://schemas.microsoft.com/office/drawing/2014/main" id="{A784A739-50AE-4359-9AD5-9E605E150802}"/>
              </a:ext>
            </a:extLst>
          </p:cNvPr>
          <p:cNvSpPr/>
          <p:nvPr/>
        </p:nvSpPr>
        <p:spPr>
          <a:xfrm>
            <a:off x="3706603" y="830856"/>
            <a:ext cx="2671479" cy="413119"/>
          </a:xfrm>
          <a:prstGeom prst="rect">
            <a:avLst/>
          </a:prstGeom>
          <a:solidFill>
            <a:srgbClr val="FFF2CC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189" hangingPunct="0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Educate family caregiver(s)  to become active participants in the care of their infant from admission to discharge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3" name="Shape 1164">
            <a:extLst>
              <a:ext uri="{FF2B5EF4-FFF2-40B4-BE49-F238E27FC236}">
                <a16:creationId xmlns:a16="http://schemas.microsoft.com/office/drawing/2014/main" id="{2E3E0202-7355-4679-980A-3EFD637303CC}"/>
              </a:ext>
            </a:extLst>
          </p:cNvPr>
          <p:cNvSpPr/>
          <p:nvPr/>
        </p:nvSpPr>
        <p:spPr>
          <a:xfrm>
            <a:off x="3704012" y="1559760"/>
            <a:ext cx="2674069" cy="354723"/>
          </a:xfrm>
          <a:prstGeom prst="rect">
            <a:avLst/>
          </a:prstGeom>
          <a:solidFill>
            <a:srgbClr val="FFF2CC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189" hangingPunct="0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Provide family caregiver(s) with appropriate and increasing direct care opportunities.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4" name="Shape 1221">
            <a:extLst>
              <a:ext uri="{FF2B5EF4-FFF2-40B4-BE49-F238E27FC236}">
                <a16:creationId xmlns:a16="http://schemas.microsoft.com/office/drawing/2014/main" id="{A80C59EA-6B6E-4975-924A-0743B0219B9E}"/>
              </a:ext>
            </a:extLst>
          </p:cNvPr>
          <p:cNvSpPr/>
          <p:nvPr/>
        </p:nvSpPr>
        <p:spPr>
          <a:xfrm>
            <a:off x="3532648" y="1468289"/>
            <a:ext cx="171363" cy="1990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5" name="Shape 1222">
            <a:extLst>
              <a:ext uri="{FF2B5EF4-FFF2-40B4-BE49-F238E27FC236}">
                <a16:creationId xmlns:a16="http://schemas.microsoft.com/office/drawing/2014/main" id="{7DC62E51-9AA2-4C55-ACB7-5B5130F4D7E2}"/>
              </a:ext>
            </a:extLst>
          </p:cNvPr>
          <p:cNvSpPr/>
          <p:nvPr/>
        </p:nvSpPr>
        <p:spPr>
          <a:xfrm>
            <a:off x="3532646" y="1083900"/>
            <a:ext cx="196659" cy="851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6" name="Shape 1161">
            <a:extLst>
              <a:ext uri="{FF2B5EF4-FFF2-40B4-BE49-F238E27FC236}">
                <a16:creationId xmlns:a16="http://schemas.microsoft.com/office/drawing/2014/main" id="{12B39D30-4624-42D0-AD3A-63166E15C88C}"/>
              </a:ext>
            </a:extLst>
          </p:cNvPr>
          <p:cNvSpPr/>
          <p:nvPr/>
        </p:nvSpPr>
        <p:spPr>
          <a:xfrm>
            <a:off x="3698628" y="2360288"/>
            <a:ext cx="2679453" cy="633210"/>
          </a:xfrm>
          <a:prstGeom prst="rect">
            <a:avLst/>
          </a:prstGeom>
          <a:solidFill>
            <a:srgbClr val="FFF2CC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defTabSz="914400" hangingPunct="0"/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Acknowledge that each infant and family member is an individual.  Incorporate family knowledge, values, beliefs and cultural backgrounds into the planning and delivery of care.</a:t>
            </a:r>
          </a:p>
        </p:txBody>
      </p:sp>
      <p:sp>
        <p:nvSpPr>
          <p:cNvPr id="47" name="Shape 1163">
            <a:extLst>
              <a:ext uri="{FF2B5EF4-FFF2-40B4-BE49-F238E27FC236}">
                <a16:creationId xmlns:a16="http://schemas.microsoft.com/office/drawing/2014/main" id="{14DFC34F-85AB-4FE9-8E15-34CF4342978D}"/>
              </a:ext>
            </a:extLst>
          </p:cNvPr>
          <p:cNvSpPr/>
          <p:nvPr/>
        </p:nvSpPr>
        <p:spPr>
          <a:xfrm>
            <a:off x="3730527" y="4184691"/>
            <a:ext cx="2647552" cy="729474"/>
          </a:xfrm>
          <a:prstGeom prst="rect">
            <a:avLst/>
          </a:prstGeom>
          <a:solidFill>
            <a:srgbClr val="FFF2CC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defTabSz="457189" hangingPunct="0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Encourage collaboration with families, caregivers and unit leaders in the development, implementation, and evaluation of policies and procedures; in educational programs; and in protocols for family participation in care.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8" name="Shape 1170">
            <a:extLst>
              <a:ext uri="{FF2B5EF4-FFF2-40B4-BE49-F238E27FC236}">
                <a16:creationId xmlns:a16="http://schemas.microsoft.com/office/drawing/2014/main" id="{19068B70-FC88-4671-ACDA-3E4B16E41DE0}"/>
              </a:ext>
            </a:extLst>
          </p:cNvPr>
          <p:cNvSpPr/>
          <p:nvPr/>
        </p:nvSpPr>
        <p:spPr>
          <a:xfrm>
            <a:off x="1429527" y="791403"/>
            <a:ext cx="2103120" cy="914400"/>
          </a:xfrm>
          <a:prstGeom prst="rect">
            <a:avLst/>
          </a:prstGeom>
          <a:solidFill>
            <a:srgbClr val="DAE3F3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400" b="1" u="sng" kern="0" dirty="0">
                <a:solidFill>
                  <a:srgbClr val="000000"/>
                </a:solidFill>
                <a:cs typeface="Calibri"/>
                <a:sym typeface="Calibri"/>
              </a:rPr>
              <a:t>Participation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200" kern="0" dirty="0">
                <a:solidFill>
                  <a:srgbClr val="000000"/>
                </a:solidFill>
                <a:cs typeface="Calibri"/>
                <a:sym typeface="Calibri"/>
              </a:rPr>
              <a:t>Participation of family in care</a:t>
            </a:r>
            <a:endParaRPr sz="12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49" name="Shape 1223">
            <a:extLst>
              <a:ext uri="{FF2B5EF4-FFF2-40B4-BE49-F238E27FC236}">
                <a16:creationId xmlns:a16="http://schemas.microsoft.com/office/drawing/2014/main" id="{5732870D-3A60-422C-AE54-536B871B052A}"/>
              </a:ext>
            </a:extLst>
          </p:cNvPr>
          <p:cNvSpPr/>
          <p:nvPr/>
        </p:nvSpPr>
        <p:spPr>
          <a:xfrm>
            <a:off x="3544310" y="3768630"/>
            <a:ext cx="172507" cy="2430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0" name="Shape 1224">
            <a:extLst>
              <a:ext uri="{FF2B5EF4-FFF2-40B4-BE49-F238E27FC236}">
                <a16:creationId xmlns:a16="http://schemas.microsoft.com/office/drawing/2014/main" id="{E5AE6AE5-EDB4-44D0-9866-C122129FB9FB}"/>
              </a:ext>
            </a:extLst>
          </p:cNvPr>
          <p:cNvSpPr/>
          <p:nvPr/>
        </p:nvSpPr>
        <p:spPr>
          <a:xfrm>
            <a:off x="3548922" y="2771179"/>
            <a:ext cx="142283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cxnSp>
        <p:nvCxnSpPr>
          <p:cNvPr id="51" name="Connector 1173">
            <a:extLst>
              <a:ext uri="{FF2B5EF4-FFF2-40B4-BE49-F238E27FC236}">
                <a16:creationId xmlns:a16="http://schemas.microsoft.com/office/drawing/2014/main" id="{D8F999BE-0506-4FDB-8794-3DED1E17CDD8}"/>
              </a:ext>
            </a:extLst>
          </p:cNvPr>
          <p:cNvCxnSpPr>
            <a:cxnSpLocks/>
            <a:stCxn id="48" idx="1"/>
          </p:cNvCxnSpPr>
          <p:nvPr/>
        </p:nvCxnSpPr>
        <p:spPr>
          <a:xfrm flipH="1">
            <a:off x="1237599" y="1248605"/>
            <a:ext cx="191928" cy="97225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  <p:sp>
        <p:nvSpPr>
          <p:cNvPr id="52" name="Shape 1225">
            <a:extLst>
              <a:ext uri="{FF2B5EF4-FFF2-40B4-BE49-F238E27FC236}">
                <a16:creationId xmlns:a16="http://schemas.microsoft.com/office/drawing/2014/main" id="{28C0EE10-08E0-4955-A2F2-BBC38DC8AA31}"/>
              </a:ext>
            </a:extLst>
          </p:cNvPr>
          <p:cNvSpPr/>
          <p:nvPr/>
        </p:nvSpPr>
        <p:spPr>
          <a:xfrm>
            <a:off x="3532646" y="4332149"/>
            <a:ext cx="184171" cy="1687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3" name="Shape 1178">
            <a:extLst>
              <a:ext uri="{FF2B5EF4-FFF2-40B4-BE49-F238E27FC236}">
                <a16:creationId xmlns:a16="http://schemas.microsoft.com/office/drawing/2014/main" id="{B775C481-2850-4081-8D75-1A8F690B3349}"/>
              </a:ext>
            </a:extLst>
          </p:cNvPr>
          <p:cNvSpPr/>
          <p:nvPr/>
        </p:nvSpPr>
        <p:spPr>
          <a:xfrm>
            <a:off x="146303" y="6167105"/>
            <a:ext cx="8833105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defTabSz="457189" hangingPunct="0">
              <a:defRPr sz="1200">
                <a:latin typeface="+mj-lt"/>
                <a:ea typeface="+mj-ea"/>
                <a:cs typeface="+mj-cs"/>
                <a:sym typeface="Helvetica"/>
              </a:defRPr>
            </a:pPr>
            <a:r>
              <a:rPr sz="1200" b="1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Family-centered care is defined as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 </a:t>
            </a:r>
            <a:r>
              <a:rPr sz="1200" b="1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a</a:t>
            </a:r>
            <a:r>
              <a:rPr lang="en-US" sz="1200" b="1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 shared </a:t>
            </a:r>
            <a:r>
              <a:rPr sz="1200" b="1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approach 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to the planning, delivery, and evaluation of healthcare that is based upon a partnership between healthcare professionals and famil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y caregiver(s)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. There are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four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essential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domains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 of FCC: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1) 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family participation in care,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2) 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dignity and respect, 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3) </a:t>
            </a:r>
            <a:r>
              <a:rPr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family collaboration</a:t>
            </a:r>
            <a:r>
              <a:rPr lang="en-US" sz="1200" kern="0" dirty="0">
                <a:solidFill>
                  <a:srgbClr val="000000"/>
                </a:solidFill>
                <a:latin typeface="Helvetica"/>
                <a:ea typeface="+mj-ea"/>
                <a:cs typeface="Helvetica"/>
                <a:sym typeface="Helvetica"/>
              </a:rPr>
              <a:t>, and 4) information sharing. </a:t>
            </a:r>
            <a:endParaRPr sz="1200" kern="0" dirty="0">
              <a:solidFill>
                <a:srgbClr val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54" name="Shape 1179">
            <a:extLst>
              <a:ext uri="{FF2B5EF4-FFF2-40B4-BE49-F238E27FC236}">
                <a16:creationId xmlns:a16="http://schemas.microsoft.com/office/drawing/2014/main" id="{3270DC4B-1529-4579-A54C-135773B38606}"/>
              </a:ext>
            </a:extLst>
          </p:cNvPr>
          <p:cNvSpPr/>
          <p:nvPr/>
        </p:nvSpPr>
        <p:spPr>
          <a:xfrm>
            <a:off x="3716819" y="5259175"/>
            <a:ext cx="2661487" cy="813152"/>
          </a:xfrm>
          <a:prstGeom prst="rect">
            <a:avLst/>
          </a:prstGeom>
          <a:solidFill>
            <a:srgbClr val="FFF2CC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defTabSz="457189" hangingPunct="0"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Provide family caregiver(s) with complete, accurate and unbiased information and graduated education throughout the NICU stay to allow effective participation in care, to optimize decision-making, and to enable caregivers to become competent primary caregivers for their infant(s).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5" name="Shape 1180">
            <a:extLst>
              <a:ext uri="{FF2B5EF4-FFF2-40B4-BE49-F238E27FC236}">
                <a16:creationId xmlns:a16="http://schemas.microsoft.com/office/drawing/2014/main" id="{BEEE5A77-348D-469C-ABB1-FA1A116678D6}"/>
              </a:ext>
            </a:extLst>
          </p:cNvPr>
          <p:cNvSpPr/>
          <p:nvPr/>
        </p:nvSpPr>
        <p:spPr>
          <a:xfrm>
            <a:off x="1417823" y="5150796"/>
            <a:ext cx="2103120" cy="914400"/>
          </a:xfrm>
          <a:prstGeom prst="rect">
            <a:avLst/>
          </a:prstGeom>
          <a:solidFill>
            <a:srgbClr val="DAE3F3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400" b="1" u="sng" kern="0" dirty="0">
                <a:solidFill>
                  <a:srgbClr val="000000"/>
                </a:solidFill>
                <a:cs typeface="Calibri"/>
                <a:sym typeface="Calibri"/>
              </a:rPr>
              <a:t>Information Sharing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200" kern="0" dirty="0">
                <a:solidFill>
                  <a:srgbClr val="000000"/>
                </a:solidFill>
                <a:cs typeface="Calibri"/>
                <a:sym typeface="Calibri"/>
              </a:rPr>
              <a:t>Education about medical care and clinical processes</a:t>
            </a:r>
          </a:p>
        </p:txBody>
      </p:sp>
      <p:sp>
        <p:nvSpPr>
          <p:cNvPr id="56" name="Shape 1226">
            <a:extLst>
              <a:ext uri="{FF2B5EF4-FFF2-40B4-BE49-F238E27FC236}">
                <a16:creationId xmlns:a16="http://schemas.microsoft.com/office/drawing/2014/main" id="{111D49B3-CF8F-4B12-8E1F-EF85E79FFAAD}"/>
              </a:ext>
            </a:extLst>
          </p:cNvPr>
          <p:cNvSpPr/>
          <p:nvPr/>
        </p:nvSpPr>
        <p:spPr>
          <a:xfrm>
            <a:off x="1237599" y="5416499"/>
            <a:ext cx="214061" cy="194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7" name="Shape 1184">
            <a:extLst>
              <a:ext uri="{FF2B5EF4-FFF2-40B4-BE49-F238E27FC236}">
                <a16:creationId xmlns:a16="http://schemas.microsoft.com/office/drawing/2014/main" id="{31DE8842-0BB9-4A01-8282-AF08D53C3466}"/>
              </a:ext>
            </a:extLst>
          </p:cNvPr>
          <p:cNvSpPr/>
          <p:nvPr/>
        </p:nvSpPr>
        <p:spPr>
          <a:xfrm>
            <a:off x="3704012" y="3448157"/>
            <a:ext cx="2674069" cy="563520"/>
          </a:xfrm>
          <a:prstGeom prst="rect">
            <a:avLst/>
          </a:prstGeom>
          <a:solidFill>
            <a:srgbClr val="FFF2CC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defTabSz="457189" hangingPunct="0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Establish a culturally sensitive environment in which families</a:t>
            </a:r>
            <a:r>
              <a:rPr lang="en-US" sz="900" kern="0" dirty="0">
                <a:solidFill>
                  <a:srgbClr val="FF0000"/>
                </a:solidFill>
                <a:cs typeface="Calibri"/>
                <a:sym typeface="Calibri"/>
              </a:rPr>
              <a:t> </a:t>
            </a: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feel respected and that fosters anticipatory and effective communication with and trust from family caregiver(s). 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8" name="Shape 1187">
            <a:extLst>
              <a:ext uri="{FF2B5EF4-FFF2-40B4-BE49-F238E27FC236}">
                <a16:creationId xmlns:a16="http://schemas.microsoft.com/office/drawing/2014/main" id="{EFFBBEA3-4630-4BD3-8AB7-3581DC1A4004}"/>
              </a:ext>
            </a:extLst>
          </p:cNvPr>
          <p:cNvSpPr/>
          <p:nvPr/>
        </p:nvSpPr>
        <p:spPr>
          <a:xfrm>
            <a:off x="1423233" y="2346943"/>
            <a:ext cx="2103120" cy="914400"/>
          </a:xfrm>
          <a:prstGeom prst="rect">
            <a:avLst/>
          </a:prstGeom>
          <a:solidFill>
            <a:srgbClr val="DAE3F3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400" b="1" u="sng" kern="0" dirty="0">
                <a:solidFill>
                  <a:srgbClr val="000000"/>
                </a:solidFill>
                <a:cs typeface="Calibri"/>
                <a:sym typeface="Calibri"/>
              </a:rPr>
              <a:t>Dignity and Respect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200" kern="0" dirty="0">
                <a:solidFill>
                  <a:srgbClr val="000000"/>
                </a:solidFill>
                <a:cs typeface="Calibri"/>
                <a:sym typeface="Calibri"/>
              </a:rPr>
              <a:t>Identification of each infant and family member as an individual</a:t>
            </a:r>
            <a:endParaRPr sz="12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59" name="Shape 1190">
            <a:extLst>
              <a:ext uri="{FF2B5EF4-FFF2-40B4-BE49-F238E27FC236}">
                <a16:creationId xmlns:a16="http://schemas.microsoft.com/office/drawing/2014/main" id="{E718F8DD-187E-417D-B203-8EB4B5B67856}"/>
              </a:ext>
            </a:extLst>
          </p:cNvPr>
          <p:cNvSpPr/>
          <p:nvPr/>
        </p:nvSpPr>
        <p:spPr>
          <a:xfrm>
            <a:off x="1423233" y="3744907"/>
            <a:ext cx="2103120" cy="914400"/>
          </a:xfrm>
          <a:prstGeom prst="rect">
            <a:avLst/>
          </a:prstGeom>
          <a:solidFill>
            <a:srgbClr val="DAE3F3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400" b="1" u="sng" kern="0" dirty="0">
                <a:solidFill>
                  <a:srgbClr val="000000"/>
                </a:solidFill>
                <a:cs typeface="Calibri"/>
                <a:sym typeface="Calibri"/>
              </a:rPr>
              <a:t>Collaboration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1200" kern="0" dirty="0">
                <a:solidFill>
                  <a:srgbClr val="000000"/>
                </a:solidFill>
                <a:cs typeface="Calibri"/>
                <a:sym typeface="Calibri"/>
              </a:rPr>
              <a:t>Respectful and effective communication and partnership with families</a:t>
            </a:r>
            <a:endParaRPr sz="12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60" name="Shape 1228">
            <a:extLst>
              <a:ext uri="{FF2B5EF4-FFF2-40B4-BE49-F238E27FC236}">
                <a16:creationId xmlns:a16="http://schemas.microsoft.com/office/drawing/2014/main" id="{E3328E0B-CE19-4796-8B84-7CCF055610B9}"/>
              </a:ext>
            </a:extLst>
          </p:cNvPr>
          <p:cNvSpPr/>
          <p:nvPr/>
        </p:nvSpPr>
        <p:spPr>
          <a:xfrm>
            <a:off x="1222268" y="4125867"/>
            <a:ext cx="207259" cy="522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61" name="Shape 1229">
            <a:extLst>
              <a:ext uri="{FF2B5EF4-FFF2-40B4-BE49-F238E27FC236}">
                <a16:creationId xmlns:a16="http://schemas.microsoft.com/office/drawing/2014/main" id="{AB80332E-A5E7-465F-9285-DFD987C0509C}"/>
              </a:ext>
            </a:extLst>
          </p:cNvPr>
          <p:cNvSpPr/>
          <p:nvPr/>
        </p:nvSpPr>
        <p:spPr>
          <a:xfrm>
            <a:off x="1237600" y="2772219"/>
            <a:ext cx="180225" cy="1152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62" name="Shape 1195">
            <a:extLst>
              <a:ext uri="{FF2B5EF4-FFF2-40B4-BE49-F238E27FC236}">
                <a16:creationId xmlns:a16="http://schemas.microsoft.com/office/drawing/2014/main" id="{BFB96CA5-51BF-4DAC-8DC1-E167CE1B1AB9}"/>
              </a:ext>
            </a:extLst>
          </p:cNvPr>
          <p:cNvSpPr/>
          <p:nvPr/>
        </p:nvSpPr>
        <p:spPr>
          <a:xfrm>
            <a:off x="7515159" y="17632"/>
            <a:ext cx="1549835" cy="2616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1100"/>
            </a:lvl1pPr>
          </a:lstStyle>
          <a:p>
            <a:pPr defTabSz="914400" hangingPunct="0"/>
            <a:r>
              <a:rPr kern="0" dirty="0">
                <a:solidFill>
                  <a:srgbClr val="000000"/>
                </a:solidFill>
                <a:cs typeface="Calibri"/>
                <a:sym typeface="Calibri"/>
              </a:rPr>
              <a:t>Date: </a:t>
            </a:r>
            <a:r>
              <a:rPr lang="en-US" kern="0" dirty="0">
                <a:solidFill>
                  <a:srgbClr val="000000"/>
                </a:solidFill>
                <a:cs typeface="Calibri"/>
                <a:sym typeface="Calibri"/>
              </a:rPr>
              <a:t>10/9</a:t>
            </a:r>
            <a:r>
              <a:rPr kern="0" dirty="0">
                <a:solidFill>
                  <a:srgbClr val="000000"/>
                </a:solidFill>
                <a:cs typeface="Calibri"/>
                <a:sym typeface="Calibri"/>
              </a:rPr>
              <a:t>/20</a:t>
            </a:r>
            <a:r>
              <a:rPr lang="en-US" kern="0" dirty="0">
                <a:solidFill>
                  <a:srgbClr val="000000"/>
                </a:solidFill>
                <a:cs typeface="Calibri"/>
                <a:sym typeface="Calibri"/>
              </a:rPr>
              <a:t>20</a:t>
            </a:r>
            <a:r>
              <a:rPr kern="0" dirty="0">
                <a:solidFill>
                  <a:srgbClr val="000000"/>
                </a:solidFill>
                <a:cs typeface="Calibri"/>
                <a:sym typeface="Calibri"/>
              </a:rPr>
              <a:t>   </a:t>
            </a:r>
          </a:p>
        </p:txBody>
      </p:sp>
      <p:sp>
        <p:nvSpPr>
          <p:cNvPr id="63" name="Shape 1196">
            <a:extLst>
              <a:ext uri="{FF2B5EF4-FFF2-40B4-BE49-F238E27FC236}">
                <a16:creationId xmlns:a16="http://schemas.microsoft.com/office/drawing/2014/main" id="{B012317F-E0E1-4899-A67A-56DA54D0F0BD}"/>
              </a:ext>
            </a:extLst>
          </p:cNvPr>
          <p:cNvSpPr/>
          <p:nvPr/>
        </p:nvSpPr>
        <p:spPr>
          <a:xfrm>
            <a:off x="243460" y="446916"/>
            <a:ext cx="81583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AIM</a:t>
            </a:r>
          </a:p>
        </p:txBody>
      </p:sp>
      <p:sp>
        <p:nvSpPr>
          <p:cNvPr id="64" name="Shape 1197">
            <a:extLst>
              <a:ext uri="{FF2B5EF4-FFF2-40B4-BE49-F238E27FC236}">
                <a16:creationId xmlns:a16="http://schemas.microsoft.com/office/drawing/2014/main" id="{8BD5C459-42A1-4138-9799-3EC852DBD350}"/>
              </a:ext>
            </a:extLst>
          </p:cNvPr>
          <p:cNvSpPr/>
          <p:nvPr/>
        </p:nvSpPr>
        <p:spPr>
          <a:xfrm>
            <a:off x="1451659" y="452978"/>
            <a:ext cx="2121384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PRIMARY DRIVERS</a:t>
            </a:r>
          </a:p>
        </p:txBody>
      </p:sp>
      <p:sp>
        <p:nvSpPr>
          <p:cNvPr id="65" name="Shape 1198">
            <a:extLst>
              <a:ext uri="{FF2B5EF4-FFF2-40B4-BE49-F238E27FC236}">
                <a16:creationId xmlns:a16="http://schemas.microsoft.com/office/drawing/2014/main" id="{5F1EC4E7-31D1-4BDF-A530-AEE76791DD33}"/>
              </a:ext>
            </a:extLst>
          </p:cNvPr>
          <p:cNvSpPr/>
          <p:nvPr/>
        </p:nvSpPr>
        <p:spPr>
          <a:xfrm>
            <a:off x="3212244" y="454012"/>
            <a:ext cx="3657600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SECONDARY DRIVERS</a:t>
            </a:r>
          </a:p>
        </p:txBody>
      </p:sp>
      <p:sp>
        <p:nvSpPr>
          <p:cNvPr id="66" name="Shape 1199">
            <a:extLst>
              <a:ext uri="{FF2B5EF4-FFF2-40B4-BE49-F238E27FC236}">
                <a16:creationId xmlns:a16="http://schemas.microsoft.com/office/drawing/2014/main" id="{71D7A066-2A30-40BC-A4BB-DDA88159289D}"/>
              </a:ext>
            </a:extLst>
          </p:cNvPr>
          <p:cNvSpPr/>
          <p:nvPr/>
        </p:nvSpPr>
        <p:spPr>
          <a:xfrm>
            <a:off x="6780806" y="458572"/>
            <a:ext cx="2085197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PBPs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7" name="Shape 1203">
            <a:extLst>
              <a:ext uri="{FF2B5EF4-FFF2-40B4-BE49-F238E27FC236}">
                <a16:creationId xmlns:a16="http://schemas.microsoft.com/office/drawing/2014/main" id="{883183E9-773A-46A0-BD19-B3063191221B}"/>
              </a:ext>
            </a:extLst>
          </p:cNvPr>
          <p:cNvSpPr/>
          <p:nvPr/>
        </p:nvSpPr>
        <p:spPr>
          <a:xfrm>
            <a:off x="6566673" y="2107944"/>
            <a:ext cx="2483177" cy="874634"/>
          </a:xfrm>
          <a:prstGeom prst="rect">
            <a:avLst/>
          </a:prstGeom>
          <a:solidFill>
            <a:srgbClr val="FBE5D6"/>
          </a:solidFill>
          <a:ln w="9525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marL="80209" marR="0" lvl="0" indent="-80209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Create a culturally sensitive environment supportive of skin-to-skin care (reclining chairs, access to food and water, privacy)</a:t>
            </a:r>
          </a:p>
          <a:p>
            <a:pPr marL="80209" marR="0" lvl="0" indent="-80209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Identify infant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and family caregiver(s) 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by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appropriate 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name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s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in all interactions</a:t>
            </a:r>
          </a:p>
          <a:p>
            <a:pPr marL="80209" marR="0" lvl="0" indent="-80209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Celebrate milestones and transitions</a:t>
            </a:r>
          </a:p>
        </p:txBody>
      </p:sp>
      <p:sp>
        <p:nvSpPr>
          <p:cNvPr id="68" name="Shape 1205">
            <a:extLst>
              <a:ext uri="{FF2B5EF4-FFF2-40B4-BE49-F238E27FC236}">
                <a16:creationId xmlns:a16="http://schemas.microsoft.com/office/drawing/2014/main" id="{2E87079C-08AA-4A72-91C7-5EB5615AA747}"/>
              </a:ext>
            </a:extLst>
          </p:cNvPr>
          <p:cNvSpPr/>
          <p:nvPr/>
        </p:nvSpPr>
        <p:spPr>
          <a:xfrm>
            <a:off x="6562550" y="3084380"/>
            <a:ext cx="2474431" cy="1929054"/>
          </a:xfrm>
          <a:prstGeom prst="rect">
            <a:avLst/>
          </a:prstGeom>
          <a:solidFill>
            <a:srgbClr val="FBE5D6"/>
          </a:solidFill>
          <a:ln w="9525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Consult families, revisit and revise policies that limit family caregiver interaction with infant (protocols regarding skin-to-skin care, holding, visitation, signage, etc.)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Improve antenatal counseling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Adopt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technolog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ies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to improve communication with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family caregiver(s)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who cannot be at bedside </a:t>
            </a: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Recruit, create and sustain a family advisory council/partnership team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Engage families in the development of effective patient safety and quality initiatives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Develop uniform approach to scheduling and staffing complex care conferences with families</a:t>
            </a:r>
          </a:p>
        </p:txBody>
      </p:sp>
      <p:sp>
        <p:nvSpPr>
          <p:cNvPr id="69" name="Shape 1230">
            <a:extLst>
              <a:ext uri="{FF2B5EF4-FFF2-40B4-BE49-F238E27FC236}">
                <a16:creationId xmlns:a16="http://schemas.microsoft.com/office/drawing/2014/main" id="{F85B9A23-3CDE-46F0-8E5D-FA23A653A91C}"/>
              </a:ext>
            </a:extLst>
          </p:cNvPr>
          <p:cNvSpPr/>
          <p:nvPr/>
        </p:nvSpPr>
        <p:spPr>
          <a:xfrm>
            <a:off x="6402871" y="1582976"/>
            <a:ext cx="146572" cy="1228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70" name="Shape 1231">
            <a:extLst>
              <a:ext uri="{FF2B5EF4-FFF2-40B4-BE49-F238E27FC236}">
                <a16:creationId xmlns:a16="http://schemas.microsoft.com/office/drawing/2014/main" id="{C0409D96-C426-4274-902B-56713D28F62A}"/>
              </a:ext>
            </a:extLst>
          </p:cNvPr>
          <p:cNvSpPr/>
          <p:nvPr/>
        </p:nvSpPr>
        <p:spPr>
          <a:xfrm>
            <a:off x="6354376" y="948543"/>
            <a:ext cx="184883" cy="126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cxnSp>
        <p:nvCxnSpPr>
          <p:cNvPr id="71" name="Connector 1208">
            <a:extLst>
              <a:ext uri="{FF2B5EF4-FFF2-40B4-BE49-F238E27FC236}">
                <a16:creationId xmlns:a16="http://schemas.microsoft.com/office/drawing/2014/main" id="{FD686705-7B39-47A8-8CC8-728B085EA6A1}"/>
              </a:ext>
            </a:extLst>
          </p:cNvPr>
          <p:cNvCxnSpPr>
            <a:cxnSpLocks/>
            <a:stCxn id="67" idx="1"/>
            <a:endCxn id="46" idx="3"/>
          </p:cNvCxnSpPr>
          <p:nvPr/>
        </p:nvCxnSpPr>
        <p:spPr>
          <a:xfrm flipH="1">
            <a:off x="6378081" y="2545261"/>
            <a:ext cx="188592" cy="131632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  <p:cxnSp>
        <p:nvCxnSpPr>
          <p:cNvPr id="72" name="Connector 1209">
            <a:extLst>
              <a:ext uri="{FF2B5EF4-FFF2-40B4-BE49-F238E27FC236}">
                <a16:creationId xmlns:a16="http://schemas.microsoft.com/office/drawing/2014/main" id="{8E941522-6EFF-4C0C-89AA-8FDF1BC9246F}"/>
              </a:ext>
            </a:extLst>
          </p:cNvPr>
          <p:cNvCxnSpPr>
            <a:cxnSpLocks/>
          </p:cNvCxnSpPr>
          <p:nvPr/>
        </p:nvCxnSpPr>
        <p:spPr>
          <a:xfrm flipH="1">
            <a:off x="6378303" y="3736477"/>
            <a:ext cx="160956" cy="35947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  <p:sp>
        <p:nvSpPr>
          <p:cNvPr id="73" name="Shape 1232">
            <a:extLst>
              <a:ext uri="{FF2B5EF4-FFF2-40B4-BE49-F238E27FC236}">
                <a16:creationId xmlns:a16="http://schemas.microsoft.com/office/drawing/2014/main" id="{E8237234-A895-4888-AC24-6394B8BF02D2}"/>
              </a:ext>
            </a:extLst>
          </p:cNvPr>
          <p:cNvSpPr/>
          <p:nvPr/>
        </p:nvSpPr>
        <p:spPr>
          <a:xfrm flipV="1">
            <a:off x="6378305" y="5607006"/>
            <a:ext cx="182477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74" name="Shape 1218">
            <a:extLst>
              <a:ext uri="{FF2B5EF4-FFF2-40B4-BE49-F238E27FC236}">
                <a16:creationId xmlns:a16="http://schemas.microsoft.com/office/drawing/2014/main" id="{6BC350E7-5488-40B0-9139-FB365968CD60}"/>
              </a:ext>
            </a:extLst>
          </p:cNvPr>
          <p:cNvSpPr/>
          <p:nvPr/>
        </p:nvSpPr>
        <p:spPr>
          <a:xfrm>
            <a:off x="6566673" y="5110058"/>
            <a:ext cx="2428348" cy="960423"/>
          </a:xfrm>
          <a:prstGeom prst="rect">
            <a:avLst/>
          </a:prstGeom>
          <a:solidFill>
            <a:srgbClr val="FBE5D6"/>
          </a:solidFill>
          <a:ln w="9525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Initiate family caregiver and staff competency training on skin-to-skin care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Initiate medical education early and throughout NICU stay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1000"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Utilize verbal, written, and graphic methods of teaching to support family understanding and health literacy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cxnSp>
        <p:nvCxnSpPr>
          <p:cNvPr id="75" name="Connector 1209">
            <a:extLst>
              <a:ext uri="{FF2B5EF4-FFF2-40B4-BE49-F238E27FC236}">
                <a16:creationId xmlns:a16="http://schemas.microsoft.com/office/drawing/2014/main" id="{4A7F6370-CC8C-4B11-8447-F2D29F4E28DC}"/>
              </a:ext>
            </a:extLst>
          </p:cNvPr>
          <p:cNvCxnSpPr>
            <a:cxnSpLocks/>
            <a:endCxn id="47" idx="3"/>
          </p:cNvCxnSpPr>
          <p:nvPr/>
        </p:nvCxnSpPr>
        <p:spPr>
          <a:xfrm flipH="1">
            <a:off x="6378079" y="4532340"/>
            <a:ext cx="203736" cy="17088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  <p:sp>
        <p:nvSpPr>
          <p:cNvPr id="76" name="Shape 1225">
            <a:extLst>
              <a:ext uri="{FF2B5EF4-FFF2-40B4-BE49-F238E27FC236}">
                <a16:creationId xmlns:a16="http://schemas.microsoft.com/office/drawing/2014/main" id="{971E95F5-63EC-4B6F-AB30-C0C2FE769378}"/>
              </a:ext>
            </a:extLst>
          </p:cNvPr>
          <p:cNvSpPr/>
          <p:nvPr/>
        </p:nvSpPr>
        <p:spPr>
          <a:xfrm>
            <a:off x="3532647" y="5574960"/>
            <a:ext cx="197881" cy="1029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77" name="Shape 1198">
            <a:extLst>
              <a:ext uri="{FF2B5EF4-FFF2-40B4-BE49-F238E27FC236}">
                <a16:creationId xmlns:a16="http://schemas.microsoft.com/office/drawing/2014/main" id="{CA8EF74A-B847-4B6D-95AA-C1FFD9254952}"/>
              </a:ext>
            </a:extLst>
          </p:cNvPr>
          <p:cNvSpPr/>
          <p:nvPr/>
        </p:nvSpPr>
        <p:spPr>
          <a:xfrm>
            <a:off x="2117187" y="39317"/>
            <a:ext cx="4909625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PAIRED—Family-Centered Care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93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090437C-3675-4B21-BD86-23D61FBDE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PAIRED—AIM</a:t>
            </a:r>
          </a:p>
        </p:txBody>
      </p:sp>
      <p:sp>
        <p:nvSpPr>
          <p:cNvPr id="42" name="Shape 1174">
            <a:extLst>
              <a:ext uri="{FF2B5EF4-FFF2-40B4-BE49-F238E27FC236}">
                <a16:creationId xmlns:a16="http://schemas.microsoft.com/office/drawing/2014/main" id="{0A51E068-8926-41B7-A26E-6299CFF244F0}"/>
              </a:ext>
            </a:extLst>
          </p:cNvPr>
          <p:cNvSpPr/>
          <p:nvPr/>
        </p:nvSpPr>
        <p:spPr>
          <a:xfrm>
            <a:off x="581935" y="1383601"/>
            <a:ext cx="8047715" cy="4721924"/>
          </a:xfrm>
          <a:prstGeom prst="rect">
            <a:avLst/>
          </a:prstGeom>
          <a:solidFill>
            <a:srgbClr val="E2F0D9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algn="ctr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2200" b="1" u="sng" dirty="0">
                <a:solidFill>
                  <a:schemeClr val="accent1">
                    <a:lumMod val="75000"/>
                  </a:schemeClr>
                </a:solidFill>
              </a:rPr>
              <a:t>PRIMARY</a:t>
            </a:r>
          </a:p>
          <a:p>
            <a:pPr algn="ctr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2200" b="1" i="1" u="sng" dirty="0">
              <a:solidFill>
                <a:srgbClr val="E17D19"/>
              </a:solidFill>
            </a:endParaRPr>
          </a:p>
          <a:p>
            <a:pPr algn="ctr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2200" b="1" i="1" dirty="0">
                <a:solidFill>
                  <a:srgbClr val="E17D19"/>
                </a:solidFill>
              </a:rPr>
              <a:t>By 6/2023, each NICU will achieve a 20% increase from baseline in the percentage of infants who receive skin-to-skin care from at least one family caregiver within 3 days of clinical eligibility as defined by individual unit protocols.</a:t>
            </a:r>
          </a:p>
          <a:p>
            <a:pPr algn="ctr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2200" b="1" dirty="0">
              <a:solidFill>
                <a:srgbClr val="0070C0"/>
              </a:solidFill>
            </a:endParaRPr>
          </a:p>
          <a:p>
            <a:pPr algn="ctr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2200" b="1" u="sng" dirty="0"/>
              <a:t>SUPPLEMENTAL</a:t>
            </a:r>
          </a:p>
          <a:p>
            <a:pPr algn="ctr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2200" b="1" u="sng" dirty="0"/>
          </a:p>
          <a:p>
            <a:pPr algn="ctr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2200" b="1" i="1" dirty="0">
                <a:solidFill>
                  <a:srgbClr val="E17D19"/>
                </a:solidFill>
              </a:rPr>
              <a:t>By 6/2023, family caregiver surveys will demonstrate a 20% improvement from baseline in the perception of the culture of family-centered care in each NICU as averaged across all 4 domains. 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  <a:defRPr sz="1200">
                <a:latin typeface="Arial"/>
                <a:ea typeface="Arial"/>
                <a:cs typeface="Arial"/>
                <a:sym typeface="Arial"/>
              </a:defRPr>
            </a:pPr>
            <a:endParaRPr sz="2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29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178">
            <a:extLst>
              <a:ext uri="{FF2B5EF4-FFF2-40B4-BE49-F238E27FC236}">
                <a16:creationId xmlns:a16="http://schemas.microsoft.com/office/drawing/2014/main" id="{2EEA80D3-7B34-4948-9B5F-6F57B09C43AA}"/>
              </a:ext>
            </a:extLst>
          </p:cNvPr>
          <p:cNvSpPr/>
          <p:nvPr/>
        </p:nvSpPr>
        <p:spPr>
          <a:xfrm>
            <a:off x="4882363" y="2137560"/>
            <a:ext cx="4012058" cy="36933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defTabSz="457189">
              <a:defRPr sz="1200"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400" b="1" dirty="0"/>
              <a:t>Institute for Patient and family centered </a:t>
            </a:r>
            <a:r>
              <a:rPr lang="en-US" sz="2400" b="1" dirty="0" smtClean="0"/>
              <a:t>care, </a:t>
            </a:r>
            <a:r>
              <a:rPr lang="en-US" sz="2400" b="1" dirty="0"/>
              <a:t>AAP and IPFCCC Joint statement &amp; MCHB</a:t>
            </a:r>
          </a:p>
          <a:p>
            <a:pPr defTabSz="457189">
              <a:defRPr sz="1200"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400" b="1" dirty="0" smtClean="0">
                <a:solidFill>
                  <a:schemeClr val="tx1"/>
                </a:solidFill>
              </a:rPr>
              <a:t>agree on </a:t>
            </a:r>
            <a:r>
              <a:rPr lang="en-US" sz="2400" b="1" dirty="0" smtClean="0"/>
              <a:t>four</a:t>
            </a:r>
            <a:r>
              <a:rPr sz="2400" b="1" dirty="0" smtClean="0"/>
              <a:t> </a:t>
            </a:r>
            <a:r>
              <a:rPr lang="en-US" sz="2400" b="1" dirty="0" smtClean="0"/>
              <a:t>essential</a:t>
            </a:r>
            <a:r>
              <a:rPr sz="2400" b="1" dirty="0" smtClean="0"/>
              <a:t> </a:t>
            </a:r>
            <a:r>
              <a:rPr lang="en-US" sz="2400" b="1" dirty="0" smtClean="0"/>
              <a:t>domains</a:t>
            </a:r>
            <a:r>
              <a:rPr sz="2400" b="1" dirty="0" smtClean="0"/>
              <a:t> of FCC: </a:t>
            </a:r>
            <a:endParaRPr lang="en-US" sz="2400" b="1" dirty="0" smtClean="0"/>
          </a:p>
          <a:p>
            <a:pPr defTabSz="457189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lang="en-US" sz="2400" b="1" dirty="0"/>
          </a:p>
          <a:p>
            <a:pPr marL="457200" indent="-457200" defTabSz="457189">
              <a:buAutoNum type="arabicParenR"/>
              <a:defRPr sz="1200"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400" b="1" dirty="0"/>
              <a:t>F</a:t>
            </a:r>
            <a:r>
              <a:rPr sz="2400" b="1" dirty="0"/>
              <a:t>amily participation in care</a:t>
            </a:r>
            <a:endParaRPr lang="en-US" sz="2400" b="1" dirty="0"/>
          </a:p>
          <a:p>
            <a:pPr marL="457200" indent="-457200" defTabSz="457189">
              <a:buAutoNum type="arabicParenR"/>
              <a:defRPr sz="1200"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400" b="1" dirty="0"/>
              <a:t>D</a:t>
            </a:r>
            <a:r>
              <a:rPr sz="2400" b="1" dirty="0"/>
              <a:t>ignity and respect</a:t>
            </a:r>
            <a:endParaRPr lang="en-US" sz="2400" b="1" dirty="0"/>
          </a:p>
          <a:p>
            <a:pPr marL="457200" indent="-457200" defTabSz="457189">
              <a:buAutoNum type="arabicParenR"/>
              <a:defRPr sz="1200"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400" b="1" dirty="0"/>
              <a:t>F</a:t>
            </a:r>
            <a:r>
              <a:rPr sz="2400" b="1" dirty="0"/>
              <a:t>amily collaboration</a:t>
            </a:r>
            <a:r>
              <a:rPr lang="en-US" sz="2400" b="1" dirty="0"/>
              <a:t>, and</a:t>
            </a:r>
          </a:p>
          <a:p>
            <a:pPr marL="457200" indent="-457200" defTabSz="457189">
              <a:buAutoNum type="arabicParenR"/>
              <a:defRPr sz="1200"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400" b="1" dirty="0"/>
              <a:t>Information sharing</a:t>
            </a:r>
            <a:endParaRPr sz="2400" b="1" dirty="0"/>
          </a:p>
        </p:txBody>
      </p:sp>
      <p:sp>
        <p:nvSpPr>
          <p:cNvPr id="41" name="Shape 1198">
            <a:extLst>
              <a:ext uri="{FF2B5EF4-FFF2-40B4-BE49-F238E27FC236}">
                <a16:creationId xmlns:a16="http://schemas.microsoft.com/office/drawing/2014/main" id="{69AC9888-B206-4845-B4DD-2D008209A3CC}"/>
              </a:ext>
            </a:extLst>
          </p:cNvPr>
          <p:cNvSpPr/>
          <p:nvPr/>
        </p:nvSpPr>
        <p:spPr>
          <a:xfrm>
            <a:off x="2117187" y="39317"/>
            <a:ext cx="4909625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sz="2000" dirty="0"/>
          </a:p>
        </p:txBody>
      </p:sp>
      <p:sp>
        <p:nvSpPr>
          <p:cNvPr id="64" name="Shape 1174">
            <a:extLst>
              <a:ext uri="{FF2B5EF4-FFF2-40B4-BE49-F238E27FC236}">
                <a16:creationId xmlns:a16="http://schemas.microsoft.com/office/drawing/2014/main" id="{958B51DF-5BC7-4C4B-9B94-24B8A82F109A}"/>
              </a:ext>
            </a:extLst>
          </p:cNvPr>
          <p:cNvSpPr/>
          <p:nvPr/>
        </p:nvSpPr>
        <p:spPr>
          <a:xfrm>
            <a:off x="142284" y="1405387"/>
            <a:ext cx="1150872" cy="5294823"/>
          </a:xfrm>
          <a:prstGeom prst="rect">
            <a:avLst/>
          </a:prstGeom>
          <a:solidFill>
            <a:srgbClr val="E2F0D9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u="sng" kern="0" dirty="0">
                <a:solidFill>
                  <a:srgbClr val="4472C4">
                    <a:lumMod val="75000"/>
                  </a:srgbClr>
                </a:solidFill>
                <a:latin typeface="Arial"/>
                <a:ea typeface="Arial"/>
                <a:cs typeface="Arial"/>
                <a:sym typeface="Arial"/>
              </a:rPr>
              <a:t>PRIMARY</a:t>
            </a:r>
            <a:endParaRPr lang="en-US" sz="400" b="1" u="sng" kern="0" dirty="0">
              <a:solidFill>
                <a:srgbClr val="4472C4">
                  <a:lumMod val="75000"/>
                </a:srgbClr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400" b="1" u="sng" kern="0" dirty="0">
              <a:solidFill>
                <a:srgbClr val="4472C4">
                  <a:lumMod val="75000"/>
                </a:srgbClr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kern="0" dirty="0">
                <a:solidFill>
                  <a:srgbClr val="4472C4">
                    <a:lumMod val="75000"/>
                  </a:srgbClr>
                </a:solidFill>
                <a:latin typeface="Arial"/>
                <a:ea typeface="Arial"/>
                <a:cs typeface="Arial"/>
                <a:sym typeface="Arial"/>
              </a:rPr>
              <a:t>By 6/2023, each NICU will achieve a 20% increase from baseline in the percentage of infants who receive skin-to-skin care from at least one family caregiver within 3 days of clinical eligibility as defined by individual unit protocols.</a:t>
            </a: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900" b="1" kern="0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u="sng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SUPPLEMENTAL</a:t>
            </a: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400" b="1" u="sng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By 6/2023, family caregiver surveys will demonstrate a 20% improvement from baseline in the perception of the culture of family-centered care in each NICU as averaged across all 4 domains. </a:t>
            </a:r>
          </a:p>
          <a:p>
            <a:pPr algn="ctr" defTabSz="914400" hangingPunct="0">
              <a:lnSpc>
                <a:spcPct val="90000"/>
              </a:lnSpc>
              <a:spcBef>
                <a:spcPts val="1000"/>
              </a:spcBef>
              <a:defRPr sz="1200">
                <a:latin typeface="Arial"/>
                <a:ea typeface="Arial"/>
                <a:cs typeface="Arial"/>
                <a:sym typeface="Arial"/>
              </a:defRPr>
            </a:pPr>
            <a:endParaRPr sz="900" b="1" kern="0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Shape 1170">
            <a:extLst>
              <a:ext uri="{FF2B5EF4-FFF2-40B4-BE49-F238E27FC236}">
                <a16:creationId xmlns:a16="http://schemas.microsoft.com/office/drawing/2014/main" id="{91265F50-BED5-4F98-950F-DF60738B92F0}"/>
              </a:ext>
            </a:extLst>
          </p:cNvPr>
          <p:cNvSpPr/>
          <p:nvPr/>
        </p:nvSpPr>
        <p:spPr>
          <a:xfrm>
            <a:off x="1489911" y="1421131"/>
            <a:ext cx="3194231" cy="972818"/>
          </a:xfrm>
          <a:prstGeom prst="rect">
            <a:avLst/>
          </a:prstGeom>
          <a:solidFill>
            <a:srgbClr val="DAE3F3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2000" b="1" u="sng" kern="0" dirty="0">
                <a:solidFill>
                  <a:srgbClr val="000000"/>
                </a:solidFill>
                <a:cs typeface="Calibri"/>
                <a:sym typeface="Calibri"/>
              </a:rPr>
              <a:t>Participation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2000" kern="0" dirty="0">
                <a:solidFill>
                  <a:srgbClr val="000000"/>
                </a:solidFill>
                <a:cs typeface="Calibri"/>
                <a:sym typeface="Calibri"/>
              </a:rPr>
              <a:t>Participation of family in care</a:t>
            </a:r>
            <a:endParaRPr sz="20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cxnSp>
        <p:nvCxnSpPr>
          <p:cNvPr id="66" name="Connector 1173">
            <a:extLst>
              <a:ext uri="{FF2B5EF4-FFF2-40B4-BE49-F238E27FC236}">
                <a16:creationId xmlns:a16="http://schemas.microsoft.com/office/drawing/2014/main" id="{AC4EEA75-7C27-4F89-93DC-C8DB50150316}"/>
              </a:ext>
            </a:extLst>
          </p:cNvPr>
          <p:cNvCxnSpPr>
            <a:cxnSpLocks/>
            <a:stCxn id="65" idx="1"/>
          </p:cNvCxnSpPr>
          <p:nvPr/>
        </p:nvCxnSpPr>
        <p:spPr>
          <a:xfrm flipH="1">
            <a:off x="1297985" y="1907540"/>
            <a:ext cx="191926" cy="68019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  <p:sp>
        <p:nvSpPr>
          <p:cNvPr id="67" name="Shape 1180">
            <a:extLst>
              <a:ext uri="{FF2B5EF4-FFF2-40B4-BE49-F238E27FC236}">
                <a16:creationId xmlns:a16="http://schemas.microsoft.com/office/drawing/2014/main" id="{AFD6E01B-8FCE-44B0-AF93-C5D136A2A905}"/>
              </a:ext>
            </a:extLst>
          </p:cNvPr>
          <p:cNvSpPr/>
          <p:nvPr/>
        </p:nvSpPr>
        <p:spPr>
          <a:xfrm>
            <a:off x="1478208" y="5627850"/>
            <a:ext cx="3205934" cy="1067075"/>
          </a:xfrm>
          <a:prstGeom prst="rect">
            <a:avLst/>
          </a:prstGeom>
          <a:solidFill>
            <a:srgbClr val="DAE3F3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2000" b="1" u="sng" kern="0" dirty="0">
                <a:solidFill>
                  <a:srgbClr val="000000"/>
                </a:solidFill>
                <a:cs typeface="Calibri"/>
                <a:sym typeface="Calibri"/>
              </a:rPr>
              <a:t>Information Sharing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2000" kern="0" dirty="0">
                <a:solidFill>
                  <a:srgbClr val="000000"/>
                </a:solidFill>
                <a:cs typeface="Calibri"/>
                <a:sym typeface="Calibri"/>
              </a:rPr>
              <a:t>Education about medical care and clinical processes</a:t>
            </a:r>
          </a:p>
        </p:txBody>
      </p:sp>
      <p:sp>
        <p:nvSpPr>
          <p:cNvPr id="68" name="Shape 1226">
            <a:extLst>
              <a:ext uri="{FF2B5EF4-FFF2-40B4-BE49-F238E27FC236}">
                <a16:creationId xmlns:a16="http://schemas.microsoft.com/office/drawing/2014/main" id="{3239DF56-E50F-4723-9FCA-9630952AD893}"/>
              </a:ext>
            </a:extLst>
          </p:cNvPr>
          <p:cNvSpPr/>
          <p:nvPr/>
        </p:nvSpPr>
        <p:spPr>
          <a:xfrm>
            <a:off x="1297984" y="6046228"/>
            <a:ext cx="214061" cy="194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69" name="Shape 1187">
            <a:extLst>
              <a:ext uri="{FF2B5EF4-FFF2-40B4-BE49-F238E27FC236}">
                <a16:creationId xmlns:a16="http://schemas.microsoft.com/office/drawing/2014/main" id="{9896F671-67B7-41DF-9243-99D3D82685E3}"/>
              </a:ext>
            </a:extLst>
          </p:cNvPr>
          <p:cNvSpPr/>
          <p:nvPr/>
        </p:nvSpPr>
        <p:spPr>
          <a:xfrm>
            <a:off x="1489911" y="2573817"/>
            <a:ext cx="3200526" cy="1410403"/>
          </a:xfrm>
          <a:prstGeom prst="rect">
            <a:avLst/>
          </a:prstGeom>
          <a:solidFill>
            <a:srgbClr val="DAE3F3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2000" b="1" u="sng" kern="0" dirty="0">
                <a:solidFill>
                  <a:srgbClr val="000000"/>
                </a:solidFill>
                <a:cs typeface="Calibri"/>
                <a:sym typeface="Calibri"/>
              </a:rPr>
              <a:t>Dignity and Respect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2000" kern="0" dirty="0">
                <a:solidFill>
                  <a:srgbClr val="000000"/>
                </a:solidFill>
                <a:cs typeface="Calibri"/>
                <a:sym typeface="Calibri"/>
              </a:rPr>
              <a:t>Identification of each infant and family member as an individual</a:t>
            </a:r>
            <a:endParaRPr sz="20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70" name="Shape 1190">
            <a:extLst>
              <a:ext uri="{FF2B5EF4-FFF2-40B4-BE49-F238E27FC236}">
                <a16:creationId xmlns:a16="http://schemas.microsoft.com/office/drawing/2014/main" id="{8EFB6BED-2E80-419A-AD40-DAE10109B98A}"/>
              </a:ext>
            </a:extLst>
          </p:cNvPr>
          <p:cNvSpPr/>
          <p:nvPr/>
        </p:nvSpPr>
        <p:spPr>
          <a:xfrm>
            <a:off x="1483617" y="4175201"/>
            <a:ext cx="3206820" cy="1261668"/>
          </a:xfrm>
          <a:prstGeom prst="rect">
            <a:avLst/>
          </a:prstGeom>
          <a:solidFill>
            <a:srgbClr val="DAE3F3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2000" b="1" u="sng" kern="0" dirty="0">
                <a:solidFill>
                  <a:srgbClr val="000000"/>
                </a:solidFill>
                <a:cs typeface="Calibri"/>
                <a:sym typeface="Calibri"/>
              </a:rPr>
              <a:t>Collaboration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2000" kern="0" dirty="0">
                <a:solidFill>
                  <a:srgbClr val="000000"/>
                </a:solidFill>
                <a:cs typeface="Calibri"/>
                <a:sym typeface="Calibri"/>
              </a:rPr>
              <a:t>Respectful and effective communication and partnership with families</a:t>
            </a:r>
            <a:endParaRPr sz="20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71" name="Shape 1228">
            <a:extLst>
              <a:ext uri="{FF2B5EF4-FFF2-40B4-BE49-F238E27FC236}">
                <a16:creationId xmlns:a16="http://schemas.microsoft.com/office/drawing/2014/main" id="{8832C0BB-BD24-4188-9B3D-89769DC00055}"/>
              </a:ext>
            </a:extLst>
          </p:cNvPr>
          <p:cNvSpPr/>
          <p:nvPr/>
        </p:nvSpPr>
        <p:spPr>
          <a:xfrm>
            <a:off x="1282653" y="4755596"/>
            <a:ext cx="207259" cy="522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72" name="Shape 1229">
            <a:extLst>
              <a:ext uri="{FF2B5EF4-FFF2-40B4-BE49-F238E27FC236}">
                <a16:creationId xmlns:a16="http://schemas.microsoft.com/office/drawing/2014/main" id="{F5DECE73-BF90-4673-89B0-E400334BBC9A}"/>
              </a:ext>
            </a:extLst>
          </p:cNvPr>
          <p:cNvSpPr/>
          <p:nvPr/>
        </p:nvSpPr>
        <p:spPr>
          <a:xfrm>
            <a:off x="1297985" y="3401948"/>
            <a:ext cx="180225" cy="1152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73" name="Shape 1196">
            <a:extLst>
              <a:ext uri="{FF2B5EF4-FFF2-40B4-BE49-F238E27FC236}">
                <a16:creationId xmlns:a16="http://schemas.microsoft.com/office/drawing/2014/main" id="{99A6E4F8-D18F-4616-AD36-26A23A8EC41E}"/>
              </a:ext>
            </a:extLst>
          </p:cNvPr>
          <p:cNvSpPr/>
          <p:nvPr/>
        </p:nvSpPr>
        <p:spPr>
          <a:xfrm>
            <a:off x="303845" y="1076645"/>
            <a:ext cx="81583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AIM</a:t>
            </a:r>
          </a:p>
        </p:txBody>
      </p:sp>
      <p:sp>
        <p:nvSpPr>
          <p:cNvPr id="74" name="Shape 1197">
            <a:extLst>
              <a:ext uri="{FF2B5EF4-FFF2-40B4-BE49-F238E27FC236}">
                <a16:creationId xmlns:a16="http://schemas.microsoft.com/office/drawing/2014/main" id="{998ADE6E-0C0A-412D-84DA-0DEA030CFC3E}"/>
              </a:ext>
            </a:extLst>
          </p:cNvPr>
          <p:cNvSpPr/>
          <p:nvPr/>
        </p:nvSpPr>
        <p:spPr>
          <a:xfrm>
            <a:off x="1386282" y="919406"/>
            <a:ext cx="3289122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PRIMARY DRIVERS</a:t>
            </a:r>
          </a:p>
        </p:txBody>
      </p:sp>
      <p:sp>
        <p:nvSpPr>
          <p:cNvPr id="77" name="Title 2">
            <a:extLst>
              <a:ext uri="{FF2B5EF4-FFF2-40B4-BE49-F238E27FC236}">
                <a16:creationId xmlns:a16="http://schemas.microsoft.com/office/drawing/2014/main" id="{F7DB4F32-922C-4E4A-AA9E-26A926F69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591" y="291720"/>
            <a:ext cx="7950758" cy="623840"/>
          </a:xfrm>
        </p:spPr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PAIRED—Primary Drivers</a:t>
            </a:r>
          </a:p>
        </p:txBody>
      </p:sp>
    </p:spTree>
    <p:extLst>
      <p:ext uri="{BB962C8B-B14F-4D97-AF65-F5344CB8AC3E}">
        <p14:creationId xmlns:p14="http://schemas.microsoft.com/office/powerpoint/2010/main" val="45486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4F8344-9113-4373-8545-C9C208CEA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591" y="291720"/>
            <a:ext cx="7950758" cy="623840"/>
          </a:xfrm>
        </p:spPr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Participation – Secondary Drivers</a:t>
            </a:r>
          </a:p>
        </p:txBody>
      </p:sp>
      <p:sp>
        <p:nvSpPr>
          <p:cNvPr id="6" name="Shape 1167">
            <a:extLst>
              <a:ext uri="{FF2B5EF4-FFF2-40B4-BE49-F238E27FC236}">
                <a16:creationId xmlns:a16="http://schemas.microsoft.com/office/drawing/2014/main" id="{05937213-EEC2-4BC9-BA1A-E2A38061580C}"/>
              </a:ext>
            </a:extLst>
          </p:cNvPr>
          <p:cNvSpPr/>
          <p:nvPr/>
        </p:nvSpPr>
        <p:spPr>
          <a:xfrm>
            <a:off x="3886081" y="1286519"/>
            <a:ext cx="5167198" cy="1508760"/>
          </a:xfrm>
          <a:prstGeom prst="rect">
            <a:avLst/>
          </a:prstGeom>
          <a:solidFill>
            <a:srgbClr val="FFF2CC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189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2400" dirty="0">
                <a:solidFill>
                  <a:schemeClr val="tx2"/>
                </a:solidFill>
              </a:rPr>
              <a:t>Educate family caregiver(s)  to become active participants in the care of their infant from admission to discharge</a:t>
            </a:r>
            <a:endParaRPr sz="2400" dirty="0">
              <a:solidFill>
                <a:schemeClr val="tx2"/>
              </a:solidFill>
            </a:endParaRPr>
          </a:p>
        </p:txBody>
      </p:sp>
      <p:sp>
        <p:nvSpPr>
          <p:cNvPr id="7" name="Shape 1164">
            <a:extLst>
              <a:ext uri="{FF2B5EF4-FFF2-40B4-BE49-F238E27FC236}">
                <a16:creationId xmlns:a16="http://schemas.microsoft.com/office/drawing/2014/main" id="{363DAEE9-B2C5-474C-8978-6F9F89FECA01}"/>
              </a:ext>
            </a:extLst>
          </p:cNvPr>
          <p:cNvSpPr/>
          <p:nvPr/>
        </p:nvSpPr>
        <p:spPr>
          <a:xfrm>
            <a:off x="3886081" y="2954864"/>
            <a:ext cx="5144496" cy="1508760"/>
          </a:xfrm>
          <a:prstGeom prst="rect">
            <a:avLst/>
          </a:prstGeom>
          <a:solidFill>
            <a:srgbClr val="FFF2CC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189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2400" dirty="0">
                <a:solidFill>
                  <a:schemeClr val="tx2"/>
                </a:solidFill>
              </a:rPr>
              <a:t>Provide family caregiver(s) with appropriate and increasing direct care opportunities.</a:t>
            </a:r>
            <a:endParaRPr sz="2400" dirty="0">
              <a:solidFill>
                <a:schemeClr val="tx2"/>
              </a:solidFill>
            </a:endParaRPr>
          </a:p>
        </p:txBody>
      </p:sp>
      <p:sp>
        <p:nvSpPr>
          <p:cNvPr id="8" name="Shape 1221">
            <a:extLst>
              <a:ext uri="{FF2B5EF4-FFF2-40B4-BE49-F238E27FC236}">
                <a16:creationId xmlns:a16="http://schemas.microsoft.com/office/drawing/2014/main" id="{25AE6C19-09C5-4EAF-AF24-BCA2926EE990}"/>
              </a:ext>
            </a:extLst>
          </p:cNvPr>
          <p:cNvSpPr/>
          <p:nvPr/>
        </p:nvSpPr>
        <p:spPr>
          <a:xfrm>
            <a:off x="3374136" y="2544931"/>
            <a:ext cx="511945" cy="8809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9" name="Shape 1222">
            <a:extLst>
              <a:ext uri="{FF2B5EF4-FFF2-40B4-BE49-F238E27FC236}">
                <a16:creationId xmlns:a16="http://schemas.microsoft.com/office/drawing/2014/main" id="{F3052101-8B8D-46FB-A8C6-FE2398B7873E}"/>
              </a:ext>
            </a:extLst>
          </p:cNvPr>
          <p:cNvSpPr/>
          <p:nvPr/>
        </p:nvSpPr>
        <p:spPr>
          <a:xfrm>
            <a:off x="3626796" y="1577853"/>
            <a:ext cx="196659" cy="851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12" name="Shape 1170">
            <a:extLst>
              <a:ext uri="{FF2B5EF4-FFF2-40B4-BE49-F238E27FC236}">
                <a16:creationId xmlns:a16="http://schemas.microsoft.com/office/drawing/2014/main" id="{E81D3AE8-63D4-49AF-B782-DB535F43AFD1}"/>
              </a:ext>
            </a:extLst>
          </p:cNvPr>
          <p:cNvSpPr/>
          <p:nvPr/>
        </p:nvSpPr>
        <p:spPr>
          <a:xfrm>
            <a:off x="1523677" y="1285356"/>
            <a:ext cx="2103120" cy="1174380"/>
          </a:xfrm>
          <a:prstGeom prst="rect">
            <a:avLst/>
          </a:prstGeom>
          <a:solidFill>
            <a:srgbClr val="DAE3F3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 defTabSz="457189">
              <a:spcBef>
                <a:spcPts val="600"/>
              </a:spcBef>
              <a:defRPr sz="1200"/>
            </a:pPr>
            <a:r>
              <a:rPr lang="en-US" sz="2000" b="1" u="sng" dirty="0">
                <a:solidFill>
                  <a:schemeClr val="tx2"/>
                </a:solidFill>
              </a:rPr>
              <a:t>Participation</a:t>
            </a:r>
          </a:p>
          <a:p>
            <a:pPr algn="ctr" defTabSz="457189">
              <a:spcBef>
                <a:spcPts val="600"/>
              </a:spcBef>
              <a:defRPr sz="1200"/>
            </a:pPr>
            <a:r>
              <a:rPr lang="en-US" sz="2000" dirty="0">
                <a:solidFill>
                  <a:schemeClr val="tx2"/>
                </a:solidFill>
              </a:rPr>
              <a:t>Participation of family in care</a:t>
            </a:r>
            <a:endParaRPr sz="2000" dirty="0">
              <a:solidFill>
                <a:schemeClr val="tx2"/>
              </a:solidFill>
            </a:endParaRPr>
          </a:p>
        </p:txBody>
      </p:sp>
      <p:cxnSp>
        <p:nvCxnSpPr>
          <p:cNvPr id="15" name="Connector 1173">
            <a:extLst>
              <a:ext uri="{FF2B5EF4-FFF2-40B4-BE49-F238E27FC236}">
                <a16:creationId xmlns:a16="http://schemas.microsoft.com/office/drawing/2014/main" id="{115F4D95-D845-4445-80EC-8565EF576560}"/>
              </a:ext>
            </a:extLst>
          </p:cNvPr>
          <p:cNvCxnSpPr>
            <a:cxnSpLocks/>
            <a:stCxn id="12" idx="1"/>
          </p:cNvCxnSpPr>
          <p:nvPr/>
        </p:nvCxnSpPr>
        <p:spPr>
          <a:xfrm flipH="1" flipV="1">
            <a:off x="1331749" y="1839784"/>
            <a:ext cx="191928" cy="32762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  <p:sp>
        <p:nvSpPr>
          <p:cNvPr id="25" name="Shape 1196">
            <a:extLst>
              <a:ext uri="{FF2B5EF4-FFF2-40B4-BE49-F238E27FC236}">
                <a16:creationId xmlns:a16="http://schemas.microsoft.com/office/drawing/2014/main" id="{B596E6D8-002B-4E08-A21D-E7BA60E69C13}"/>
              </a:ext>
            </a:extLst>
          </p:cNvPr>
          <p:cNvSpPr/>
          <p:nvPr/>
        </p:nvSpPr>
        <p:spPr>
          <a:xfrm>
            <a:off x="337610" y="940869"/>
            <a:ext cx="81583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>
                <a:solidFill>
                  <a:schemeClr val="tx2"/>
                </a:solidFill>
              </a:rPr>
              <a:t>AIM</a:t>
            </a:r>
          </a:p>
        </p:txBody>
      </p:sp>
      <p:sp>
        <p:nvSpPr>
          <p:cNvPr id="26" name="Shape 1197">
            <a:extLst>
              <a:ext uri="{FF2B5EF4-FFF2-40B4-BE49-F238E27FC236}">
                <a16:creationId xmlns:a16="http://schemas.microsoft.com/office/drawing/2014/main" id="{468A217D-ED27-4A50-92A5-09C0C0874974}"/>
              </a:ext>
            </a:extLst>
          </p:cNvPr>
          <p:cNvSpPr/>
          <p:nvPr/>
        </p:nvSpPr>
        <p:spPr>
          <a:xfrm>
            <a:off x="1545809" y="946931"/>
            <a:ext cx="2121384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>
                <a:solidFill>
                  <a:schemeClr val="tx2"/>
                </a:solidFill>
              </a:rPr>
              <a:t>PRIMARY DRIVERS</a:t>
            </a:r>
          </a:p>
        </p:txBody>
      </p:sp>
      <p:sp>
        <p:nvSpPr>
          <p:cNvPr id="27" name="Shape 1198">
            <a:extLst>
              <a:ext uri="{FF2B5EF4-FFF2-40B4-BE49-F238E27FC236}">
                <a16:creationId xmlns:a16="http://schemas.microsoft.com/office/drawing/2014/main" id="{80685BBB-B5A2-43FB-9A12-BC278B1B0195}"/>
              </a:ext>
            </a:extLst>
          </p:cNvPr>
          <p:cNvSpPr/>
          <p:nvPr/>
        </p:nvSpPr>
        <p:spPr>
          <a:xfrm>
            <a:off x="4275658" y="910091"/>
            <a:ext cx="3657600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2000" dirty="0">
                <a:solidFill>
                  <a:schemeClr val="tx2"/>
                </a:solidFill>
              </a:rPr>
              <a:t>SECONDARY DRIVERS</a:t>
            </a:r>
          </a:p>
        </p:txBody>
      </p:sp>
      <p:sp>
        <p:nvSpPr>
          <p:cNvPr id="93" name="Shape 1174">
            <a:extLst>
              <a:ext uri="{FF2B5EF4-FFF2-40B4-BE49-F238E27FC236}">
                <a16:creationId xmlns:a16="http://schemas.microsoft.com/office/drawing/2014/main" id="{11AE6E23-7A16-4464-B32F-B91A414D3163}"/>
              </a:ext>
            </a:extLst>
          </p:cNvPr>
          <p:cNvSpPr/>
          <p:nvPr/>
        </p:nvSpPr>
        <p:spPr>
          <a:xfrm>
            <a:off x="170090" y="1312868"/>
            <a:ext cx="1150872" cy="5294823"/>
          </a:xfrm>
          <a:prstGeom prst="rect">
            <a:avLst/>
          </a:prstGeom>
          <a:solidFill>
            <a:srgbClr val="E2F0D9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u="sng" kern="0" dirty="0">
                <a:solidFill>
                  <a:srgbClr val="4472C4">
                    <a:lumMod val="75000"/>
                  </a:srgbClr>
                </a:solidFill>
                <a:latin typeface="Arial"/>
                <a:ea typeface="Arial"/>
                <a:cs typeface="Arial"/>
                <a:sym typeface="Arial"/>
              </a:rPr>
              <a:t>PRIMARY</a:t>
            </a:r>
            <a:endParaRPr lang="en-US" sz="400" b="1" u="sng" kern="0" dirty="0">
              <a:solidFill>
                <a:srgbClr val="4472C4">
                  <a:lumMod val="75000"/>
                </a:srgbClr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400" b="1" u="sng" kern="0" dirty="0">
              <a:solidFill>
                <a:srgbClr val="4472C4">
                  <a:lumMod val="75000"/>
                </a:srgbClr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kern="0" dirty="0">
                <a:solidFill>
                  <a:srgbClr val="4472C4">
                    <a:lumMod val="75000"/>
                  </a:srgbClr>
                </a:solidFill>
                <a:latin typeface="Arial"/>
                <a:ea typeface="Arial"/>
                <a:cs typeface="Arial"/>
                <a:sym typeface="Arial"/>
              </a:rPr>
              <a:t>By 6/2023, each NICU will achieve a 20% increase from baseline in the percentage of infants who receive skin-to-skin care from at least one family caregiver within 3 days of clinical eligibility as defined by individual unit protocols.</a:t>
            </a: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900" b="1" kern="0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u="sng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SUPPLEMENTAL</a:t>
            </a: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endParaRPr lang="en-US" sz="400" b="1" u="sng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914400" hangingPunct="0">
              <a:lnSpc>
                <a:spcPct val="90000"/>
              </a:lnSpc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rPr lang="en-US" sz="900" b="1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By 6/2023, family caregiver surveys will demonstrate a 20% improvement from baseline in the perception of the culture of family-centered care in each NICU as averaged across all 4 domains. </a:t>
            </a:r>
          </a:p>
          <a:p>
            <a:pPr algn="ctr" defTabSz="914400" hangingPunct="0">
              <a:lnSpc>
                <a:spcPct val="90000"/>
              </a:lnSpc>
              <a:spcBef>
                <a:spcPts val="1000"/>
              </a:spcBef>
              <a:defRPr sz="1200">
                <a:latin typeface="Arial"/>
                <a:ea typeface="Arial"/>
                <a:cs typeface="Arial"/>
                <a:sym typeface="Arial"/>
              </a:defRPr>
            </a:pPr>
            <a:endParaRPr sz="900" b="1" kern="0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240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058B0A-BCBD-4006-8B7C-62856DC34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Participation – Potentially Better Practices</a:t>
            </a:r>
          </a:p>
        </p:txBody>
      </p:sp>
      <p:sp>
        <p:nvSpPr>
          <p:cNvPr id="15" name="Shape 1201">
            <a:extLst>
              <a:ext uri="{FF2B5EF4-FFF2-40B4-BE49-F238E27FC236}">
                <a16:creationId xmlns:a16="http://schemas.microsoft.com/office/drawing/2014/main" id="{8A4EFD0C-B81C-4794-8227-28032BE3AA76}"/>
              </a:ext>
            </a:extLst>
          </p:cNvPr>
          <p:cNvSpPr/>
          <p:nvPr/>
        </p:nvSpPr>
        <p:spPr>
          <a:xfrm>
            <a:off x="5419948" y="1943450"/>
            <a:ext cx="3657600" cy="4173886"/>
          </a:xfrm>
          <a:prstGeom prst="rect">
            <a:avLst/>
          </a:prstGeom>
          <a:solidFill>
            <a:srgbClr val="FBE5D6"/>
          </a:solidFill>
          <a:ln w="9525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Encourage family caregiver(s) participation in early skin-to-skin care</a:t>
            </a:r>
            <a:endParaRPr kumimoji="0" sz="2200" b="0" i="0" u="none" strike="noStrike" kern="0" cap="none" spc="0" normalizeH="0" baseline="0" noProof="0" dirty="0">
              <a:ln>
                <a:noFill/>
              </a:ln>
              <a:solidFill>
                <a:srgbClr val="0384DB"/>
              </a:solidFill>
              <a:effectLst/>
              <a:uLnTx/>
              <a:uFillTx/>
              <a:cs typeface="Calibri"/>
              <a:sym typeface="Calibri"/>
            </a:endParaRP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Inclu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de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of families in 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daily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rounds/creation of daily care plans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/handoffs</a:t>
            </a:r>
            <a:endParaRPr kumimoji="0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Provide early and continuing l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actation 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support to promote breastfeeding</a:t>
            </a:r>
          </a:p>
          <a:p>
            <a:pPr marL="100260" marR="0" lvl="0" indent="-100260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Revisit and revise policies that limit caregiver interaction with infant</a:t>
            </a:r>
            <a:endParaRPr kumimoji="0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16" name="Shape 1167">
            <a:extLst>
              <a:ext uri="{FF2B5EF4-FFF2-40B4-BE49-F238E27FC236}">
                <a16:creationId xmlns:a16="http://schemas.microsoft.com/office/drawing/2014/main" id="{71C22E92-F188-4290-BBDF-C701AE40DA17}"/>
              </a:ext>
            </a:extLst>
          </p:cNvPr>
          <p:cNvSpPr/>
          <p:nvPr/>
        </p:nvSpPr>
        <p:spPr>
          <a:xfrm>
            <a:off x="2572747" y="2321328"/>
            <a:ext cx="2671479" cy="413119"/>
          </a:xfrm>
          <a:prstGeom prst="rect">
            <a:avLst/>
          </a:prstGeom>
          <a:solidFill>
            <a:srgbClr val="FFF2CC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189" hangingPunct="0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Educate family caregiver(s)  to become active participants in the care of their infant from admission to discharge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17" name="Shape 1164">
            <a:extLst>
              <a:ext uri="{FF2B5EF4-FFF2-40B4-BE49-F238E27FC236}">
                <a16:creationId xmlns:a16="http://schemas.microsoft.com/office/drawing/2014/main" id="{50D5F549-EE42-46C2-A79D-B1341725BEC7}"/>
              </a:ext>
            </a:extLst>
          </p:cNvPr>
          <p:cNvSpPr/>
          <p:nvPr/>
        </p:nvSpPr>
        <p:spPr>
          <a:xfrm>
            <a:off x="2570156" y="3050232"/>
            <a:ext cx="2674069" cy="354723"/>
          </a:xfrm>
          <a:prstGeom prst="rect">
            <a:avLst/>
          </a:prstGeom>
          <a:solidFill>
            <a:srgbClr val="FFF2CC"/>
          </a:solidFill>
          <a:ln w="9525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189" hangingPunct="0">
              <a:spcBef>
                <a:spcPts val="600"/>
              </a:spcBef>
              <a:defRPr sz="2800">
                <a:solidFill>
                  <a:srgbClr val="808080"/>
                </a:solidFill>
              </a:defRPr>
            </a:pPr>
            <a:r>
              <a:rPr lang="en-US" sz="900" kern="0" dirty="0">
                <a:solidFill>
                  <a:srgbClr val="000000"/>
                </a:solidFill>
                <a:cs typeface="Calibri"/>
                <a:sym typeface="Calibri"/>
              </a:rPr>
              <a:t>Provide family caregiver(s) with appropriate and increasing direct care opportunities.</a:t>
            </a:r>
            <a:endParaRPr sz="9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18" name="Shape 1221">
            <a:extLst>
              <a:ext uri="{FF2B5EF4-FFF2-40B4-BE49-F238E27FC236}">
                <a16:creationId xmlns:a16="http://schemas.microsoft.com/office/drawing/2014/main" id="{322420FB-0A56-41D2-83F5-250F25DEBB7A}"/>
              </a:ext>
            </a:extLst>
          </p:cNvPr>
          <p:cNvSpPr/>
          <p:nvPr/>
        </p:nvSpPr>
        <p:spPr>
          <a:xfrm>
            <a:off x="2398792" y="2958761"/>
            <a:ext cx="171363" cy="1990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19" name="Shape 1222">
            <a:extLst>
              <a:ext uri="{FF2B5EF4-FFF2-40B4-BE49-F238E27FC236}">
                <a16:creationId xmlns:a16="http://schemas.microsoft.com/office/drawing/2014/main" id="{CFB50CBE-60A3-405D-8373-609FC34F7671}"/>
              </a:ext>
            </a:extLst>
          </p:cNvPr>
          <p:cNvSpPr/>
          <p:nvPr/>
        </p:nvSpPr>
        <p:spPr>
          <a:xfrm>
            <a:off x="2398790" y="2574372"/>
            <a:ext cx="196659" cy="851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20" name="Shape 1170">
            <a:extLst>
              <a:ext uri="{FF2B5EF4-FFF2-40B4-BE49-F238E27FC236}">
                <a16:creationId xmlns:a16="http://schemas.microsoft.com/office/drawing/2014/main" id="{223125A5-F3BA-4D92-A060-7BD3447124C2}"/>
              </a:ext>
            </a:extLst>
          </p:cNvPr>
          <p:cNvSpPr/>
          <p:nvPr/>
        </p:nvSpPr>
        <p:spPr>
          <a:xfrm>
            <a:off x="295671" y="2281875"/>
            <a:ext cx="2103120" cy="1123080"/>
          </a:xfrm>
          <a:prstGeom prst="rect">
            <a:avLst/>
          </a:prstGeom>
          <a:solidFill>
            <a:srgbClr val="DAE3F3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2000" b="1" u="sng" kern="0" dirty="0">
                <a:solidFill>
                  <a:srgbClr val="000000"/>
                </a:solidFill>
                <a:cs typeface="Calibri"/>
                <a:sym typeface="Calibri"/>
              </a:rPr>
              <a:t>Participation</a:t>
            </a:r>
          </a:p>
          <a:p>
            <a:pPr algn="ctr" defTabSz="457189" hangingPunct="0">
              <a:spcBef>
                <a:spcPts val="600"/>
              </a:spcBef>
              <a:defRPr sz="1200"/>
            </a:pPr>
            <a:r>
              <a:rPr lang="en-US" sz="2000" kern="0" dirty="0">
                <a:solidFill>
                  <a:srgbClr val="000000"/>
                </a:solidFill>
                <a:cs typeface="Calibri"/>
                <a:sym typeface="Calibri"/>
              </a:rPr>
              <a:t>Participation of family in care</a:t>
            </a:r>
            <a:endParaRPr sz="2000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21" name="Shape 1197">
            <a:extLst>
              <a:ext uri="{FF2B5EF4-FFF2-40B4-BE49-F238E27FC236}">
                <a16:creationId xmlns:a16="http://schemas.microsoft.com/office/drawing/2014/main" id="{72BD9D07-DE71-49A5-848C-7B7352E52258}"/>
              </a:ext>
            </a:extLst>
          </p:cNvPr>
          <p:cNvSpPr/>
          <p:nvPr/>
        </p:nvSpPr>
        <p:spPr>
          <a:xfrm>
            <a:off x="317803" y="1943450"/>
            <a:ext cx="2121384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PRIMARY DRIVERS</a:t>
            </a:r>
          </a:p>
        </p:txBody>
      </p:sp>
      <p:sp>
        <p:nvSpPr>
          <p:cNvPr id="22" name="Shape 1198">
            <a:extLst>
              <a:ext uri="{FF2B5EF4-FFF2-40B4-BE49-F238E27FC236}">
                <a16:creationId xmlns:a16="http://schemas.microsoft.com/office/drawing/2014/main" id="{E27E9F26-B08B-4D73-B7B3-148B945E833F}"/>
              </a:ext>
            </a:extLst>
          </p:cNvPr>
          <p:cNvSpPr/>
          <p:nvPr/>
        </p:nvSpPr>
        <p:spPr>
          <a:xfrm>
            <a:off x="2078388" y="1944484"/>
            <a:ext cx="3657600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SECONDARY DRIVERS</a:t>
            </a:r>
          </a:p>
        </p:txBody>
      </p:sp>
      <p:sp>
        <p:nvSpPr>
          <p:cNvPr id="23" name="Shape 1199">
            <a:extLst>
              <a:ext uri="{FF2B5EF4-FFF2-40B4-BE49-F238E27FC236}">
                <a16:creationId xmlns:a16="http://schemas.microsoft.com/office/drawing/2014/main" id="{077609CA-8406-4B7A-BD39-FDB14DCDC2C5}"/>
              </a:ext>
            </a:extLst>
          </p:cNvPr>
          <p:cNvSpPr/>
          <p:nvPr/>
        </p:nvSpPr>
        <p:spPr>
          <a:xfrm>
            <a:off x="6131582" y="1302273"/>
            <a:ext cx="2085197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PBPs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4" name="Shape 1230">
            <a:extLst>
              <a:ext uri="{FF2B5EF4-FFF2-40B4-BE49-F238E27FC236}">
                <a16:creationId xmlns:a16="http://schemas.microsoft.com/office/drawing/2014/main" id="{B51883D3-A13E-416D-BCA7-B6614BF32ED0}"/>
              </a:ext>
            </a:extLst>
          </p:cNvPr>
          <p:cNvSpPr/>
          <p:nvPr/>
        </p:nvSpPr>
        <p:spPr>
          <a:xfrm>
            <a:off x="5269015" y="3073448"/>
            <a:ext cx="146572" cy="1228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  <p:sp>
        <p:nvSpPr>
          <p:cNvPr id="25" name="Shape 1231">
            <a:extLst>
              <a:ext uri="{FF2B5EF4-FFF2-40B4-BE49-F238E27FC236}">
                <a16:creationId xmlns:a16="http://schemas.microsoft.com/office/drawing/2014/main" id="{A386023D-16AA-4512-9B01-CCBE909B1F16}"/>
              </a:ext>
            </a:extLst>
          </p:cNvPr>
          <p:cNvSpPr/>
          <p:nvPr/>
        </p:nvSpPr>
        <p:spPr>
          <a:xfrm>
            <a:off x="5238808" y="2448159"/>
            <a:ext cx="184883" cy="126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14400" y="14400"/>
                  <a:pt x="7200" y="7200"/>
                  <a:pt x="0" y="0"/>
                </a:cubicBezTo>
              </a:path>
            </a:pathLst>
          </a:custGeom>
          <a:ln w="6350">
            <a:solidFill>
              <a:srgbClr val="000000"/>
            </a:solidFill>
            <a:miter/>
            <a:tailEnd type="triangle"/>
          </a:ln>
        </p:spPr>
        <p:txBody>
          <a:bodyPr/>
          <a:lstStyle/>
          <a:p>
            <a:pPr defTabSz="914400" hangingPunct="0"/>
            <a:endParaRPr kern="0">
              <a:solidFill>
                <a:srgbClr val="000000"/>
              </a:solidFill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963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39327" y="1212084"/>
            <a:ext cx="7643028" cy="50128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kern="0" dirty="0">
                <a:solidFill>
                  <a:srgbClr val="0384DB"/>
                </a:solidFill>
                <a:cs typeface="Calibri"/>
                <a:sym typeface="Calibri"/>
              </a:rPr>
              <a:t>Early skin-to-skin care (SSC</a:t>
            </a:r>
            <a:r>
              <a:rPr lang="en-US" sz="2800" b="1" kern="0" dirty="0" smtClean="0">
                <a:solidFill>
                  <a:srgbClr val="0384DB"/>
                </a:solidFill>
                <a:cs typeface="Calibri"/>
                <a:sym typeface="Calibri"/>
              </a:rPr>
              <a:t>)</a:t>
            </a:r>
          </a:p>
          <a:p>
            <a:pPr marL="0" indent="0">
              <a:buNone/>
            </a:pPr>
            <a:endParaRPr lang="en-US" sz="2800" b="1" kern="0" dirty="0">
              <a:solidFill>
                <a:srgbClr val="0384DB"/>
              </a:solidFill>
              <a:cs typeface="Calibri"/>
              <a:sym typeface="Calibri"/>
            </a:endParaRPr>
          </a:p>
          <a:p>
            <a:pPr marL="0" indent="0">
              <a:buNone/>
            </a:pPr>
            <a:endParaRPr lang="en-US" sz="2800" b="1" kern="0" dirty="0">
              <a:solidFill>
                <a:srgbClr val="0384DB"/>
              </a:solidFill>
              <a:cs typeface="Calibri"/>
              <a:sym typeface="Calibri"/>
            </a:endParaRPr>
          </a:p>
          <a:p>
            <a:endParaRPr lang="en-US" b="1" dirty="0" smtClean="0"/>
          </a:p>
          <a:p>
            <a:pPr marL="0" indent="0">
              <a:spcAft>
                <a:spcPts val="600"/>
              </a:spcAft>
              <a:buNone/>
            </a:pPr>
            <a:endParaRPr lang="en-US" sz="2800" kern="0" dirty="0" smtClean="0">
              <a:solidFill>
                <a:srgbClr val="0384DB"/>
              </a:solidFill>
              <a:cs typeface="Calibri"/>
              <a:sym typeface="Calibri"/>
            </a:endParaRPr>
          </a:p>
          <a:p>
            <a:pPr marL="0" indent="0">
              <a:spcAft>
                <a:spcPts val="600"/>
              </a:spcAft>
              <a:buNone/>
            </a:pPr>
            <a:endParaRPr lang="en-US" sz="2800" kern="0" dirty="0">
              <a:solidFill>
                <a:srgbClr val="0384DB"/>
              </a:solidFill>
              <a:cs typeface="Calibri"/>
              <a:sym typeface="Calibri"/>
            </a:endParaRPr>
          </a:p>
          <a:p>
            <a:pPr marL="0" indent="0">
              <a:spcAft>
                <a:spcPts val="600"/>
              </a:spcAft>
              <a:buNone/>
            </a:pPr>
            <a:endParaRPr lang="en-US" sz="2800" kern="0" dirty="0" smtClean="0">
              <a:solidFill>
                <a:srgbClr val="0384DB"/>
              </a:solidFill>
              <a:cs typeface="Calibri"/>
              <a:sym typeface="Calibri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US" sz="2800" b="1" kern="0" dirty="0" smtClean="0">
                <a:solidFill>
                  <a:srgbClr val="0384DB"/>
                </a:solidFill>
                <a:cs typeface="Calibri"/>
                <a:sym typeface="Calibri"/>
              </a:rPr>
              <a:t>Lactation </a:t>
            </a:r>
            <a:r>
              <a:rPr lang="en-US" sz="2800" b="1" kern="0" dirty="0">
                <a:solidFill>
                  <a:srgbClr val="0384DB"/>
                </a:solidFill>
                <a:cs typeface="Calibri"/>
                <a:sym typeface="Calibri"/>
              </a:rPr>
              <a:t>support to promote breastfeeding</a:t>
            </a:r>
          </a:p>
          <a:p>
            <a:pPr marL="0" indent="0">
              <a:buNone/>
            </a:pPr>
            <a:endParaRPr lang="en-US" b="1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Participation in care: Outcome Measures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69366" y="1730403"/>
            <a:ext cx="7845984" cy="2638425"/>
          </a:xfrm>
          <a:prstGeom prst="roundRect">
            <a:avLst/>
          </a:prstGeom>
          <a:solidFill>
            <a:srgbClr val="EDA65D"/>
          </a:solidFill>
          <a:ln w="28575">
            <a:solidFill>
              <a:srgbClr val="0093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infants receiving prompt initiation of SSC (within 3 days of clinical eligibility)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Average day of life when SSC was first provided by a family caregiver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eligible inpatient days where a family caregiver provided at least one hour of SSC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78891" y="5219700"/>
            <a:ext cx="7845984" cy="800100"/>
          </a:xfrm>
          <a:prstGeom prst="roundRect">
            <a:avLst/>
          </a:prstGeom>
          <a:solidFill>
            <a:srgbClr val="EDA65D"/>
          </a:solidFill>
          <a:ln w="28575">
            <a:solidFill>
              <a:srgbClr val="0093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infants receiving any of mother’s own milk at the time of initial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disposition</a:t>
            </a:r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713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3C1C66-98A9-4196-8040-704E679C9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Dignity and Respect</a:t>
            </a:r>
          </a:p>
        </p:txBody>
      </p:sp>
      <p:sp>
        <p:nvSpPr>
          <p:cNvPr id="115" name="Shape 1161">
            <a:extLst>
              <a:ext uri="{FF2B5EF4-FFF2-40B4-BE49-F238E27FC236}">
                <a16:creationId xmlns:a16="http://schemas.microsoft.com/office/drawing/2014/main" id="{1BEFF571-7539-40F3-8326-C8756F5156ED}"/>
              </a:ext>
            </a:extLst>
          </p:cNvPr>
          <p:cNvSpPr/>
          <p:nvPr/>
        </p:nvSpPr>
        <p:spPr>
          <a:xfrm>
            <a:off x="564591" y="2295496"/>
            <a:ext cx="3197054" cy="3050227"/>
          </a:xfrm>
          <a:prstGeom prst="rect">
            <a:avLst/>
          </a:prstGeom>
          <a:solidFill>
            <a:srgbClr val="FFF2CC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marL="342900" indent="-342900" defTabSz="914400" hangingPunct="0">
              <a:buFontTx/>
              <a:buChar char="-"/>
            </a:pPr>
            <a:r>
              <a:rPr lang="en-US" sz="2000" kern="0" dirty="0">
                <a:solidFill>
                  <a:srgbClr val="000000"/>
                </a:solidFill>
                <a:cs typeface="Calibri"/>
                <a:sym typeface="Calibri"/>
              </a:rPr>
              <a:t>Acknowledge that each infant and family member is an individual.</a:t>
            </a:r>
          </a:p>
          <a:p>
            <a:pPr marL="342900" indent="-342900" defTabSz="914400" hangingPunct="0">
              <a:buFontTx/>
              <a:buChar char="-"/>
            </a:pPr>
            <a:endParaRPr lang="en-US" sz="2000" kern="0" dirty="0">
              <a:solidFill>
                <a:srgbClr val="000000"/>
              </a:solidFill>
              <a:cs typeface="Calibri"/>
              <a:sym typeface="Calibri"/>
            </a:endParaRPr>
          </a:p>
          <a:p>
            <a:pPr marL="342900" indent="-342900" defTabSz="914400" hangingPunct="0">
              <a:buFontTx/>
              <a:buChar char="-"/>
            </a:pPr>
            <a:r>
              <a:rPr lang="en-US" sz="2000" kern="0" dirty="0">
                <a:solidFill>
                  <a:srgbClr val="000000"/>
                </a:solidFill>
                <a:cs typeface="Calibri"/>
                <a:sym typeface="Calibri"/>
              </a:rPr>
              <a:t>Incorporate family knowledge, values, beliefs and cultural backgrounds into the planning and delivery of care.</a:t>
            </a:r>
          </a:p>
        </p:txBody>
      </p:sp>
      <p:sp>
        <p:nvSpPr>
          <p:cNvPr id="132" name="Shape 1198">
            <a:extLst>
              <a:ext uri="{FF2B5EF4-FFF2-40B4-BE49-F238E27FC236}">
                <a16:creationId xmlns:a16="http://schemas.microsoft.com/office/drawing/2014/main" id="{C9F0E700-0125-4BAC-AC1A-58A0958C7191}"/>
              </a:ext>
            </a:extLst>
          </p:cNvPr>
          <p:cNvSpPr/>
          <p:nvPr/>
        </p:nvSpPr>
        <p:spPr>
          <a:xfrm>
            <a:off x="349469" y="1634550"/>
            <a:ext cx="3657600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SECONDARY DRIVERS</a:t>
            </a:r>
          </a:p>
        </p:txBody>
      </p:sp>
      <p:sp>
        <p:nvSpPr>
          <p:cNvPr id="133" name="Shape 1199">
            <a:extLst>
              <a:ext uri="{FF2B5EF4-FFF2-40B4-BE49-F238E27FC236}">
                <a16:creationId xmlns:a16="http://schemas.microsoft.com/office/drawing/2014/main" id="{4E65CE0C-2B99-4C40-86EC-BBEA3C30469A}"/>
              </a:ext>
            </a:extLst>
          </p:cNvPr>
          <p:cNvSpPr/>
          <p:nvPr/>
        </p:nvSpPr>
        <p:spPr>
          <a:xfrm>
            <a:off x="5311321" y="1634550"/>
            <a:ext cx="2085197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 anchor="ctr">
            <a:spAutoFit/>
          </a:bodyPr>
          <a:lstStyle>
            <a:lvl1pPr algn="ctr"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PBPs</a:t>
            </a:r>
            <a:endParaRPr kumimoji="0" sz="2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4" name="Shape 1203">
            <a:extLst>
              <a:ext uri="{FF2B5EF4-FFF2-40B4-BE49-F238E27FC236}">
                <a16:creationId xmlns:a16="http://schemas.microsoft.com/office/drawing/2014/main" id="{DD1B6ADC-3548-4E74-83AD-E59DDDC03DA1}"/>
              </a:ext>
            </a:extLst>
          </p:cNvPr>
          <p:cNvSpPr/>
          <p:nvPr/>
        </p:nvSpPr>
        <p:spPr>
          <a:xfrm>
            <a:off x="4081109" y="2327225"/>
            <a:ext cx="4545623" cy="3036083"/>
          </a:xfrm>
          <a:prstGeom prst="rect">
            <a:avLst/>
          </a:prstGeom>
          <a:solidFill>
            <a:srgbClr val="FBE5D6"/>
          </a:solidFill>
          <a:ln w="9525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marL="80209" marR="0" lvl="0" indent="-80209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384DB"/>
              </a:solidFill>
              <a:effectLst/>
              <a:uLnTx/>
              <a:uFillTx/>
              <a:cs typeface="Calibri"/>
              <a:sym typeface="Calibri"/>
            </a:endParaRPr>
          </a:p>
          <a:p>
            <a:pPr marL="80209" marR="0" lvl="0" indent="-80209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Create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384DB"/>
                </a:solidFill>
                <a:effectLst/>
                <a:uLnTx/>
                <a:uFillTx/>
                <a:cs typeface="Calibri"/>
                <a:sym typeface="Calibri"/>
              </a:rPr>
              <a:t>a culturally sensitive environment supportive of skin-to-skin care (reclining chairs, access to food and water, privacy)</a:t>
            </a:r>
          </a:p>
          <a:p>
            <a:pPr marL="80209" marR="0" lvl="0" indent="-80209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endParaRPr kumimoji="0" lang="en-US" sz="1500" b="0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cs typeface="Calibri"/>
              <a:sym typeface="Calibri"/>
            </a:endParaRPr>
          </a:p>
          <a:p>
            <a:pPr marL="80209" marR="0" lvl="0" indent="-80209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Identify infant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and family caregiver(s)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by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appropriate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name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s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in all interactions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  <a:p>
            <a:pPr marL="80209" marR="0" lvl="0" indent="-80209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endParaRPr kumimoji="0" sz="1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  <a:p>
            <a:pPr marL="80209" marR="0" lvl="0" indent="-80209" defTabSz="457189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900"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Celebrate milestones and transitions</a:t>
            </a:r>
          </a:p>
        </p:txBody>
      </p:sp>
      <p:cxnSp>
        <p:nvCxnSpPr>
          <p:cNvPr id="138" name="Connector 1208">
            <a:extLst>
              <a:ext uri="{FF2B5EF4-FFF2-40B4-BE49-F238E27FC236}">
                <a16:creationId xmlns:a16="http://schemas.microsoft.com/office/drawing/2014/main" id="{6486D5FB-946A-431C-9499-C5D0957FD48D}"/>
              </a:ext>
            </a:extLst>
          </p:cNvPr>
          <p:cNvCxnSpPr>
            <a:cxnSpLocks/>
          </p:cNvCxnSpPr>
          <p:nvPr/>
        </p:nvCxnSpPr>
        <p:spPr>
          <a:xfrm flipH="1">
            <a:off x="3823191" y="3854410"/>
            <a:ext cx="183878" cy="0"/>
          </a:xfrm>
          <a:prstGeom prst="straightConnector1">
            <a:avLst/>
          </a:prstGeom>
          <a:ln w="6350">
            <a:solidFill>
              <a:srgbClr val="000000"/>
            </a:solidFill>
            <a:miter/>
            <a:tailEnd type="triangle"/>
          </a:ln>
        </p:spPr>
      </p:cxnSp>
    </p:spTree>
    <p:extLst>
      <p:ext uri="{BB962C8B-B14F-4D97-AF65-F5344CB8AC3E}">
        <p14:creationId xmlns:p14="http://schemas.microsoft.com/office/powerpoint/2010/main" val="423051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FPQC">
      <a:dk1>
        <a:srgbClr val="009374"/>
      </a:dk1>
      <a:lt1>
        <a:srgbClr val="FFFFFF"/>
      </a:lt1>
      <a:dk2>
        <a:srgbClr val="000000"/>
      </a:dk2>
      <a:lt2>
        <a:srgbClr val="80B0A6"/>
      </a:lt2>
      <a:accent1>
        <a:srgbClr val="009374"/>
      </a:accent1>
      <a:accent2>
        <a:srgbClr val="80B0A6"/>
      </a:accent2>
      <a:accent3>
        <a:srgbClr val="EDA55D"/>
      </a:accent3>
      <a:accent4>
        <a:srgbClr val="006747"/>
      </a:accent4>
      <a:accent5>
        <a:srgbClr val="CFC493"/>
      </a:accent5>
      <a:accent6>
        <a:srgbClr val="70AD47"/>
      </a:accent6>
      <a:hlink>
        <a:srgbClr val="00648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67819D5B0E3549B069ECAC96FA425B" ma:contentTypeVersion="17" ma:contentTypeDescription="Create a new document." ma:contentTypeScope="" ma:versionID="cd471262c4701d193a91ee3782950d39">
  <xsd:schema xmlns:xsd="http://www.w3.org/2001/XMLSchema" xmlns:xs="http://www.w3.org/2001/XMLSchema" xmlns:p="http://schemas.microsoft.com/office/2006/metadata/properties" xmlns:ns3="c003bd16-d82b-445e-9afc-50632b50592b" xmlns:ns4="a2959b2f-65c6-4ea6-8185-642c6607cd64" targetNamespace="http://schemas.microsoft.com/office/2006/metadata/properties" ma:root="true" ma:fieldsID="927f9003c80e5f23689b6e8f2189bd1d" ns3:_="" ns4:_="">
    <xsd:import namespace="c003bd16-d82b-445e-9afc-50632b50592b"/>
    <xsd:import namespace="a2959b2f-65c6-4ea6-8185-642c6607cd6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igrationWizId" minOccurs="0"/>
                <xsd:element ref="ns3:MigrationWizIdPermissions" minOccurs="0"/>
                <xsd:element ref="ns3:MigrationWizIdPermissionLevels" minOccurs="0"/>
                <xsd:element ref="ns3:MigrationWizIdDocumentLibraryPermissions" minOccurs="0"/>
                <xsd:element ref="ns3:MigrationWizIdSecurityGroup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03bd16-d82b-445e-9afc-50632b5059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igrationWizId" ma:index="12" nillable="true" ma:displayName="MigrationWizId" ma:internalName="MigrationWizId">
      <xsd:simpleType>
        <xsd:restriction base="dms:Text"/>
      </xsd:simpleType>
    </xsd:element>
    <xsd:element name="MigrationWizIdPermissions" ma:index="13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4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5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6" nillable="true" ma:displayName="MigrationWizIdSecurityGroups" ma:internalName="MigrationWizIdSecurityGroups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959b2f-65c6-4ea6-8185-642c6607cd64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 xmlns="c003bd16-d82b-445e-9afc-50632b50592b" xsi:nil="true"/>
    <MigrationWizIdSecurityGroups xmlns="c003bd16-d82b-445e-9afc-50632b50592b" xsi:nil="true"/>
    <MigrationWizIdPermissions xmlns="c003bd16-d82b-445e-9afc-50632b50592b" xsi:nil="true"/>
    <MigrationWizIdDocumentLibraryPermissions xmlns="c003bd16-d82b-445e-9afc-50632b50592b" xsi:nil="true"/>
    <MigrationWizIdPermissionLevels xmlns="c003bd16-d82b-445e-9afc-50632b50592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3CBACA-0EA5-4528-9ECC-1D09961F6C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03bd16-d82b-445e-9afc-50632b50592b"/>
    <ds:schemaRef ds:uri="a2959b2f-65c6-4ea6-8185-642c6607cd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406042-5532-4221-8477-D6095E2A20A3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a2959b2f-65c6-4ea6-8185-642c6607cd64"/>
    <ds:schemaRef ds:uri="c003bd16-d82b-445e-9afc-50632b50592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824EF05-9987-4364-9BEE-C1DCB245DF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7319</TotalTime>
  <Words>2708</Words>
  <Application>Microsoft Office PowerPoint</Application>
  <PresentationFormat>On-screen Show (4:3)</PresentationFormat>
  <Paragraphs>295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Helvetica</vt:lpstr>
      <vt:lpstr>1_Office Theme</vt:lpstr>
      <vt:lpstr>PAIRED Theory of Change:  Key Driver Diagram and Measurement Grid</vt:lpstr>
      <vt:lpstr>Key Driver basic concepts</vt:lpstr>
      <vt:lpstr>PowerPoint Presentation</vt:lpstr>
      <vt:lpstr>PAIRED—AIM</vt:lpstr>
      <vt:lpstr>PAIRED—Primary Drivers</vt:lpstr>
      <vt:lpstr>Participation – Secondary Drivers</vt:lpstr>
      <vt:lpstr>Participation – Potentially Better Practices</vt:lpstr>
      <vt:lpstr>Participation in care: Outcome Measures</vt:lpstr>
      <vt:lpstr>Dignity and Respect</vt:lpstr>
      <vt:lpstr>Dignity and Respect: Measure</vt:lpstr>
      <vt:lpstr>Collaboration</vt:lpstr>
      <vt:lpstr>Collaboration: Measure</vt:lpstr>
      <vt:lpstr>Information Sharing</vt:lpstr>
      <vt:lpstr>Collaboration: Measure</vt:lpstr>
      <vt:lpstr>Collaboration: Measure</vt:lpstr>
      <vt:lpstr>PowerPoint Presentation</vt:lpstr>
      <vt:lpstr>PowerPoint Presentation</vt:lpstr>
      <vt:lpstr>PAIRED Balancing Measures</vt:lpstr>
      <vt:lpstr>PAIRED Balancing Measures</vt:lpstr>
      <vt:lpstr>PAIRED DATA WEBINAR</vt:lpstr>
      <vt:lpstr>Thank you!  erubio1@usf.edu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Rubio, Estefania</dc:creator>
  <cp:lastModifiedBy>Estefania Rubio</cp:lastModifiedBy>
  <cp:revision>58</cp:revision>
  <dcterms:created xsi:type="dcterms:W3CDTF">2020-02-20T14:59:58Z</dcterms:created>
  <dcterms:modified xsi:type="dcterms:W3CDTF">2022-02-10T16:15:29Z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0x0101008167819D5B0E3549B069ECAC96FA425B</vt:lpwstr>
  </property>
</Properties>
</file>