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5" r:id="rId5"/>
  </p:sldMasterIdLst>
  <p:notesMasterIdLst>
    <p:notesMasterId r:id="rId15"/>
  </p:notesMasterIdLst>
  <p:handoutMasterIdLst>
    <p:handoutMasterId r:id="rId16"/>
  </p:handoutMasterIdLst>
  <p:sldIdLst>
    <p:sldId id="1827" r:id="rId6"/>
    <p:sldId id="1815" r:id="rId7"/>
    <p:sldId id="1817" r:id="rId8"/>
    <p:sldId id="1825" r:id="rId9"/>
    <p:sldId id="1821" r:id="rId10"/>
    <p:sldId id="1823" r:id="rId11"/>
    <p:sldId id="1824" r:id="rId12"/>
    <p:sldId id="1826" r:id="rId13"/>
    <p:sldId id="18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71D44C-B2C4-388B-428A-9C66FDD13421}" name="Margaret Mueller Boyer" initials="MB" userId="LPKcixf8dt1KzziQNks//d4N55rca5bv9m4++hpcS+Q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Detman" initials="LD" lastIdx="11" clrIdx="0">
    <p:extLst>
      <p:ext uri="{19B8F6BF-5375-455C-9EA6-DF929625EA0E}">
        <p15:presenceInfo xmlns:p15="http://schemas.microsoft.com/office/powerpoint/2012/main" userId="S::ldetman@usf.edu::8e4e6305-95ec-46b5-9cda-5a00f03f893b" providerId="AD"/>
      </p:ext>
    </p:extLst>
  </p:cmAuthor>
  <p:cmAuthor id="2" name="William Sappenfield" initials="WS" lastIdx="1" clrIdx="1">
    <p:extLst>
      <p:ext uri="{19B8F6BF-5375-455C-9EA6-DF929625EA0E}">
        <p15:presenceInfo xmlns:p15="http://schemas.microsoft.com/office/powerpoint/2012/main" userId="S-1-5-21-150927795-2069884688-1238954376-254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422"/>
    <a:srgbClr val="F8D5B2"/>
    <a:srgbClr val="7EB0A6"/>
    <a:srgbClr val="009374"/>
    <a:srgbClr val="329664"/>
    <a:srgbClr val="D67718"/>
    <a:srgbClr val="EDA55D"/>
    <a:srgbClr val="CFC493"/>
    <a:srgbClr val="E57F19"/>
    <a:srgbClr val="DDD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8180" autoAdjust="0"/>
  </p:normalViewPr>
  <p:slideViewPr>
    <p:cSldViewPr snapToGrid="0">
      <p:cViewPr varScale="1">
        <p:scale>
          <a:sx n="76" d="100"/>
          <a:sy n="76" d="100"/>
        </p:scale>
        <p:origin x="246" y="54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31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FA602-C245-4F3C-A7CD-BF9EC04A847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1189-BCC6-404A-83C6-29505E7C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7EA4-2E17-42C3-91BA-B9E0976F6E7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D1A0-66BD-4F1F-A0A9-A5A89052D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Shaki-baza-deh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1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3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5" y="1122363"/>
            <a:ext cx="101138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5" y="3748686"/>
            <a:ext cx="1011385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7"/>
            <a:ext cx="254558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11381"/>
            <a:ext cx="983733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482197" y="6111381"/>
            <a:ext cx="701711" cy="104939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981269-9F5D-4EC8-A441-59F0BC2DC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69" y="5941084"/>
            <a:ext cx="1500283" cy="9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481-51DB-41E9-ADD6-8F08BFE9B2C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5"/>
            <a:ext cx="98802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768415"/>
            <a:ext cx="4802726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505075"/>
            <a:ext cx="480272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768415"/>
            <a:ext cx="4826378" cy="638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505075"/>
            <a:ext cx="482637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A60D-2023-404C-8F27-743A0D44EF4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4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994C-2E22-454B-B6FC-BD206DCF0CB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83013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0" cy="49968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5" y="2057400"/>
            <a:ext cx="38301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AC47-BC9B-4208-8F01-26C5B8590F6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6"/>
            <a:ext cx="5608235" cy="139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7695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C6D1-8B64-40C8-89D3-29351091D9E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ECC-3159-4DB4-BFE5-1E0A48FF1418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8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6" y="1122363"/>
            <a:ext cx="10113852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6" y="3748686"/>
            <a:ext cx="1011385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9"/>
            <a:ext cx="25455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6111383"/>
            <a:ext cx="1029660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388132" y="6111381"/>
            <a:ext cx="807277" cy="104939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637F22A-7D42-4E11-949C-7E5B6AE1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07" y="6065985"/>
            <a:ext cx="1190272" cy="7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9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1" y="2966635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1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9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6" y="6102465"/>
            <a:ext cx="1125628" cy="694953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1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5248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4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0F52B98-905F-4C08-81F3-D8428E9BDF36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8" y="6405164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4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3" y="6185140"/>
            <a:ext cx="1036796" cy="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8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59" y="2966634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7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18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6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79"/>
            <a:ext cx="5796949" cy="27445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1494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1B7A-45F6-4C24-8DA2-A86AE73AC7F3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43BC8-1136-4286-845D-F5E10B3F146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6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9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91720"/>
            <a:ext cx="10601011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9" y="6166966"/>
            <a:ext cx="123070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90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6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37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12192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7446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04" y="6245366"/>
            <a:ext cx="1059395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0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6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5FF7-8C63-4AF0-8122-692B54E3249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0863" y="6395116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FE5C-FA4F-4EA5-AD84-F5C3455B3CD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21" y="6219419"/>
            <a:ext cx="1092680" cy="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CE43-B976-49F6-B923-14ED9C52710B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7"/>
            <a:ext cx="9880272" cy="1015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526882"/>
            <a:ext cx="4802727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311893"/>
            <a:ext cx="4802727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526882"/>
            <a:ext cx="4826379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311893"/>
            <a:ext cx="4826379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D00-CBAE-4C14-9A5E-335948A0B6C7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5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F35F-3E03-48EF-8406-1A85DFEEFD8F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6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4" y="457200"/>
            <a:ext cx="3830131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1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4" y="2057400"/>
            <a:ext cx="38301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11E7-BD7B-49A9-AD67-C3CC94DDFA97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2"/>
            <a:ext cx="9889586" cy="274459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2"/>
            <a:ext cx="1940858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01E4A2C-B8D6-4464-B54F-13C6DAA679F7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7" y="6405162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4" y="6405162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267390"/>
            <a:ext cx="2187661" cy="13922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8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11411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D2C-03CC-4DEB-891A-6F8D152AEFA3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5C43-341E-42BF-9CEB-CFABE92EC68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B7D4-BA1B-48E1-9DFE-F8D51AA0EAAA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25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80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2" y="2966636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2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71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7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22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9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3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52171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7" y="6405166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3E3DDA0-BC19-4981-AAF7-8D7ECC5692DD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9" y="6405166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6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6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6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1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9" y="291722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1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7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5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D8F8-4FFC-4A51-8444-D1D92F7D2508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7" y="6079257"/>
            <a:ext cx="959447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900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4581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486" y="6407783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3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2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8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8414F5-9B1F-44E4-9689-4376FC8379B9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8" y="6395114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5278" y="6395114"/>
            <a:ext cx="888520" cy="286169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88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4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7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7" y="29171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88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4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CE44-4066-4C92-A39E-41AEB27EB520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84408" y="6395114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5CE3-1222-4635-96C1-1CFB2403203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5" y="6079253"/>
            <a:ext cx="959446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8" y="216131"/>
            <a:ext cx="10601011" cy="1105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8" y="1639019"/>
            <a:ext cx="10601011" cy="441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1" y="6395114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16CE69-E920-4120-AF28-9BCE1240D8C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2" y="6395114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8" y="6395114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93318" t="-86863" b="-1"/>
          <a:stretch/>
        </p:blipFill>
        <p:spPr>
          <a:xfrm rot="10800000">
            <a:off x="11487488" y="6351827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4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0" r:id="rId4"/>
    <p:sldLayoutId id="2147483722" r:id="rId5"/>
    <p:sldLayoutId id="2147483712" r:id="rId6"/>
    <p:sldLayoutId id="2147483723" r:id="rId7"/>
    <p:sldLayoutId id="2147483714" r:id="rId8"/>
    <p:sldLayoutId id="2147483720" r:id="rId9"/>
    <p:sldLayoutId id="2147483715" r:id="rId10"/>
    <p:sldLayoutId id="2147483713" r:id="rId11"/>
    <p:sldLayoutId id="2147483717" r:id="rId12"/>
    <p:sldLayoutId id="2147483716" r:id="rId13"/>
    <p:sldLayoutId id="2147483724" r:id="rId14"/>
    <p:sldLayoutId id="2147483718" r:id="rId15"/>
    <p:sldLayoutId id="214748371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1682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9" y="216133"/>
            <a:ext cx="10601011" cy="948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9" y="1337095"/>
            <a:ext cx="10601011" cy="47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2" y="6395116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5EF89E-8E91-4DF6-9A17-4196AC182B26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3" y="6395116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9" y="6395116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93318" t="-86863" b="-1"/>
          <a:stretch/>
        </p:blipFill>
        <p:spPr>
          <a:xfrm rot="10800000">
            <a:off x="11487490" y="6351829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7" y="6287712"/>
            <a:ext cx="971811" cy="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og.org/clinical/clinical-guidance/committee-opinion/articles/2014/02/effective-patient-physician-communic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68389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hyperlink" Target="https://www.awhonn.org/respectful-maternity-care-implementation-toolk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midwives.org/assets/files/general-files/2022/02/english-final-toolkit-respect-2020-nov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honn.org/respectful-maternity-care-implementation-toolk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11BEF315-DB66-4440-ACBE-0666A6D83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58" y="1288139"/>
            <a:ext cx="8146942" cy="4824191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64983-AC00-4660-B158-B2110415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85" y="4640945"/>
            <a:ext cx="3965661" cy="11055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latin typeface="Candara" panose="020E0502030303020204" pitchFamily="34" charset="0"/>
              </a:rPr>
              <a:t>Respectful Maternity Care </a:t>
            </a:r>
            <a:br>
              <a:rPr lang="en-US" sz="6000" b="1" dirty="0">
                <a:latin typeface="Candara" panose="020E0502030303020204" pitchFamily="34" charset="0"/>
              </a:rPr>
            </a:br>
            <a:r>
              <a:rPr lang="en-US" sz="6000" b="1" dirty="0">
                <a:latin typeface="Candara" panose="020E0502030303020204" pitchFamily="34" charset="0"/>
              </a:rPr>
              <a:t>(RMC)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FF564-A6B5-49DF-BD98-3BF23700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4C33A67-439C-4E72-9AA4-B6F892C96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48" y="106453"/>
            <a:ext cx="4708192" cy="16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0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34" y="1265801"/>
            <a:ext cx="10601011" cy="4798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FPQC Vision, updated 2021:</a:t>
            </a: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 of Florida’s mothers, infants &amp; families will have the best health outcomes possible through receiving </a:t>
            </a:r>
            <a:r>
              <a:rPr lang="en-US" sz="3200" b="1" i="1" dirty="0">
                <a:solidFill>
                  <a:srgbClr val="E68422"/>
                </a:solidFill>
              </a:rPr>
              <a:t>respectful</a:t>
            </a:r>
            <a:r>
              <a:rPr lang="en-US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equitable, high quality, evidence‐based perinatal care.</a:t>
            </a: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*****</a:t>
            </a:r>
          </a:p>
          <a:p>
            <a:pPr marL="0" indent="0">
              <a:buNone/>
            </a:pPr>
            <a:endParaRPr lang="en-US" sz="3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“Respectful Maternity Care (RMC) is an approach to care that emphasizes the fundamental rights of women, newborns, and families, promoting equitable access to evidence-based care while recognizing unique needs and preferences.” (</a:t>
            </a:r>
            <a:r>
              <a:rPr lang="en-US" sz="3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Shakibazadeh</a:t>
            </a:r>
            <a:r>
              <a:rPr lang="en-US" sz="3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et al., 2018) </a:t>
            </a:r>
          </a:p>
          <a:p>
            <a:pPr marL="0" indent="0">
              <a:buNone/>
            </a:pPr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Respectful Maternity Care?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78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6ED47-FB0E-402D-831C-B1B7D7EE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546F6-700C-4B8A-8E42-F702CD6F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4" y="231648"/>
            <a:ext cx="10601011" cy="642779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Respectful Maternity Care (RMC) Universal for FPQC Initiatives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3C793-A97E-4550-9F94-32843EDD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6" y="934497"/>
            <a:ext cx="10346762" cy="58068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E9CB32E-91FA-4570-BB17-EE71777E3074}"/>
              </a:ext>
            </a:extLst>
          </p:cNvPr>
          <p:cNvSpPr/>
          <p:nvPr/>
        </p:nvSpPr>
        <p:spPr>
          <a:xfrm>
            <a:off x="590436" y="5070764"/>
            <a:ext cx="2580276" cy="167058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9E6118-08A8-4F21-9B54-3FC8A652B70D}"/>
              </a:ext>
            </a:extLst>
          </p:cNvPr>
          <p:cNvSpPr/>
          <p:nvPr/>
        </p:nvSpPr>
        <p:spPr>
          <a:xfrm rot="9129307">
            <a:off x="2924540" y="4653739"/>
            <a:ext cx="1674421" cy="834048"/>
          </a:xfrm>
          <a:prstGeom prst="rightArrow">
            <a:avLst>
              <a:gd name="adj1" fmla="val 50000"/>
              <a:gd name="adj2" fmla="val 51181"/>
            </a:avLst>
          </a:prstGeom>
          <a:solidFill>
            <a:srgbClr val="0070C0"/>
          </a:solidFill>
          <a:ln>
            <a:solidFill>
              <a:srgbClr val="329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CA9F0-0A10-4433-B2AB-BD34A77425EE}"/>
              </a:ext>
            </a:extLst>
          </p:cNvPr>
          <p:cNvSpPr txBox="1"/>
          <p:nvPr/>
        </p:nvSpPr>
        <p:spPr>
          <a:xfrm rot="19915652">
            <a:off x="3517347" y="4744929"/>
            <a:ext cx="83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RMC</a:t>
            </a:r>
          </a:p>
        </p:txBody>
      </p:sp>
    </p:spTree>
    <p:extLst>
      <p:ext uri="{BB962C8B-B14F-4D97-AF65-F5344CB8AC3E}">
        <p14:creationId xmlns:p14="http://schemas.microsoft.com/office/powerpoint/2010/main" val="97938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6221"/>
            <a:ext cx="4013198" cy="64277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000" b="1" dirty="0">
                <a:solidFill>
                  <a:schemeClr val="tx2"/>
                </a:solidFill>
              </a:rPr>
              <a:t>RMC founded on the premise that women should not be mistreated in childbirth.</a:t>
            </a:r>
          </a:p>
          <a:p>
            <a:pPr marL="457200" lvl="1" indent="0">
              <a:buNone/>
            </a:pP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Foundations of Respectful Maternity Care (RMC)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69D05B14-6775-4FF3-9771-42051FF56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8" y="1117982"/>
            <a:ext cx="7264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6EB10E-29D7-43DF-8CBB-EC89CA77C9D9}"/>
              </a:ext>
            </a:extLst>
          </p:cNvPr>
          <p:cNvSpPr/>
          <p:nvPr/>
        </p:nvSpPr>
        <p:spPr>
          <a:xfrm>
            <a:off x="4403661" y="2517913"/>
            <a:ext cx="7645154" cy="4212087"/>
          </a:xfrm>
          <a:prstGeom prst="rect">
            <a:avLst/>
          </a:prstGeom>
          <a:solidFill>
            <a:srgbClr val="F8D5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043F-C1EC-4155-A93B-3C390B653F5F}"/>
              </a:ext>
            </a:extLst>
          </p:cNvPr>
          <p:cNvSpPr/>
          <p:nvPr/>
        </p:nvSpPr>
        <p:spPr>
          <a:xfrm>
            <a:off x="196195" y="2517912"/>
            <a:ext cx="3995430" cy="4212087"/>
          </a:xfrm>
          <a:prstGeom prst="rect">
            <a:avLst/>
          </a:prstGeom>
          <a:solidFill>
            <a:srgbClr val="7EB0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8824C6-2B4A-449E-BD46-30ACE84F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5" y="854696"/>
            <a:ext cx="11472243" cy="1736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chemeClr val="tx2"/>
                </a:solidFill>
              </a:rPr>
              <a:t>Clinical organizations continue to complement and expanded upon efforts related to RMC. </a:t>
            </a:r>
            <a:endParaRPr lang="en-US" sz="2700" dirty="0">
              <a:solidFill>
                <a:srgbClr val="E68422"/>
              </a:solidFill>
            </a:endParaRPr>
          </a:p>
          <a:p>
            <a:r>
              <a:rPr lang="en-US" sz="2700" b="1" dirty="0">
                <a:solidFill>
                  <a:srgbClr val="E6842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ACOG Committee Opinion 587: </a:t>
            </a:r>
            <a:r>
              <a:rPr lang="en-US" sz="2700" b="1" dirty="0">
                <a:solidFill>
                  <a:srgbClr val="E68422"/>
                </a:solidFill>
              </a:rPr>
              <a:t>Effective Patient–Physician Communication</a:t>
            </a:r>
            <a:r>
              <a:rPr lang="en-US" sz="2700" b="1" dirty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(2014, Reaffirmed 2021) provides recommendations including: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Nunito Sans" panose="020B06040202020202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89AA5-B50A-4187-9CED-E5489398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08C78C-DDC7-4DD6-B624-7B3B3B0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95" y="269481"/>
            <a:ext cx="10601011" cy="64277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RMC Across Clinical Organizations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528FC-05BF-48BB-AA81-BF1F56FB8668}"/>
              </a:ext>
            </a:extLst>
          </p:cNvPr>
          <p:cNvSpPr txBox="1"/>
          <p:nvPr/>
        </p:nvSpPr>
        <p:spPr>
          <a:xfrm>
            <a:off x="279647" y="2517912"/>
            <a:ext cx="401799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RESPECT Model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R</a:t>
            </a:r>
            <a:r>
              <a:rPr lang="en-US" sz="2500" dirty="0">
                <a:solidFill>
                  <a:schemeClr val="tx2"/>
                </a:solidFill>
              </a:rPr>
              <a:t>apport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E</a:t>
            </a:r>
            <a:r>
              <a:rPr lang="en-US" sz="2500" dirty="0">
                <a:solidFill>
                  <a:schemeClr val="tx2"/>
                </a:solidFill>
              </a:rPr>
              <a:t>mpathy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S</a:t>
            </a:r>
            <a:r>
              <a:rPr lang="en-US" sz="2500" dirty="0">
                <a:solidFill>
                  <a:schemeClr val="tx2"/>
                </a:solidFill>
              </a:rPr>
              <a:t>upport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P</a:t>
            </a:r>
            <a:r>
              <a:rPr lang="en-US" sz="2500" dirty="0">
                <a:solidFill>
                  <a:schemeClr val="tx2"/>
                </a:solidFill>
              </a:rPr>
              <a:t>artnership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E</a:t>
            </a:r>
            <a:r>
              <a:rPr lang="en-US" sz="2500" dirty="0">
                <a:solidFill>
                  <a:schemeClr val="tx2"/>
                </a:solidFill>
              </a:rPr>
              <a:t>xplanation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C</a:t>
            </a:r>
            <a:r>
              <a:rPr lang="en-US" sz="2500" dirty="0">
                <a:solidFill>
                  <a:schemeClr val="tx2"/>
                </a:solidFill>
              </a:rPr>
              <a:t>ultural Competence</a:t>
            </a:r>
          </a:p>
          <a:p>
            <a:pPr lvl="1"/>
            <a:r>
              <a:rPr lang="en-US" sz="2500" b="1" u="sng" dirty="0">
                <a:solidFill>
                  <a:schemeClr val="tx2"/>
                </a:solidFill>
              </a:rPr>
              <a:t>T</a:t>
            </a:r>
            <a:r>
              <a:rPr lang="en-US" sz="2500" dirty="0">
                <a:solidFill>
                  <a:schemeClr val="tx2"/>
                </a:solidFill>
              </a:rPr>
              <a:t>rust</a:t>
            </a:r>
          </a:p>
          <a:p>
            <a:pPr lvl="1"/>
            <a:r>
              <a:rPr lang="en-US" sz="2500" dirty="0">
                <a:solidFill>
                  <a:schemeClr val="tx2"/>
                </a:solidFill>
              </a:rPr>
              <a:t>		 (UCSF, 2002)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E4A2-315D-4014-8CC2-CB47FBD0B6F7}"/>
              </a:ext>
            </a:extLst>
          </p:cNvPr>
          <p:cNvSpPr txBox="1"/>
          <p:nvPr/>
        </p:nvSpPr>
        <p:spPr>
          <a:xfrm>
            <a:off x="4569412" y="2502658"/>
            <a:ext cx="762258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</a:rPr>
              <a:t>Five Step Patient-Centered Interviewing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Step 1. Set the stage for the interview (30–60 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Step 2. Elicit chief concern and set an agenda (1–2 min)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Step 3. Begin the interview with non-focusing skills that help the patient to express herself (30–60 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Step 4. Use focusing skills to learn 3 things: Symptom Story, Personal Context, and Emotional Context (3–10 min)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Step 5. Transition to middle of the interview (clinician-centered phase) (30–60 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				  (Fortin et al., 2012)</a:t>
            </a:r>
          </a:p>
        </p:txBody>
      </p:sp>
    </p:spTree>
    <p:extLst>
      <p:ext uri="{BB962C8B-B14F-4D97-AF65-F5344CB8AC3E}">
        <p14:creationId xmlns:p14="http://schemas.microsoft.com/office/powerpoint/2010/main" val="349265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2FAE73-18BD-49ED-9D97-B98F190AD69C}"/>
              </a:ext>
            </a:extLst>
          </p:cNvPr>
          <p:cNvSpPr/>
          <p:nvPr/>
        </p:nvSpPr>
        <p:spPr>
          <a:xfrm>
            <a:off x="9737053" y="915243"/>
            <a:ext cx="2454947" cy="5942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8824C6-2B4A-449E-BD46-30ACE84F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583" y="986269"/>
            <a:ext cx="9837019" cy="479858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E6842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ACOG/AIM: “Reduction of Peripartum Racial &amp; Ethnic Disparities: A Conceptual Framework &amp; Maternal Safety Bundle”</a:t>
            </a:r>
            <a:r>
              <a:rPr lang="en-US" sz="2400" b="1" dirty="0">
                <a:solidFill>
                  <a:srgbClr val="E6842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(2018):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Focuses on quality/safety and highlights </a:t>
            </a:r>
            <a:r>
              <a:rPr lang="en-US" sz="2400" b="1" dirty="0">
                <a:solidFill>
                  <a:schemeClr val="tx2"/>
                </a:solidFill>
              </a:rPr>
              <a:t>Response</a:t>
            </a:r>
            <a:r>
              <a:rPr lang="en-US" sz="2400" dirty="0">
                <a:solidFill>
                  <a:schemeClr val="tx2"/>
                </a:solidFill>
              </a:rPr>
              <a:t> (e.g. establish discharge navigation systems), </a:t>
            </a:r>
            <a:r>
              <a:rPr lang="en-US" sz="2400" b="1" dirty="0">
                <a:solidFill>
                  <a:schemeClr val="tx2"/>
                </a:solidFill>
              </a:rPr>
              <a:t>Reporting</a:t>
            </a:r>
            <a:r>
              <a:rPr lang="en-US" sz="2400" dirty="0">
                <a:solidFill>
                  <a:schemeClr val="tx2"/>
                </a:solidFill>
              </a:rPr>
              <a:t> (e.g. disparities dashboards), </a:t>
            </a:r>
            <a:r>
              <a:rPr lang="en-US" sz="2400" b="1" dirty="0">
                <a:solidFill>
                  <a:schemeClr val="tx2"/>
                </a:solidFill>
              </a:rPr>
              <a:t>Readiness</a:t>
            </a:r>
            <a:r>
              <a:rPr lang="en-US" sz="2400" dirty="0">
                <a:solidFill>
                  <a:schemeClr val="tx2"/>
                </a:solidFill>
              </a:rPr>
              <a:t> (e.g. best practices for shared decision making), and </a:t>
            </a:r>
            <a:r>
              <a:rPr lang="en-US" sz="2400" b="1" dirty="0">
                <a:solidFill>
                  <a:schemeClr val="tx2"/>
                </a:solidFill>
              </a:rPr>
              <a:t>Recognition</a:t>
            </a:r>
            <a:r>
              <a:rPr lang="en-US" sz="2400" dirty="0">
                <a:solidFill>
                  <a:schemeClr val="tx2"/>
                </a:solidFill>
              </a:rPr>
              <a:t> (e.g. access to health information in a simplified format).</a:t>
            </a:r>
          </a:p>
          <a:p>
            <a:r>
              <a:rPr lang="en-US" sz="2400" b="1" dirty="0">
                <a:solidFill>
                  <a:srgbClr val="E6842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AWHONN Respectful Maternity Care Implementation Toolkit</a:t>
            </a:r>
            <a:r>
              <a:rPr lang="en-US" sz="2400" b="1" dirty="0">
                <a:solidFill>
                  <a:srgbClr val="E6842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(2022): 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Comes with tools and resources you can use to implement within your organization. Free for members and available to non-members for a small fee.  Guiding principles: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Awareness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Mutual Respect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Shared Decision Making and Informed Consent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Autonomy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Dignity </a:t>
            </a:r>
          </a:p>
          <a:p>
            <a:pPr lvl="2"/>
            <a:r>
              <a:rPr lang="en-US" sz="2200" dirty="0">
                <a:solidFill>
                  <a:schemeClr val="tx2"/>
                </a:solidFill>
              </a:rPr>
              <a:t>Accountability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89AA5-B50A-4187-9CED-E5489398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08C78C-DDC7-4DD6-B624-7B3B3B0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51" y="272464"/>
            <a:ext cx="10601011" cy="64277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RMC Across Clinical Organizations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8452E-8BAE-4F9D-87E3-F21A80B72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519" y="3825627"/>
            <a:ext cx="2155049" cy="2928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D5196-6700-41BE-9797-2DFCB6D23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519" y="986269"/>
            <a:ext cx="2155049" cy="27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510689-B328-4CCD-9F9D-9AD185AA3BF5}"/>
              </a:ext>
            </a:extLst>
          </p:cNvPr>
          <p:cNvSpPr/>
          <p:nvPr/>
        </p:nvSpPr>
        <p:spPr>
          <a:xfrm>
            <a:off x="6224756" y="3705548"/>
            <a:ext cx="4984018" cy="2975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04E97-F096-4444-BCE9-3FB755C42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E6842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Confederation of Midwives</a:t>
            </a:r>
            <a:endParaRPr lang="en-US" sz="2800" b="1" dirty="0">
              <a:solidFill>
                <a:srgbClr val="E68422"/>
              </a:solidFill>
            </a:endParaRPr>
          </a:p>
          <a:p>
            <a:pPr lvl="1"/>
            <a:r>
              <a:rPr lang="en-US" sz="2600" b="1" dirty="0">
                <a:solidFill>
                  <a:schemeClr val="tx2"/>
                </a:solidFill>
              </a:rPr>
              <a:t>Respect Workshops: A Toolkit (FREE to all!) (2020)</a:t>
            </a: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tx2"/>
                </a:solidFill>
              </a:rPr>
              <a:t>Toolkit intended for midwives, doctors, educators, researchers, nurses, health care workers, doulas, managers, policy-makers, advocates, and leaders to facilitate workshops promoting respectful maternity care. Comes with handouts, activities, and PPTs. </a:t>
            </a: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</a:endParaRPr>
          </a:p>
          <a:p>
            <a:r>
              <a:rPr lang="en-US" sz="2500" dirty="0">
                <a:solidFill>
                  <a:schemeClr val="tx2"/>
                </a:solidFill>
              </a:rPr>
              <a:t>Discusses Background to RESPECT</a:t>
            </a:r>
          </a:p>
          <a:p>
            <a:r>
              <a:rPr lang="en-US" sz="2500" dirty="0">
                <a:solidFill>
                  <a:schemeClr val="tx2"/>
                </a:solidFill>
              </a:rPr>
              <a:t>Building RESPECT</a:t>
            </a:r>
          </a:p>
          <a:p>
            <a:r>
              <a:rPr lang="en-US" sz="2500" dirty="0">
                <a:solidFill>
                  <a:schemeClr val="tx2"/>
                </a:solidFill>
              </a:rPr>
              <a:t>RESPECT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26534-748E-4C5F-875B-E7AEC0E1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068594-12EC-4AC5-879D-0EBA617B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27" y="308001"/>
            <a:ext cx="10601011" cy="64277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RMC Across Clinical Organizations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C2380-78AE-4E4E-92DD-236920D22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260" y="3926899"/>
            <a:ext cx="4369278" cy="24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2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2FAE73-18BD-49ED-9D97-B98F190AD69C}"/>
              </a:ext>
            </a:extLst>
          </p:cNvPr>
          <p:cNvSpPr/>
          <p:nvPr/>
        </p:nvSpPr>
        <p:spPr>
          <a:xfrm>
            <a:off x="9737053" y="915243"/>
            <a:ext cx="2454947" cy="3313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8824C6-2B4A-449E-BD46-30ACE84F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93" y="827186"/>
            <a:ext cx="9837019" cy="84253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E6842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AWHONN Respectful Maternity Care Implementation Toolkit</a:t>
            </a:r>
            <a:r>
              <a:rPr lang="en-US" sz="2400" b="1" dirty="0">
                <a:solidFill>
                  <a:srgbClr val="E6842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(2022): </a:t>
            </a:r>
          </a:p>
          <a:p>
            <a:pPr lvl="2"/>
            <a:r>
              <a:rPr lang="en-US" sz="2200" b="1" dirty="0">
                <a:solidFill>
                  <a:schemeClr val="tx2"/>
                </a:solidFill>
              </a:rPr>
              <a:t>Mutual Respect</a:t>
            </a:r>
          </a:p>
          <a:p>
            <a:pPr marL="858838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89AA5-B50A-4187-9CED-E5489398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08C78C-DDC7-4DD6-B624-7B3B3B0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51" y="272464"/>
            <a:ext cx="10601011" cy="64277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RMC in Action: Let’s Practice!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8452E-8BAE-4F9D-87E3-F21A80B7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001" y="1095127"/>
            <a:ext cx="2155049" cy="2928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33374B-9B00-47D3-B94D-40AFF0B9D79A}"/>
              </a:ext>
            </a:extLst>
          </p:cNvPr>
          <p:cNvSpPr txBox="1"/>
          <p:nvPr/>
        </p:nvSpPr>
        <p:spPr>
          <a:xfrm>
            <a:off x="178293" y="1597610"/>
            <a:ext cx="121333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According to the toolkit, </a:t>
            </a:r>
            <a:r>
              <a:rPr lang="en-US" sz="2200" i="1" dirty="0">
                <a:solidFill>
                  <a:schemeClr val="tx2"/>
                </a:solidFill>
              </a:rPr>
              <a:t>“</a:t>
            </a:r>
            <a:r>
              <a:rPr lang="en-US" sz="2200" i="1" u="none" strike="noStrike" baseline="0" dirty="0">
                <a:solidFill>
                  <a:schemeClr val="tx2"/>
                </a:solidFill>
              </a:rPr>
              <a:t>Providing respectful care and holding mutual respect for </a:t>
            </a:r>
          </a:p>
          <a:p>
            <a:pPr algn="l"/>
            <a:r>
              <a:rPr lang="en-US" sz="2200" i="1" u="none" strike="noStrike" baseline="0" dirty="0">
                <a:solidFill>
                  <a:schemeClr val="tx2"/>
                </a:solidFill>
              </a:rPr>
              <a:t>all</a:t>
            </a:r>
            <a:r>
              <a:rPr lang="en-US" sz="2200" i="1" dirty="0">
                <a:solidFill>
                  <a:schemeClr val="tx2"/>
                </a:solidFill>
              </a:rPr>
              <a:t> </a:t>
            </a:r>
            <a:r>
              <a:rPr lang="en-US" sz="2200" i="1" u="none" strike="noStrike" baseline="0" dirty="0">
                <a:solidFill>
                  <a:schemeClr val="tx2"/>
                </a:solidFill>
              </a:rPr>
              <a:t>members of the patient, family, and health care team should become</a:t>
            </a:r>
          </a:p>
          <a:p>
            <a:pPr algn="l"/>
            <a:r>
              <a:rPr lang="en-US" sz="2200" i="1" u="none" strike="noStrike" baseline="0" dirty="0">
                <a:solidFill>
                  <a:schemeClr val="tx2"/>
                </a:solidFill>
              </a:rPr>
              <a:t>a cultural norm.”</a:t>
            </a:r>
          </a:p>
          <a:p>
            <a:pPr algn="l"/>
            <a:endParaRPr lang="en-US" sz="2200" dirty="0">
              <a:solidFill>
                <a:schemeClr val="tx2"/>
              </a:solidFill>
            </a:endParaRPr>
          </a:p>
          <a:p>
            <a:pPr algn="l"/>
            <a:r>
              <a:rPr lang="en-US" sz="2200" b="1" u="none" strike="noStrike" baseline="0" dirty="0">
                <a:solidFill>
                  <a:schemeClr val="tx2"/>
                </a:solidFill>
              </a:rPr>
              <a:t>Here are a few strategies for effective patient-centered communication </a:t>
            </a:r>
          </a:p>
          <a:p>
            <a:pPr algn="l"/>
            <a:r>
              <a:rPr lang="en-US" sz="2200" b="1" u="none" strike="noStrike" baseline="0" dirty="0">
                <a:solidFill>
                  <a:schemeClr val="tx2"/>
                </a:solidFill>
              </a:rPr>
              <a:t>p</a:t>
            </a:r>
            <a:r>
              <a:rPr lang="en-US" sz="2200" b="1" dirty="0">
                <a:solidFill>
                  <a:schemeClr val="tx2"/>
                </a:solidFill>
              </a:rPr>
              <a:t>romoting mutual respect</a:t>
            </a:r>
            <a:r>
              <a:rPr lang="en-US" sz="2200" b="1" u="none" strike="noStrike" baseline="0" dirty="0">
                <a:solidFill>
                  <a:schemeClr val="tx2"/>
                </a:solidFill>
              </a:rPr>
              <a:t>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Giving mothers your full attention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Actively listening to patients by matching nonverbal communication, such as eye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    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 contact, with verbal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Taking the time to make small talk to get to know the patient and family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Approaching each circumstance with positivity, information, and hopefulness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algn="l"/>
            <a:r>
              <a:rPr lang="en-US" sz="2400" b="1" u="sng" dirty="0">
                <a:solidFill>
                  <a:schemeClr val="tx2"/>
                </a:solidFill>
              </a:rPr>
              <a:t>Scenario:</a:t>
            </a:r>
            <a:r>
              <a:rPr lang="en-US" sz="2400" b="1" dirty="0">
                <a:solidFill>
                  <a:schemeClr val="tx2"/>
                </a:solidFill>
              </a:rPr>
              <a:t> You are meeting your postpartum patient for the first time. Turn to the person next to you and each take one minute to practice some of the listed communication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</a:rPr>
              <a:t>strategies.</a:t>
            </a:r>
          </a:p>
        </p:txBody>
      </p:sp>
    </p:spTree>
    <p:extLst>
      <p:ext uri="{BB962C8B-B14F-4D97-AF65-F5344CB8AC3E}">
        <p14:creationId xmlns:p14="http://schemas.microsoft.com/office/powerpoint/2010/main" val="123000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6ED47-FB0E-402D-831C-B1B7D7EE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546F6-700C-4B8A-8E42-F702CD6F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27" y="292831"/>
            <a:ext cx="10601011" cy="64277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PACC Pledge: RMC in 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ABCD8-0D22-4468-B4C6-D252FF31A453}"/>
              </a:ext>
            </a:extLst>
          </p:cNvPr>
          <p:cNvSpPr txBox="1"/>
          <p:nvPr/>
        </p:nvSpPr>
        <p:spPr>
          <a:xfrm>
            <a:off x="1414719" y="935610"/>
            <a:ext cx="10164366" cy="89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E6842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PROMISE TO PROVIDE RESPECTFUL POSTPARTUM (PP) PATIENT CARE TO ALL. Therefore, we will:</a:t>
            </a:r>
            <a:endParaRPr lang="en-US" sz="2500" b="1" dirty="0">
              <a:solidFill>
                <a:srgbClr val="E684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E13D1-EFAE-4F40-BC69-7BB51F9A75F3}"/>
              </a:ext>
            </a:extLst>
          </p:cNvPr>
          <p:cNvSpPr txBox="1"/>
          <p:nvPr/>
        </p:nvSpPr>
        <p:spPr>
          <a:xfrm>
            <a:off x="483704" y="1726025"/>
            <a:ext cx="110953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Actively listen to each patient, ensuring their voice and message is heard regarding their safe PP transition to home and needed after care.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Treat all patients in a respectful way that honors the patients’ beliefs and practices that may be different than our own.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Actively engage all patients in all PP plans and decision making.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Encourage our patients to ask questions and raise concerns about their PP care &amp; conditions.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Provide high-quality, evidence-based PP education with a focus on PP warning signs, the need for an early post birth safety check, and to seek attention early.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Complete all PP care appointments and referrals prior to discharge.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Welcome the patient’s chosen support persons to be present during PP discharge education and discussions.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tx2"/>
                </a:solidFill>
              </a:rPr>
              <a:t>Ensure respectful care to all patients in PP policies &amp; practices.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66C2C-C22A-4F40-8D01-2F4EC93DCAF7}"/>
              </a:ext>
            </a:extLst>
          </p:cNvPr>
          <p:cNvSpPr txBox="1"/>
          <p:nvPr/>
        </p:nvSpPr>
        <p:spPr>
          <a:xfrm>
            <a:off x="2222500" y="5964227"/>
            <a:ext cx="741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Visit fpqc.org/PACC/toolbox to download and customize your hospital’s Respectful Care Pledge!</a:t>
            </a:r>
          </a:p>
        </p:txBody>
      </p:sp>
    </p:spTree>
    <p:extLst>
      <p:ext uri="{BB962C8B-B14F-4D97-AF65-F5344CB8AC3E}">
        <p14:creationId xmlns:p14="http://schemas.microsoft.com/office/powerpoint/2010/main" val="336517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9BB971D588D4B8CE0BDDEEF889F46" ma:contentTypeVersion="12" ma:contentTypeDescription="Create a new document." ma:contentTypeScope="" ma:versionID="c01af5b69ef534118429187cefe5766b">
  <xsd:schema xmlns:xsd="http://www.w3.org/2001/XMLSchema" xmlns:xs="http://www.w3.org/2001/XMLSchema" xmlns:p="http://schemas.microsoft.com/office/2006/metadata/properties" xmlns:ns3="737a845d-9ace-467f-a80c-b3da6727da4f" xmlns:ns4="03c97596-774e-4acd-a1aa-fc049a87f444" targetNamespace="http://schemas.microsoft.com/office/2006/metadata/properties" ma:root="true" ma:fieldsID="836429b812f86b378454602ccfa3dc17" ns3:_="" ns4:_="">
    <xsd:import namespace="737a845d-9ace-467f-a80c-b3da6727da4f"/>
    <xsd:import namespace="03c97596-774e-4acd-a1aa-fc049a87f4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a845d-9ace-467f-a80c-b3da6727da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7596-774e-4acd-a1aa-fc049a87f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5D2538-9598-46F0-B605-0D1F35854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a845d-9ace-467f-a80c-b3da6727da4f"/>
    <ds:schemaRef ds:uri="03c97596-774e-4acd-a1aa-fc049a87f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4EF05-9987-4364-9BEE-C1DCB245D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06042-5532-4221-8477-D6095E2A20A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3c97596-774e-4acd-a1aa-fc049a87f444"/>
    <ds:schemaRef ds:uri="http://schemas.microsoft.com/office/infopath/2007/PartnerControls"/>
    <ds:schemaRef ds:uri="737a845d-9ace-467f-a80c-b3da6727da4f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FPQC Theme</Template>
  <TotalTime>12579</TotalTime>
  <Words>842</Words>
  <Application>Microsoft Office PowerPoint</Application>
  <PresentationFormat>Widescreen</PresentationFormat>
  <Paragraphs>95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Nunito Sans</vt:lpstr>
      <vt:lpstr>Tahoma</vt:lpstr>
      <vt:lpstr>Office Theme</vt:lpstr>
      <vt:lpstr>1_Office Theme</vt:lpstr>
      <vt:lpstr>Respectful Maternity Care  (RMC)</vt:lpstr>
      <vt:lpstr>What is Respectful Maternity Care? </vt:lpstr>
      <vt:lpstr>Respectful Maternity Care (RMC) Universal for FPQC Initiatives</vt:lpstr>
      <vt:lpstr>Foundations of Respectful Maternity Care (RMC)</vt:lpstr>
      <vt:lpstr>RMC Across Clinical Organizations</vt:lpstr>
      <vt:lpstr>RMC Across Clinical Organizations</vt:lpstr>
      <vt:lpstr>RMC Across Clinical Organizations</vt:lpstr>
      <vt:lpstr>RMC in Action: Let’s Practice!</vt:lpstr>
      <vt:lpstr>PACC Pledge: RMC in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Coughlin, Emily</dc:creator>
  <cp:lastModifiedBy>Pelligrino, Nicole</cp:lastModifiedBy>
  <cp:revision>474</cp:revision>
  <cp:lastPrinted>2021-08-27T13:38:27Z</cp:lastPrinted>
  <dcterms:created xsi:type="dcterms:W3CDTF">2020-02-20T14:59:58Z</dcterms:created>
  <dcterms:modified xsi:type="dcterms:W3CDTF">2022-12-01T21:29:58Z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0x0101000529BB971D588D4B8CE0BDDEEF889F46</vt:lpwstr>
  </property>
</Properties>
</file>