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22"/>
  </p:notesMasterIdLst>
  <p:handoutMasterIdLst>
    <p:handoutMasterId r:id="rId23"/>
  </p:handoutMasterIdLst>
  <p:sldIdLst>
    <p:sldId id="256" r:id="rId5"/>
    <p:sldId id="335" r:id="rId6"/>
    <p:sldId id="343" r:id="rId7"/>
    <p:sldId id="344" r:id="rId8"/>
    <p:sldId id="261" r:id="rId9"/>
    <p:sldId id="355" r:id="rId10"/>
    <p:sldId id="354" r:id="rId11"/>
    <p:sldId id="357" r:id="rId12"/>
    <p:sldId id="358" r:id="rId13"/>
    <p:sldId id="345" r:id="rId14"/>
    <p:sldId id="346" r:id="rId15"/>
    <p:sldId id="347" r:id="rId16"/>
    <p:sldId id="348" r:id="rId17"/>
    <p:sldId id="349" r:id="rId18"/>
    <p:sldId id="352" r:id="rId19"/>
    <p:sldId id="353" r:id="rId20"/>
    <p:sldId id="35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3725" autoAdjust="0"/>
  </p:normalViewPr>
  <p:slideViewPr>
    <p:cSldViewPr snapToGrid="0">
      <p:cViewPr varScale="1">
        <p:scale>
          <a:sx n="92" d="100"/>
          <a:sy n="92" d="100"/>
        </p:scale>
        <p:origin x="64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C06C4-C5A6-48FB-97F5-B20A44F857E9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55657-0A12-495F-9FFA-D8F7554E7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2B2CC-0155-4E5E-A890-531D58ADF5B2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80FBB-F712-42E7-8C2F-226D98798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lww.com/greenjournal/Fulltext/2018/01000/Timing_and_Risk_Factors_of_Postpartum_Stroke.10.aspx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Suzanne to add citations</a:t>
            </a:r>
          </a:p>
          <a:p>
            <a:r>
              <a:rPr lang="en-US" dirty="0" err="1"/>
              <a:t>Stuebe</a:t>
            </a:r>
            <a:r>
              <a:rPr lang="en-US" dirty="0"/>
              <a:t> AM, et. al. Prevalence and risk factors for early, undesired weaning attributed to lactation dysfunction. J </a:t>
            </a:r>
            <a:r>
              <a:rPr lang="en-US" dirty="0" err="1"/>
              <a:t>Womens</a:t>
            </a:r>
            <a:r>
              <a:rPr lang="en-US" dirty="0"/>
              <a:t> Health (</a:t>
            </a:r>
            <a:r>
              <a:rPr lang="en-US" dirty="0" err="1"/>
              <a:t>Larchmt</a:t>
            </a:r>
            <a:r>
              <a:rPr lang="en-US" dirty="0"/>
              <a:t>) 2014;23:404–12. </a:t>
            </a:r>
          </a:p>
          <a:p>
            <a:r>
              <a:rPr lang="en-US" dirty="0"/>
              <a:t>Martin A, et. al. Views of women and clinicians on postpartum preparation and recovery. </a:t>
            </a:r>
            <a:r>
              <a:rPr lang="en-US" dirty="0" err="1"/>
              <a:t>Matern</a:t>
            </a:r>
            <a:r>
              <a:rPr lang="en-US" dirty="0"/>
              <a:t> Child Health J 2014;18:707–13. 5. </a:t>
            </a:r>
          </a:p>
          <a:p>
            <a:r>
              <a:rPr lang="en-US" dirty="0"/>
              <a:t>Tully KP, et. al. The fourth trimester: a critical transition period with unmet maternal health needs. Am J </a:t>
            </a:r>
            <a:r>
              <a:rPr lang="en-US" dirty="0" err="1"/>
              <a:t>Obstet</a:t>
            </a:r>
            <a:r>
              <a:rPr lang="en-US" dirty="0"/>
              <a:t> </a:t>
            </a:r>
            <a:r>
              <a:rPr lang="en-US" dirty="0" err="1"/>
              <a:t>Gynecol</a:t>
            </a:r>
            <a:r>
              <a:rPr lang="en-US" dirty="0"/>
              <a:t> 2017;217:37–41.</a:t>
            </a:r>
          </a:p>
          <a:p>
            <a:r>
              <a:rPr lang="en-US" dirty="0"/>
              <a:t>Optimizing postpartum care. ACOG Committee Opinion No. 736. American College of Obstetricians and Gynecologists. </a:t>
            </a:r>
            <a:r>
              <a:rPr lang="en-US" dirty="0" err="1"/>
              <a:t>Obstet</a:t>
            </a:r>
            <a:r>
              <a:rPr lang="en-US" dirty="0"/>
              <a:t> </a:t>
            </a:r>
            <a:r>
              <a:rPr lang="en-US" dirty="0" err="1"/>
              <a:t>Gynecol</a:t>
            </a:r>
            <a:r>
              <a:rPr lang="en-US" dirty="0"/>
              <a:t> 2018;131:e140–50.</a:t>
            </a:r>
          </a:p>
          <a:p>
            <a:r>
              <a:rPr lang="en-US" dirty="0"/>
              <a:t>. Illinois Maternal Morbidity and Mortality Report. Illinois Department of Public Health. (October 2018)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Too G , Went T , Boehme AK , Miller EC 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Leffert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 LR 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Attenello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 FJ , et al. Timing and Risk Factors of Postpartum Stroke . 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  <a:hlinkClick r:id="rId3"/>
              </a:rPr>
              <a:t>Obstet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  <a:hlinkClick r:id="rId3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  <a:hlinkClick r:id="rId3"/>
              </a:rPr>
              <a:t>Gynecol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MS PGothic" charset="0"/>
              </a:rPr>
              <a:t> 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C8628B-D017-4ABD-84D4-3F37B064EA7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1658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Tag=CustomerPhoto&#10;Crop=1&#10;Align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Click to edit Master title style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Sabon Next LT" panose="020B0502040204020203" pitchFamily="2" charset="0"/>
            </a:endParaRP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7050" y="3600450"/>
            <a:ext cx="9144000" cy="24511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anchor="b">
            <a:normAutofit/>
          </a:bodyPr>
          <a:lstStyle/>
          <a:p>
            <a:r>
              <a:rPr lang="en-US" sz="44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Click to edit Master title style</a:t>
            </a:r>
            <a:endParaRPr lang="en-US" sz="44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/>
            <a:r>
              <a:rPr lang="en-US" sz="2000">
                <a:solidFill>
                  <a:schemeClr val="tx2">
                    <a:alpha val="60000"/>
                  </a:schemeClr>
                </a:solidFill>
              </a:rPr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B23B9F-B223-42FC-B961-B8BFC75D2259}" type="datetime1">
              <a:rPr lang="en-US" smtClean="0">
                <a:solidFill>
                  <a:schemeClr val="tx2">
                    <a:alpha val="60000"/>
                  </a:schemeClr>
                </a:solidFill>
              </a:rPr>
              <a:pPr/>
              <a:t>9/28/2023</a:t>
            </a:fld>
            <a:endParaRPr lang="en-US" dirty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tx2">
                    <a:alpha val="60000"/>
                  </a:schemeClr>
                </a:solidFill>
              </a:rPr>
              <a:t>Sample footer text</a:t>
            </a:r>
            <a:endParaRPr lang="en-US" dirty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844951-7827-47D4-8276-7DDE1FA7D85A}" type="slidenum">
              <a:rPr lang="en-US" smtClean="0">
                <a:solidFill>
                  <a:schemeClr val="tx2">
                    <a:alpha val="6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anchor="t">
            <a:normAutofit/>
          </a:bodyPr>
          <a:lstStyle/>
          <a:p>
            <a:r>
              <a:rPr lang="en-US" sz="44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Click to edit Master title style</a:t>
            </a:r>
            <a:endParaRPr lang="en-US" sz="44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/>
            <a:r>
              <a:rPr lang="en-US" sz="1800">
                <a:solidFill>
                  <a:schemeClr val="tx2">
                    <a:alpha val="60000"/>
                  </a:schemeClr>
                </a:solidFill>
              </a:rPr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9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t>September 28,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9" y="6395116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8" y="291720"/>
            <a:ext cx="10601011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FE54FBA-EDC8-4C98-9345-043EAF844F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9"/>
            <a:ext cx="12192000" cy="642777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E7B667B8-BA6E-4DBF-8CF3-7CCAD00C850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299" y="6166966"/>
            <a:ext cx="123070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60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anchor="t">
            <a:normAutofit/>
          </a:bodyPr>
          <a:lstStyle/>
          <a:p>
            <a:r>
              <a:rPr lang="en-US" sz="44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Click to edit Master title style</a:t>
            </a:r>
            <a:endParaRPr lang="en-US" sz="44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/>
            <a:r>
              <a:rPr lang="en-US" sz="1800">
                <a:solidFill>
                  <a:schemeClr val="tx2">
                    <a:alpha val="60000"/>
                  </a:schemeClr>
                </a:solidFill>
              </a:rPr>
              <a:t>Click to edit Master text styles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anchor="b">
            <a:normAutofit/>
          </a:bodyPr>
          <a:lstStyle/>
          <a:p>
            <a:r>
              <a:rPr lang="en-US" sz="44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Click to edit Master title style</a:t>
            </a:r>
            <a:endParaRPr lang="en-US" sz="44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/>
            <a:r>
              <a:rPr lang="en-US" sz="1800">
                <a:solidFill>
                  <a:schemeClr val="tx2">
                    <a:alpha val="60000"/>
                  </a:schemeClr>
                </a:solidFill>
              </a:rPr>
              <a:t>Click to edit Master text styles</a:t>
            </a:r>
          </a:p>
        </p:txBody>
      </p:sp>
      <p:sp>
        <p:nvSpPr>
          <p:cNvPr id="29" name="Date Placeholder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r>
              <a:rPr lang="en-US"/>
              <a:t>3/1/20XX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Footer Placeholder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31" name="Slide Number Placeholder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Freeform: Shape 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Click to edit Master title style</a:t>
            </a:r>
            <a:endParaRPr lang="en-US" dirty="0">
              <a:solidFill>
                <a:srgbClr val="FFFFFF"/>
              </a:solidFill>
              <a:ea typeface="Cambria" panose="02040503050406030204" pitchFamily="18" charset="0"/>
              <a:cs typeface="Sabon Next LT" panose="020B0502040204020203" pitchFamily="2" charset="0"/>
            </a:endParaRP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600450"/>
            <a:ext cx="5322888" cy="24511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able Chart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60320"/>
            <a:ext cx="5183188" cy="3446463"/>
          </a:xfrm>
        </p:spPr>
        <p:txBody>
          <a:bodyPr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011680"/>
            <a:ext cx="5157787" cy="53035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69027" y="2011680"/>
            <a:ext cx="5183187" cy="53035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3383280" cy="53035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3383280" cy="3446463"/>
          </a:xfrm>
        </p:spPr>
        <p:txBody>
          <a:bodyPr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04360" y="2011680"/>
            <a:ext cx="3383280" cy="53035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04360" y="2560320"/>
            <a:ext cx="3383280" cy="3446463"/>
          </a:xfrm>
        </p:spPr>
        <p:txBody>
          <a:bodyPr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68934" y="2011680"/>
            <a:ext cx="3383280" cy="53035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68934" y="2560320"/>
            <a:ext cx="3383280" cy="3446463"/>
          </a:xfrm>
        </p:spPr>
        <p:txBody>
          <a:bodyPr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3/1/20XX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  <p:sldLayoutId id="2147483707" r:id="rId19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st.dk/da/udgivelser/2016/~/media/236C21A3D9984A049109FDC5EEA53D6B.ashx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9A7C78-91FD-4B88-953D-5A4363761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anchor="b" anchorCtr="0"/>
          <a:lstStyle/>
          <a:p>
            <a:r>
              <a:rPr lang="en-US" dirty="0"/>
              <a:t>Postpartum Birth Check:</a:t>
            </a:r>
            <a:br>
              <a:rPr lang="en-US" dirty="0"/>
            </a:br>
            <a:r>
              <a:rPr lang="en-US" dirty="0"/>
              <a:t>Billing Strategies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D04BED3-CF2E-4CAD-8CE8-ED3ED12AE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7175" y="3600450"/>
            <a:ext cx="9144000" cy="2451100"/>
          </a:xfrm>
        </p:spPr>
        <p:txBody>
          <a:bodyPr/>
          <a:lstStyle/>
          <a:p>
            <a:r>
              <a:rPr lang="en-US" dirty="0"/>
              <a:t>Julie DeCesare, MD</a:t>
            </a:r>
          </a:p>
        </p:txBody>
      </p:sp>
    </p:spTree>
    <p:extLst>
      <p:ext uri="{BB962C8B-B14F-4D97-AF65-F5344CB8AC3E}">
        <p14:creationId xmlns:p14="http://schemas.microsoft.com/office/powerpoint/2010/main" val="70358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8540-2E62-FA23-33CD-35A39805F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1DA5-73D4-2A0E-89B5-D8BFE041C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Florida Medicaid is mostly fee-for-service and most Florida Medicaid Health Plans are fee-for-service only: billing for an additional postpartum visit(s) should not be an issue</a:t>
            </a:r>
          </a:p>
          <a:p>
            <a:r>
              <a:rPr lang="en-US" sz="35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Aetna and Molina are predominantly global reimbursement with some exceptions.  Humana does some global obstetrical reimbursement, but does more fee-for-service  </a:t>
            </a:r>
            <a:endParaRPr lang="en-US" sz="3500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45238-9565-77F2-A37A-FECCF014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85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29115-B9ED-EDBB-98B6-8DE34CA8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053113" cy="850037"/>
          </a:xfrm>
        </p:spPr>
        <p:txBody>
          <a:bodyPr>
            <a:normAutofit/>
          </a:bodyPr>
          <a:lstStyle/>
          <a:p>
            <a:r>
              <a:rPr lang="en-US" sz="4800" dirty="0"/>
              <a:t>Global Reimbursement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038EF-66AB-C13F-F239-8B603A54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9296" y="996950"/>
            <a:ext cx="8073408" cy="5175250"/>
          </a:xfrm>
        </p:spPr>
        <p:txBody>
          <a:bodyPr>
            <a:normAutofit/>
          </a:bodyPr>
          <a:lstStyle/>
          <a:p>
            <a:pPr marL="228600" indent="0">
              <a:buNone/>
            </a:pPr>
            <a:endParaRPr lang="en-US" dirty="0"/>
          </a:p>
          <a:p>
            <a:r>
              <a:rPr lang="en-US" dirty="0">
                <a:solidFill>
                  <a:srgbClr val="211D1E"/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Bill outside the global obstetrical package </a:t>
            </a:r>
            <a:endParaRPr lang="en-US" dirty="0">
              <a:solidFill>
                <a:srgbClr val="211D1E"/>
              </a:solidFill>
              <a:effectLst/>
              <a:latin typeface="Avenir Next LT Pro" panose="020B0504020202020204" pitchFamily="34" charset="0"/>
              <a:ea typeface="Calibri" panose="020F0502020204030204" pitchFamily="34" charset="0"/>
              <a:cs typeface="Microsoft New Tai Lue" panose="020B0502040204020203" pitchFamily="34" charset="0"/>
            </a:endParaRPr>
          </a:p>
          <a:p>
            <a:r>
              <a:rPr lang="en-US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End the global package early</a:t>
            </a:r>
          </a:p>
          <a:p>
            <a:r>
              <a:rPr lang="en-US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Schedule the 6-week postpartum visit after the global period </a:t>
            </a:r>
          </a:p>
          <a:p>
            <a:r>
              <a:rPr lang="en-US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Trade an antepartum visit for a postpartum visit </a:t>
            </a:r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6A662-FF60-8766-DB30-6686924F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6DA8A-E347-C76D-70A3-A2061B79B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4" y="1774742"/>
            <a:ext cx="9297986" cy="423204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An early postpartum visit can be billed without a pregnancy diagnosis using CPT Evaluation and Management (E/M) codes 99211-99215. </a:t>
            </a:r>
          </a:p>
          <a:p>
            <a:r>
              <a:rPr lang="en-US" sz="20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Append modifier 24 to the E/M code indicating care is provided outside of the global obstetrical reimbursement package and link the E/M code to an appropriate ICD-10 code for the visit diagnosis</a:t>
            </a:r>
          </a:p>
          <a:p>
            <a:pPr lvl="1"/>
            <a:r>
              <a:rPr lang="en-US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O86.01 Infection of obstetric surgical wound, superficial incisional site </a:t>
            </a:r>
          </a:p>
          <a:p>
            <a:pPr lvl="1"/>
            <a:r>
              <a:rPr lang="en-US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O14.05 Mild to moderate pre-eclampsia</a:t>
            </a:r>
          </a:p>
          <a:p>
            <a:pPr lvl="1"/>
            <a:r>
              <a:rPr lang="en-US" dirty="0">
                <a:solidFill>
                  <a:srgbClr val="211D1E"/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Patient may incur a co-pay </a:t>
            </a:r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02EAF-47B2-5479-7E4C-AB8B9C842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12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41EF6DD0-6E84-4825-8C85-592E25324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4" y="851217"/>
            <a:ext cx="10515600" cy="923524"/>
          </a:xfrm>
        </p:spPr>
        <p:txBody>
          <a:bodyPr>
            <a:normAutofit/>
          </a:bodyPr>
          <a:lstStyle/>
          <a:p>
            <a:r>
              <a:rPr lang="en-US" sz="4400" dirty="0"/>
              <a:t>Bill outside the global obstetrical package</a:t>
            </a:r>
          </a:p>
        </p:txBody>
      </p:sp>
    </p:spTree>
    <p:extLst>
      <p:ext uri="{BB962C8B-B14F-4D97-AF65-F5344CB8AC3E}">
        <p14:creationId xmlns:p14="http://schemas.microsoft.com/office/powerpoint/2010/main" val="3942734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28419-EFBF-1596-B3F8-AADC1A395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5345" y="2096634"/>
            <a:ext cx="9947563" cy="4080329"/>
          </a:xfrm>
        </p:spPr>
        <p:txBody>
          <a:bodyPr>
            <a:noAutofit/>
          </a:bodyPr>
          <a:lstStyle/>
          <a:p>
            <a:r>
              <a:rPr lang="en-US" sz="2500" dirty="0">
                <a:solidFill>
                  <a:srgbClr val="211D1E"/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Bill</a:t>
            </a:r>
            <a:r>
              <a:rPr lang="en-US" sz="25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 the early postpartum visit (Post-Birth Health Check) serve as the comprehensive postpartum visit using E/M code 0503F.</a:t>
            </a:r>
          </a:p>
          <a:p>
            <a:r>
              <a:rPr lang="en-US" sz="2500" dirty="0">
                <a:solidFill>
                  <a:srgbClr val="211D1E"/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S</a:t>
            </a:r>
            <a:r>
              <a:rPr lang="en-US" sz="25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chedule the second postpartum visit as a well-women/annual exam using CPT Evaluation and Management (E/M) codes </a:t>
            </a:r>
            <a:r>
              <a:rPr lang="en-US" sz="2500" dirty="0">
                <a:solidFill>
                  <a:srgbClr val="000000"/>
                </a:solidFill>
                <a:effectLst/>
                <a:latin typeface="Avenir Next LT Pro" panose="020B0504020202020204" pitchFamily="34" charset="0"/>
                <a:ea typeface="Times New Roman" panose="02020603050405020304" pitchFamily="18" charset="0"/>
              </a:rPr>
              <a:t>99393-99397</a:t>
            </a:r>
          </a:p>
          <a:p>
            <a:r>
              <a:rPr lang="en-US" sz="2500" dirty="0">
                <a:solidFill>
                  <a:srgbClr val="000000"/>
                </a:solidFill>
                <a:latin typeface="Avenir Next LT Pro" panose="020B0504020202020204" pitchFamily="34" charset="0"/>
                <a:ea typeface="Times New Roman" panose="02020603050405020304" pitchFamily="18" charset="0"/>
              </a:rPr>
              <a:t>Reimbursement </a:t>
            </a:r>
            <a:r>
              <a:rPr lang="en-US" sz="25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will depend on whether the global ends based on this visit type or a specified timeframe after delivery</a:t>
            </a:r>
            <a:endParaRPr lang="en-US" sz="2500" dirty="0"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711F8-6D35-C68A-9240-1FAE15635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13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666F1A3-1F08-BBCE-99EA-075445E0B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the global package early</a:t>
            </a:r>
          </a:p>
        </p:txBody>
      </p:sp>
    </p:spTree>
    <p:extLst>
      <p:ext uri="{BB962C8B-B14F-4D97-AF65-F5344CB8AC3E}">
        <p14:creationId xmlns:p14="http://schemas.microsoft.com/office/powerpoint/2010/main" val="2228735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10D39-4FD2-A2EF-94BB-E470E7FEC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2160825"/>
            <a:ext cx="9508114" cy="3846275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Have the early postpartum visit (Post-Birth Health Check) serve as the comprehensive postpartum visit using E/M code 0503F</a:t>
            </a:r>
          </a:p>
          <a:p>
            <a:r>
              <a:rPr lang="en-US" sz="2200" dirty="0">
                <a:solidFill>
                  <a:srgbClr val="211D1E"/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S</a:t>
            </a:r>
            <a:r>
              <a:rPr lang="en-US" sz="22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chedule the second postpartum visit as a well-women/annual exam using CPT Evaluation and Management (E/M) codes </a:t>
            </a:r>
            <a:r>
              <a:rPr lang="en-US" sz="2200" dirty="0">
                <a:solidFill>
                  <a:srgbClr val="000000"/>
                </a:solidFill>
                <a:effectLst/>
                <a:latin typeface="Avenir Next LT Pro" panose="020B05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99393-99397 after the global ends (e.g., 7 weeks)</a:t>
            </a:r>
            <a:endParaRPr lang="en-US" sz="2200" dirty="0">
              <a:solidFill>
                <a:srgbClr val="211D1E"/>
              </a:solidFill>
              <a:effectLst/>
              <a:latin typeface="Avenir Next LT Pro" panose="020B0504020202020204" pitchFamily="34" charset="0"/>
              <a:ea typeface="Calibri" panose="020F0502020204030204" pitchFamily="34" charset="0"/>
              <a:cs typeface="Microsoft New Tai Lue" panose="020B0502040204020203" pitchFamily="34" charset="0"/>
            </a:endParaRPr>
          </a:p>
          <a:p>
            <a:r>
              <a:rPr lang="en-US" sz="22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The timeframe for the global period is different for different health plans or may be different for vaginal versus cesarean deliveries</a:t>
            </a:r>
            <a:endParaRPr lang="en-US" sz="2200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2B432-B91A-352F-15D4-0A850984A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14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7F63268-B33E-60FB-08F0-8F9D79DFB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Schedule the 6-week postpartum visit after the global period </a:t>
            </a:r>
          </a:p>
        </p:txBody>
      </p:sp>
    </p:spTree>
    <p:extLst>
      <p:ext uri="{BB962C8B-B14F-4D97-AF65-F5344CB8AC3E}">
        <p14:creationId xmlns:p14="http://schemas.microsoft.com/office/powerpoint/2010/main" val="2724346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A2D7E-D0F1-4B5A-DC84-0B7B418B8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90944"/>
            <a:ext cx="9897485" cy="426572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Reduce the number of antepartum visits by one allowing for an even swap with a new 2-week postpartum visit for low medical and social risk patients</a:t>
            </a:r>
          </a:p>
          <a:p>
            <a:r>
              <a:rPr lang="en-US" sz="24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The 2-week postpartum visit can be billed as a 99024 (post-op visit/no charge) and the 6-week visit as comprehensive postpartum visit using E/M code 0503F </a:t>
            </a:r>
          </a:p>
          <a:p>
            <a:r>
              <a:rPr lang="en-US" sz="2400" dirty="0">
                <a:solidFill>
                  <a:srgbClr val="211D1E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All visits would be included in the global obstetrical reimbursement package. This does not increase the number of visits and provides equal reimbursement</a:t>
            </a:r>
            <a:endParaRPr lang="en-US" sz="2400" dirty="0"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0F17C-D1BD-2F44-C1B3-29923B5E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15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EC7FEC-2E90-C253-5A58-4E662B204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01336"/>
            <a:ext cx="10534095" cy="1305264"/>
          </a:xfrm>
        </p:spPr>
        <p:txBody>
          <a:bodyPr>
            <a:normAutofit/>
          </a:bodyPr>
          <a:lstStyle/>
          <a:p>
            <a:r>
              <a:rPr lang="en-US" sz="4000" dirty="0"/>
              <a:t>Trade an antepartum visit for a postpartum </a:t>
            </a:r>
          </a:p>
        </p:txBody>
      </p:sp>
    </p:spTree>
    <p:extLst>
      <p:ext uri="{BB962C8B-B14F-4D97-AF65-F5344CB8AC3E}">
        <p14:creationId xmlns:p14="http://schemas.microsoft.com/office/powerpoint/2010/main" val="267220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ame 39">
            <a:extLst>
              <a:ext uri="{FF2B5EF4-FFF2-40B4-BE49-F238E27FC236}">
                <a16:creationId xmlns:a16="http://schemas.microsoft.com/office/drawing/2014/main" id="{19F9CD66-32FC-448F-B4C5-67D17508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7E08A217-3DF7-4CD5-DD06-1D073D7BEA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91" r="1412" b="2"/>
          <a:stretch/>
        </p:blipFill>
        <p:spPr>
          <a:xfrm>
            <a:off x="6096000" y="488577"/>
            <a:ext cx="5606425" cy="588084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BADEA-0CEC-377F-8030-554365510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8844951-7827-47D4-8276-7DDE1FA7D85A}" type="slidenum">
              <a:rPr lang="en-US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907AF161-A9F2-1FA2-6D5E-8D43F6DE4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653" y="2429742"/>
            <a:ext cx="6050873" cy="1362166"/>
          </a:xfrm>
        </p:spPr>
        <p:txBody>
          <a:bodyPr anchor="b">
            <a:normAutofit/>
          </a:bodyPr>
          <a:lstStyle/>
          <a:p>
            <a:r>
              <a:rPr lang="en-US" sz="4400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Consider alternates to traditional PP Visits </a:t>
            </a:r>
          </a:p>
        </p:txBody>
      </p:sp>
    </p:spTree>
    <p:extLst>
      <p:ext uri="{BB962C8B-B14F-4D97-AF65-F5344CB8AC3E}">
        <p14:creationId xmlns:p14="http://schemas.microsoft.com/office/powerpoint/2010/main" val="1124045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ame 17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19F9CD66-32FC-448F-B4C5-67D17508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B3F97C0-9952-DBB9-19B4-F7DA8DB8F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4072" y="1653888"/>
            <a:ext cx="4581525" cy="2076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Questions?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13601-6075-1BB0-6541-64FB0656DF6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429375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8844951-7827-47D4-8276-7DDE1FA7D85A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3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Photo of paint brush mixing colors  on a palette&#10;">
            <a:extLst>
              <a:ext uri="{FF2B5EF4-FFF2-40B4-BE49-F238E27FC236}">
                <a16:creationId xmlns:a16="http://schemas.microsoft.com/office/drawing/2014/main" id="{1BBA7D00-FBC1-4E10-8B44-A05F4AD3FA8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" y="484632"/>
            <a:ext cx="12179808" cy="5907024"/>
          </a:xfrm>
        </p:spPr>
      </p:pic>
      <p:sp>
        <p:nvSpPr>
          <p:cNvPr id="20" name="Title 19">
            <a:extLst>
              <a:ext uri="{FF2B5EF4-FFF2-40B4-BE49-F238E27FC236}">
                <a16:creationId xmlns:a16="http://schemas.microsoft.com/office/drawing/2014/main" id="{2DB3B99A-1BFE-45FD-89BB-94C4EC582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/>
          <a:lstStyle/>
          <a:p>
            <a:r>
              <a:rPr lang="en-US" dirty="0"/>
              <a:t>The way to get started is to quit </a:t>
            </a:r>
            <a:br>
              <a:rPr lang="en-US" dirty="0"/>
            </a:br>
            <a:r>
              <a:rPr lang="en-US" dirty="0"/>
              <a:t>talking and begin doing.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0D0082-0478-4749-89B1-BE87392F40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4835779"/>
            <a:ext cx="4800600" cy="1066800"/>
          </a:xfrm>
        </p:spPr>
        <p:txBody>
          <a:bodyPr anchor="ctr" anchorCtr="0">
            <a:normAutofit/>
          </a:bodyPr>
          <a:lstStyle/>
          <a:p>
            <a:r>
              <a:rPr lang="en-US" dirty="0"/>
              <a:t>Walt Disney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B554B-73A5-4106-A48D-001C726CE4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64640-8ACA-4AEB-B9BF-A79783A19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E7A03-635E-4F0D-9A7F-96B13283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6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4E1EF4E8-5513-4BF5-BC41-04645281C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3848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9" name="Picture 17">
            <a:extLst>
              <a:ext uri="{FF2B5EF4-FFF2-40B4-BE49-F238E27FC236}">
                <a16:creationId xmlns:a16="http://schemas.microsoft.com/office/drawing/2014/main" id="{C79B3EAC-B3F4-1507-57DD-3F7A99493D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074" b="32676"/>
          <a:stretch/>
        </p:blipFill>
        <p:spPr>
          <a:xfrm>
            <a:off x="20" y="696373"/>
            <a:ext cx="12191980" cy="6857989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406D8C29-9DDA-48D0-AF70-905FDB2CE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1775"/>
            <a:ext cx="12191999" cy="5479852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EF4FD65-57C3-D39E-F766-E37422CB3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88819"/>
            <a:ext cx="9144000" cy="367280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400" dirty="0">
                <a:solidFill>
                  <a:srgbClr val="FFFFFF"/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Microsoft New Tai Lue" panose="020B0502040204020203" pitchFamily="34" charset="0"/>
              </a:rPr>
              <a:t>New billing and coding strategies are necessary to receive additional reimbursement for the early postpartum visit outside of the global obstetrical reimbursement </a:t>
            </a:r>
            <a:endParaRPr lang="en-US" sz="4400" dirty="0">
              <a:solidFill>
                <a:srgbClr val="FFFFFF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61545A0-E6D0-CD72-B8BF-AFB65C2C3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28844951-7827-47D4-8276-7DDE1FA7D85A}" type="slidenum">
              <a:rPr lang="en-US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9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8B8BE68-7EA4-E2AE-1680-364A1B78F6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681" b="7532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A3B0040-137A-5BC3-5824-63C2C639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665C20-408D-F4F4-3233-F2CEA61FE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overall importance of the post birth health check</a:t>
            </a:r>
          </a:p>
          <a:p>
            <a:r>
              <a:rPr lang="en-US" dirty="0"/>
              <a:t>Review Medicaid billing strategies</a:t>
            </a:r>
          </a:p>
          <a:p>
            <a:r>
              <a:rPr lang="en-US" dirty="0"/>
              <a:t>Review options for private pay patients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50DF1-D0BA-A637-0B8A-A945B88EA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8844951-7827-47D4-8276-7DDE1FA7D85A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9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Early Postpartum Care?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9347200" y="6356350"/>
            <a:ext cx="28448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569D82-D690-4055-BA0B-71459BE6AA1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9951" y="1470929"/>
            <a:ext cx="1018024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50% of postpartum strokes occur within 1</a:t>
            </a:r>
            <a:r>
              <a:rPr lang="en-US" sz="2800" b="1" u="sng" dirty="0">
                <a:solidFill>
                  <a:srgbClr val="329664"/>
                </a:solidFill>
                <a:ea typeface="MS PGothic" pitchFamily="34" charset="-128"/>
              </a:rPr>
              <a:t>0 days</a:t>
            </a:r>
            <a:r>
              <a:rPr lang="en-US" sz="2800" dirty="0">
                <a:solidFill>
                  <a:prstClr val="black"/>
                </a:solidFill>
                <a:ea typeface="MS PGothic" pitchFamily="34" charset="-128"/>
              </a:rPr>
              <a:t>                             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MS PGothic" pitchFamily="34" charset="-128"/>
              </a:rPr>
              <a:t>o</a:t>
            </a:r>
            <a:r>
              <a:rPr kumimoji="0" lang="en-US" sz="28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f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 discharge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(Too G, et al, 2018)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MS PGothic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20% of women discontinue breastfeeding</a:t>
            </a: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                         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before the first 6-weeks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(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Stuebe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, et al, 2014)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MS PGothic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Up to 40% of women do not attend the 6-week postpartum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visit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(ACOG CO #736 2018)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MS PGothic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67718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As many as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329664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1 in 5 women experience a postpartum mental health</a:t>
            </a:r>
            <a:r>
              <a:rPr kumimoji="0" lang="en-US" sz="2800" i="0" strike="noStrike" kern="1200" cap="none" spc="0" normalizeH="0" baseline="0" noProof="0" dirty="0">
                <a:ln>
                  <a:noFill/>
                </a:ln>
                <a:solidFill>
                  <a:srgbClr val="E68422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MS PGothic" pitchFamily="34" charset="-128"/>
              </a:rPr>
              <a:t>disorder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102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D7F9-601D-B478-1602-BD4D9714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Around the world..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9D5F1-0EC1-E1F4-F7EB-CF71508E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7577"/>
            <a:ext cx="10515600" cy="4259386"/>
          </a:xfrm>
        </p:spPr>
        <p:txBody>
          <a:bodyPr>
            <a:normAutofit fontScale="92500"/>
          </a:bodyPr>
          <a:lstStyle/>
          <a:p>
            <a:r>
              <a:rPr lang="en-US" sz="2400" b="0" i="0" dirty="0">
                <a:solidFill>
                  <a:srgbClr val="231F20"/>
                </a:solidFill>
                <a:effectLst/>
              </a:rPr>
              <a:t>In Denmark, a midwife will call the day after discharge, and then an at-home </a:t>
            </a:r>
            <a:r>
              <a:rPr lang="en-US" sz="2400" b="0" i="0" u="none" strike="noStrike" dirty="0">
                <a:solidFill>
                  <a:srgbClr val="02838D"/>
                </a:solidFill>
                <a:effectLst/>
                <a:hlinkClick r:id="rId2"/>
              </a:rPr>
              <a:t>health visitor</a:t>
            </a:r>
            <a:r>
              <a:rPr lang="en-US" sz="2400" b="0" i="0" dirty="0">
                <a:solidFill>
                  <a:srgbClr val="231F20"/>
                </a:solidFill>
                <a:effectLst/>
              </a:rPr>
              <a:t> will come to the house within 4 to 5 days.</a:t>
            </a:r>
          </a:p>
          <a:p>
            <a:r>
              <a:rPr lang="en-US" sz="2400" b="0" i="0" dirty="0">
                <a:solidFill>
                  <a:srgbClr val="231F20"/>
                </a:solidFill>
                <a:effectLst/>
              </a:rPr>
              <a:t>In the Netherlands and Belgium, new mothers will have a </a:t>
            </a:r>
            <a:r>
              <a:rPr lang="en-US" sz="2400" b="0" i="1" dirty="0" err="1">
                <a:solidFill>
                  <a:srgbClr val="231F20"/>
                </a:solidFill>
                <a:effectLst/>
              </a:rPr>
              <a:t>kraamverzorgster</a:t>
            </a:r>
            <a:r>
              <a:rPr lang="en-US" sz="2400" b="0" i="0" dirty="0">
                <a:solidFill>
                  <a:srgbClr val="231F20"/>
                </a:solidFill>
                <a:effectLst/>
              </a:rPr>
              <a:t>, a maternity nurse who comes to the home to provide a minimum of 24 hours of care within the first 8 days after discharge</a:t>
            </a:r>
          </a:p>
          <a:p>
            <a:r>
              <a:rPr lang="en-US" sz="2400" b="0" i="0" dirty="0">
                <a:solidFill>
                  <a:srgbClr val="231F20"/>
                </a:solidFill>
                <a:effectLst/>
              </a:rPr>
              <a:t>For Swedish mothers, breastfeeding counseling is covered by insurance and midwives conduct as many home visits as needed </a:t>
            </a:r>
            <a:r>
              <a:rPr lang="en-US" sz="2400" dirty="0">
                <a:solidFill>
                  <a:srgbClr val="02838D"/>
                </a:solidFill>
              </a:rPr>
              <a:t>within the first 4 days after delivery</a:t>
            </a:r>
          </a:p>
          <a:p>
            <a:r>
              <a:rPr lang="en-US" sz="2400" b="0" i="0" dirty="0">
                <a:solidFill>
                  <a:srgbClr val="231F20"/>
                </a:solidFill>
                <a:effectLst/>
              </a:rPr>
              <a:t>France offers in-home postpartum care </a:t>
            </a:r>
            <a:r>
              <a:rPr lang="en-US" sz="2400" b="0" i="1" dirty="0">
                <a:solidFill>
                  <a:srgbClr val="231F20"/>
                </a:solidFill>
                <a:effectLst/>
              </a:rPr>
              <a:t>and</a:t>
            </a:r>
            <a:r>
              <a:rPr lang="en-US" sz="2400" b="0" i="0" dirty="0">
                <a:solidFill>
                  <a:srgbClr val="231F20"/>
                </a:solidFill>
                <a:effectLst/>
              </a:rPr>
              <a:t> all birthing parents automatically receive a referral for pelvic floor therapy</a:t>
            </a:r>
            <a:endParaRPr lang="en-US" sz="2400" dirty="0">
              <a:solidFill>
                <a:srgbClr val="02838D"/>
              </a:solidFill>
            </a:endParaRPr>
          </a:p>
          <a:p>
            <a:endParaRPr lang="en-US" sz="2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63A3E-11D6-9BCB-12C9-1E36AAA6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4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BFC9-AF47-44D8-8CE4-6251CA902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Illinois Data to support Postpartum Birth Check…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F30D1-6D35-93D7-CFD6-FF1B2D332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0">
              <a:buNone/>
            </a:pPr>
            <a:r>
              <a:rPr lang="en-US" sz="2400" dirty="0"/>
              <a:t>~In Illinois, 24% of pregnancy-associated deaths occurred 0-42 days postpartum -the period before the traditional 6-week postpartum visit</a:t>
            </a:r>
          </a:p>
          <a:p>
            <a:pPr marL="228600" indent="0">
              <a:buNone/>
            </a:pPr>
            <a:r>
              <a:rPr lang="en-US" sz="2400" dirty="0"/>
              <a:t>~50% of postpartum strokes occur within 10 days of discharge</a:t>
            </a:r>
          </a:p>
          <a:p>
            <a:pPr marL="228600" indent="0">
              <a:buNone/>
            </a:pPr>
            <a:r>
              <a:rPr lang="en-US" sz="2400" dirty="0"/>
              <a:t>~20% of women discontinued breastfeeding before the first six weeks</a:t>
            </a:r>
          </a:p>
          <a:p>
            <a:pPr marL="228600" indent="0">
              <a:buNone/>
            </a:pPr>
            <a:r>
              <a:rPr lang="en-US" sz="2400" dirty="0"/>
              <a:t>~Up to 40% of women do not attend the 6-week postpartum visit</a:t>
            </a:r>
          </a:p>
          <a:p>
            <a:pPr marL="228600" indent="0">
              <a:buNone/>
            </a:pPr>
            <a:r>
              <a:rPr lang="en-US" sz="2400" dirty="0"/>
              <a:t>~As many as 1 in 5 women experience a postpartum mental health disorder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06204-336F-1CBD-9015-0438E6747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7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BEE34-D0E5-4420-8267-D56B9EC21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8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396DFFC-FD79-41D3-A9EE-5BA667AD6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9182" y="2703800"/>
            <a:ext cx="6705600" cy="1325563"/>
          </a:xfrm>
        </p:spPr>
        <p:txBody>
          <a:bodyPr/>
          <a:lstStyle/>
          <a:p>
            <a:r>
              <a:rPr lang="en-US" dirty="0"/>
              <a:t>The Florida Context… </a:t>
            </a:r>
          </a:p>
        </p:txBody>
      </p:sp>
    </p:spTree>
    <p:extLst>
      <p:ext uri="{BB962C8B-B14F-4D97-AF65-F5344CB8AC3E}">
        <p14:creationId xmlns:p14="http://schemas.microsoft.com/office/powerpoint/2010/main" val="366818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BFC9-AF47-44D8-8CE4-6251CA902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Florida Maternal Mortality Review Data from 2015 - 2019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F30D1-6D35-93D7-CFD6-FF1B2D332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0">
              <a:buNone/>
            </a:pPr>
            <a:r>
              <a:rPr lang="en-US" sz="2400" dirty="0"/>
              <a:t>~67% of postpartum pregnancy-related deaths are moderately or substantially preventable </a:t>
            </a:r>
          </a:p>
          <a:p>
            <a:pPr marL="228600" indent="0">
              <a:buNone/>
            </a:pPr>
            <a:r>
              <a:rPr lang="en-US" sz="2400" dirty="0"/>
              <a:t>~75% of postpartum deaths occur within 60 days of discharge</a:t>
            </a:r>
          </a:p>
          <a:p>
            <a:pPr marL="228600" indent="0">
              <a:buNone/>
            </a:pPr>
            <a:r>
              <a:rPr lang="en-US" sz="2400" dirty="0"/>
              <a:t>~One-third of postpartum deaths occur to women with a visit to the ER before their demise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06204-336F-1CBD-9015-0438E6747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26234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AFE2A1-77F8-441E-9B9F-DD61C354F4FE}">
  <ds:schemaRefs>
    <ds:schemaRef ds:uri="71af3243-3dd4-4a8d-8c0d-dd76da1f02a5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30e9df3-be65-4c73-a93b-d1236ebd677e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schemas.microsoft.com/sharepoint/v3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{39E2FC9D-883D-4D29-A490-111CDB743B0B}tf00537603_win32</Template>
  <TotalTime>553</TotalTime>
  <Words>998</Words>
  <Application>Microsoft Office PowerPoint</Application>
  <PresentationFormat>Widescreen</PresentationFormat>
  <Paragraphs>88</Paragraphs>
  <Slides>17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Avenir Next LT Pro</vt:lpstr>
      <vt:lpstr>Calibri</vt:lpstr>
      <vt:lpstr>Sabon Next LT</vt:lpstr>
      <vt:lpstr>Wingdings</vt:lpstr>
      <vt:lpstr>LuminousVTI</vt:lpstr>
      <vt:lpstr>Postpartum Birth Check: Billing Strategies </vt:lpstr>
      <vt:lpstr>The way to get started is to quit  talking and begin doing. </vt:lpstr>
      <vt:lpstr>New billing and coding strategies are necessary to receive additional reimbursement for the early postpartum visit outside of the global obstetrical reimbursement </vt:lpstr>
      <vt:lpstr>Objectives</vt:lpstr>
      <vt:lpstr>Why Early Postpartum Care?  </vt:lpstr>
      <vt:lpstr>Around the world.. </vt:lpstr>
      <vt:lpstr>Illinois Data to support Postpartum Birth Check…</vt:lpstr>
      <vt:lpstr>The Florida Context… </vt:lpstr>
      <vt:lpstr>Florida Maternal Mortality Review Data from 2015 - 2019</vt:lpstr>
      <vt:lpstr>Medicaid</vt:lpstr>
      <vt:lpstr>Global Reimbursement Options</vt:lpstr>
      <vt:lpstr>Bill outside the global obstetrical package</vt:lpstr>
      <vt:lpstr>End the global package early</vt:lpstr>
      <vt:lpstr>Schedule the 6-week postpartum visit after the global period </vt:lpstr>
      <vt:lpstr>Trade an antepartum visit for a postpartum </vt:lpstr>
      <vt:lpstr>Consider alternates to traditional PP Visits 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Partum Birth Check- Billing Strategies</dc:title>
  <dc:creator>Julie DeCesare</dc:creator>
  <cp:lastModifiedBy>Pelligrino, Nicole</cp:lastModifiedBy>
  <cp:revision>15</cp:revision>
  <dcterms:created xsi:type="dcterms:W3CDTF">2023-09-15T20:37:47Z</dcterms:created>
  <dcterms:modified xsi:type="dcterms:W3CDTF">2023-09-28T19:08:16Z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