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1" r:id="rId3"/>
    <p:sldMasterId id="2147483697" r:id="rId4"/>
  </p:sldMasterIdLst>
  <p:notesMasterIdLst>
    <p:notesMasterId r:id="rId19"/>
  </p:notesMasterIdLst>
  <p:sldIdLst>
    <p:sldId id="1745" r:id="rId5"/>
    <p:sldId id="1622" r:id="rId6"/>
    <p:sldId id="1808" r:id="rId7"/>
    <p:sldId id="1625" r:id="rId8"/>
    <p:sldId id="1626" r:id="rId9"/>
    <p:sldId id="4170" r:id="rId10"/>
    <p:sldId id="1619" r:id="rId11"/>
    <p:sldId id="4167" r:id="rId12"/>
    <p:sldId id="4139" r:id="rId13"/>
    <p:sldId id="4145" r:id="rId14"/>
    <p:sldId id="4146" r:id="rId15"/>
    <p:sldId id="4147" r:id="rId16"/>
    <p:sldId id="4140" r:id="rId17"/>
    <p:sldId id="17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D856CD-4787-548D-EDBC-67156C3CD7C4}" name="Betsy Wood" initials="BW" userId="S::woodb1@usf.edu::0c8a2a42-5750-4a81-b72b-acce473b18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517"/>
    <a:srgbClr val="EDA65D"/>
    <a:srgbClr val="80B0A6"/>
    <a:srgbClr val="009374"/>
    <a:srgbClr val="A0C4B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0AD633-B2C2-414C-99A2-B1852D7B8E54}" v="8" dt="2023-08-18T17:42:00.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50D11-E481-41FE-8D44-AFA4CBE86787}"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C346C-23E0-4F60-AA22-8769C4592B20}" type="slidenum">
              <a:rPr lang="en-US" smtClean="0"/>
              <a:t>‹#›</a:t>
            </a:fld>
            <a:endParaRPr lang="en-US"/>
          </a:p>
        </p:txBody>
      </p:sp>
    </p:spTree>
    <p:extLst>
      <p:ext uri="{BB962C8B-B14F-4D97-AF65-F5344CB8AC3E}">
        <p14:creationId xmlns:p14="http://schemas.microsoft.com/office/powerpoint/2010/main" val="243074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Cole</a:t>
            </a:r>
            <a:r>
              <a:rPr lang="en-US" baseline="0" dirty="0"/>
              <a:t> or Betsy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40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A8B105-6248-4985-B381-84CF8A29DB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337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61FCD-0FFA-A94C-81BD-E8D25A50F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599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61FCD-0FFA-A94C-81BD-E8D25A50F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205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711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EABF8B2-C804-4830-92FD-5767A5BC178B}"/>
              </a:ext>
            </a:extLst>
          </p:cNvPr>
          <p:cNvSpPr/>
          <p:nvPr userDrawn="1"/>
        </p:nvSpPr>
        <p:spPr>
          <a:xfrm rot="5400000">
            <a:off x="2500432" y="2181493"/>
            <a:ext cx="103517" cy="286397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C609FB2-5CCA-48C6-9CF5-EE776EF27599}"/>
              </a:ext>
            </a:extLst>
          </p:cNvPr>
          <p:cNvSpPr/>
          <p:nvPr userDrawn="1"/>
        </p:nvSpPr>
        <p:spPr>
          <a:xfrm>
            <a:off x="11937442" y="5735639"/>
            <a:ext cx="25455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Graphic 8">
            <a:extLst>
              <a:ext uri="{FF2B5EF4-FFF2-40B4-BE49-F238E27FC236}">
                <a16:creationId xmlns:a16="http://schemas.microsoft.com/office/drawing/2014/main" id="{518BBC2B-9D00-469A-ACDF-EECCC02554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6111383"/>
            <a:ext cx="9837335" cy="559005"/>
          </a:xfrm>
          <a:prstGeom prst="rect">
            <a:avLst/>
          </a:prstGeom>
        </p:spPr>
      </p:pic>
      <p:pic>
        <p:nvPicPr>
          <p:cNvPr id="10" name="Graphic 9">
            <a:extLst>
              <a:ext uri="{FF2B5EF4-FFF2-40B4-BE49-F238E27FC236}">
                <a16:creationId xmlns:a16="http://schemas.microsoft.com/office/drawing/2014/main" id="{9C74D7BF-9F06-4A63-9994-A1BC3BAAF1D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11482198" y="6111381"/>
            <a:ext cx="701711" cy="1049392"/>
          </a:xfrm>
          <a:prstGeom prst="rect">
            <a:avLst/>
          </a:prstGeom>
        </p:spPr>
      </p:pic>
      <p:pic>
        <p:nvPicPr>
          <p:cNvPr id="11" name="Picture 10" descr="A close up of a sign&#10;&#10;Description automatically generated">
            <a:extLst>
              <a:ext uri="{FF2B5EF4-FFF2-40B4-BE49-F238E27FC236}">
                <a16:creationId xmlns:a16="http://schemas.microsoft.com/office/drawing/2014/main" id="{D4FE94E3-9892-4FB1-9D28-B83ACC5EAA8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33774" y="5876311"/>
            <a:ext cx="1675844" cy="1112369"/>
          </a:xfrm>
          <a:prstGeom prst="rect">
            <a:avLst/>
          </a:prstGeom>
        </p:spPr>
      </p:pic>
    </p:spTree>
    <p:extLst>
      <p:ext uri="{BB962C8B-B14F-4D97-AF65-F5344CB8AC3E}">
        <p14:creationId xmlns:p14="http://schemas.microsoft.com/office/powerpoint/2010/main" val="25351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57FBD-00FD-4202-BF17-2F499690F255}" type="datetime4">
              <a:rPr lang="en-US" smtClean="0"/>
              <a:t>September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86653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22F923-C541-4CDF-AAEC-68ABDC7B7EC9}" type="datetime4">
              <a:rPr lang="en-US" smtClean="0"/>
              <a:t>September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86143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9"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7AE51D4E-ECB7-46F9-B9F8-CB6654C33C31}" type="datetime4">
              <a:rPr lang="en-US" smtClean="0"/>
              <a:pPr/>
              <a:t>September 8,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9" y="6395116"/>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9"/>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p:nvPr>
        </p:nvSpPr>
        <p:spPr>
          <a:xfrm>
            <a:off x="752788" y="291720"/>
            <a:ext cx="10601011" cy="642779"/>
          </a:xfrm>
        </p:spPr>
        <p:txBody>
          <a:bodyPr/>
          <a:lstStyle>
            <a:lvl1pPr>
              <a:defRPr>
                <a:solidFill>
                  <a:schemeClr val="bg1"/>
                </a:solidFill>
              </a:defRPr>
            </a:lvl1p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63127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1B8DC9-692B-4D77-AE1C-0BB29E49AC4C}"/>
              </a:ext>
            </a:extLst>
          </p:cNvPr>
          <p:cNvSpPr>
            <a:spLocks noGrp="1"/>
          </p:cNvSpPr>
          <p:nvPr>
            <p:ph type="dt" sz="half" idx="10"/>
          </p:nvPr>
        </p:nvSpPr>
        <p:spPr/>
        <p:txBody>
          <a:bodyPr/>
          <a:lstStyle/>
          <a:p>
            <a:fld id="{7AE51D4E-ECB7-46F9-B9F8-CB6654C33C31}" type="datetime4">
              <a:rPr lang="en-US" smtClean="0"/>
              <a:t>September 8, 2023</a:t>
            </a:fld>
            <a:endParaRPr lang="en-US"/>
          </a:p>
        </p:txBody>
      </p:sp>
      <p:sp>
        <p:nvSpPr>
          <p:cNvPr id="4" name="Footer Placeholder 3">
            <a:extLst>
              <a:ext uri="{FF2B5EF4-FFF2-40B4-BE49-F238E27FC236}">
                <a16:creationId xmlns:a16="http://schemas.microsoft.com/office/drawing/2014/main" id="{6287B47F-0FEF-479B-9364-898FBD4837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428AD0-5404-4F7F-A1DB-372B4CDF4F42}"/>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
        <p:nvSpPr>
          <p:cNvPr id="6" name="Title 1">
            <a:extLst>
              <a:ext uri="{FF2B5EF4-FFF2-40B4-BE49-F238E27FC236}">
                <a16:creationId xmlns:a16="http://schemas.microsoft.com/office/drawing/2014/main" id="{B8B6D95C-2979-4C02-941E-62B24B9CEAE7}"/>
              </a:ext>
            </a:extLst>
          </p:cNvPr>
          <p:cNvSpPr txBox="1">
            <a:spLocks/>
          </p:cNvSpPr>
          <p:nvPr userDrawn="1"/>
        </p:nvSpPr>
        <p:spPr>
          <a:xfrm>
            <a:off x="1457864" y="924736"/>
            <a:ext cx="9889587"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4800"/>
              <a:t>Click to edit Master title style</a:t>
            </a:r>
            <a:endParaRPr lang="en-US" sz="480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p:nvPr>
        </p:nvSpPr>
        <p:spPr>
          <a:xfrm>
            <a:off x="1457864" y="3933863"/>
            <a:ext cx="988958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1500993"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845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7AE51D4E-ECB7-46F9-B9F8-CB6654C33C31}" type="datetime4">
              <a:rPr lang="en-US" smtClean="0"/>
              <a:t>September 8, 2023</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2555" y="6079255"/>
            <a:ext cx="959447" cy="778747"/>
          </a:xfrm>
          <a:prstGeom prst="rect">
            <a:avLst/>
          </a:prstGeom>
        </p:spPr>
      </p:pic>
    </p:spTree>
    <p:extLst>
      <p:ext uri="{BB962C8B-B14F-4D97-AF65-F5344CB8AC3E}">
        <p14:creationId xmlns:p14="http://schemas.microsoft.com/office/powerpoint/2010/main" val="24383535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Segment - Title Page">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370970F-4F69-4375-971D-AF12259CA03C}"/>
              </a:ext>
            </a:extLst>
          </p:cNvPr>
          <p:cNvSpPr>
            <a:spLocks noGrp="1"/>
          </p:cNvSpPr>
          <p:nvPr>
            <p:ph type="title" hasCustomPrompt="1"/>
          </p:nvPr>
        </p:nvSpPr>
        <p:spPr>
          <a:xfrm>
            <a:off x="768100" y="3854570"/>
            <a:ext cx="10268857" cy="1846984"/>
          </a:xfrm>
          <a:prstGeom prst="rect">
            <a:avLst/>
          </a:prstGeom>
        </p:spPr>
        <p:txBody>
          <a:bodyPr anchor="t">
            <a:noAutofit/>
          </a:bodyPr>
          <a:lstStyle>
            <a:lvl1pPr marL="0" indent="0">
              <a:lnSpc>
                <a:spcPct val="100000"/>
              </a:lnSpc>
              <a:tabLst/>
              <a:defRPr sz="6100">
                <a:solidFill>
                  <a:schemeClr val="accent1"/>
                </a:solidFill>
              </a:defRPr>
            </a:lvl1pPr>
          </a:lstStyle>
          <a:p>
            <a:r>
              <a:rPr lang="en-US" dirty="0"/>
              <a:t>Presentation Title</a:t>
            </a:r>
            <a:br>
              <a:rPr lang="en-US" dirty="0"/>
            </a:br>
            <a:r>
              <a:rPr lang="en-US" dirty="0"/>
              <a:t>Two Lines Max</a:t>
            </a:r>
          </a:p>
        </p:txBody>
      </p:sp>
      <p:sp>
        <p:nvSpPr>
          <p:cNvPr id="7" name="Text Placeholder 8">
            <a:extLst>
              <a:ext uri="{FF2B5EF4-FFF2-40B4-BE49-F238E27FC236}">
                <a16:creationId xmlns:a16="http://schemas.microsoft.com/office/drawing/2014/main" id="{9BBE9B05-F3F4-49C0-A713-B9799EEE8A0B}"/>
              </a:ext>
            </a:extLst>
          </p:cNvPr>
          <p:cNvSpPr>
            <a:spLocks noGrp="1"/>
          </p:cNvSpPr>
          <p:nvPr>
            <p:ph type="body" sz="quarter" idx="11" hasCustomPrompt="1"/>
          </p:nvPr>
        </p:nvSpPr>
        <p:spPr>
          <a:xfrm>
            <a:off x="768096" y="3276877"/>
            <a:ext cx="10268499" cy="401782"/>
          </a:xfrm>
          <a:prstGeom prst="rect">
            <a:avLst/>
          </a:prstGeom>
        </p:spPr>
        <p:txBody>
          <a:bodyPr lIns="0">
            <a:noAutofit/>
          </a:bodyPr>
          <a:lstStyle>
            <a:lvl1pPr marL="0" indent="0">
              <a:lnSpc>
                <a:spcPct val="100000"/>
              </a:lnSpc>
              <a:buNone/>
              <a:defRPr lang="en-US" sz="2800" kern="1200" dirty="0" smtClean="0">
                <a:solidFill>
                  <a:schemeClr val="accent3"/>
                </a:solidFill>
                <a:latin typeface="Georgia" panose="02040502050405020303" pitchFamily="18" charset="0"/>
                <a:ea typeface="+mj-ea"/>
                <a:cs typeface="+mj-cs"/>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a:t>Segment Name or Presenter Name and Title</a:t>
            </a:r>
          </a:p>
        </p:txBody>
      </p:sp>
      <p:sp>
        <p:nvSpPr>
          <p:cNvPr id="8" name="Text Placeholder 8">
            <a:extLst>
              <a:ext uri="{FF2B5EF4-FFF2-40B4-BE49-F238E27FC236}">
                <a16:creationId xmlns:a16="http://schemas.microsoft.com/office/drawing/2014/main" id="{1C2532E2-7E15-43C6-BD0B-0C2E786E4B20}"/>
              </a:ext>
            </a:extLst>
          </p:cNvPr>
          <p:cNvSpPr>
            <a:spLocks noGrp="1"/>
          </p:cNvSpPr>
          <p:nvPr>
            <p:ph type="body" sz="quarter" idx="13" hasCustomPrompt="1"/>
          </p:nvPr>
        </p:nvSpPr>
        <p:spPr>
          <a:xfrm>
            <a:off x="768099" y="6061370"/>
            <a:ext cx="3162300" cy="401782"/>
          </a:xfrm>
          <a:prstGeom prst="rect">
            <a:avLst/>
          </a:prstGeom>
        </p:spPr>
        <p:txBody>
          <a:bodyPr lIns="0">
            <a:noAutofit/>
          </a:bodyPr>
          <a:lstStyle>
            <a:lvl1pPr marL="7938" indent="0" algn="l">
              <a:lnSpc>
                <a:spcPct val="100000"/>
              </a:lnSpc>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a:t>Date</a:t>
            </a:r>
          </a:p>
        </p:txBody>
      </p:sp>
      <p:pic>
        <p:nvPicPr>
          <p:cNvPr id="9" name="logo">
            <a:extLst>
              <a:ext uri="{FF2B5EF4-FFF2-40B4-BE49-F238E27FC236}">
                <a16:creationId xmlns:a16="http://schemas.microsoft.com/office/drawing/2014/main" id="{53FA0840-F6C0-4241-B6CE-B53F1AADE6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1744" y="6032938"/>
            <a:ext cx="2053000" cy="352446"/>
          </a:xfrm>
          <a:prstGeom prst="rect">
            <a:avLst/>
          </a:prstGeom>
        </p:spPr>
      </p:pic>
    </p:spTree>
    <p:extLst>
      <p:ext uri="{BB962C8B-B14F-4D97-AF65-F5344CB8AC3E}">
        <p14:creationId xmlns:p14="http://schemas.microsoft.com/office/powerpoint/2010/main" val="2455852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ext - Titl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086787"/>
            <a:ext cx="10668000" cy="914400"/>
          </a:xfrm>
        </p:spPr>
        <p:txBody>
          <a:bodyPr/>
          <a:lstStyle>
            <a:lvl1pPr>
              <a:defRPr>
                <a:solidFill>
                  <a:schemeClr val="accent1"/>
                </a:solidFill>
              </a:defRPr>
            </a:lvl1pPr>
          </a:lstStyle>
          <a:p>
            <a:r>
              <a:rPr lang="en-US" dirty="0"/>
              <a:t>Click to edit Headline</a:t>
            </a:r>
          </a:p>
        </p:txBody>
      </p:sp>
      <p:sp>
        <p:nvSpPr>
          <p:cNvPr id="6" name="Text Placeholder 10">
            <a:extLst>
              <a:ext uri="{FF2B5EF4-FFF2-40B4-BE49-F238E27FC236}">
                <a16:creationId xmlns:a16="http://schemas.microsoft.com/office/drawing/2014/main" id="{40459803-74B8-4F1F-855C-15E89D268225}"/>
              </a:ext>
            </a:extLst>
          </p:cNvPr>
          <p:cNvSpPr>
            <a:spLocks noGrp="1"/>
          </p:cNvSpPr>
          <p:nvPr>
            <p:ph type="body" sz="quarter" idx="12"/>
          </p:nvPr>
        </p:nvSpPr>
        <p:spPr>
          <a:xfrm>
            <a:off x="768096" y="2194560"/>
            <a:ext cx="10668000" cy="3657600"/>
          </a:xfrm>
        </p:spPr>
        <p:txBody>
          <a:bodyPr/>
          <a:lstStyle>
            <a:lvl1pPr>
              <a:spcAft>
                <a:spcPts val="800"/>
              </a:spcAft>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8229600" cy="334474"/>
          </a:xfrm>
        </p:spPr>
        <p:txBody>
          <a:bodyPr>
            <a:noAutofit/>
          </a:bodyPr>
          <a:lstStyle>
            <a:lvl1pPr marL="0" indent="0">
              <a:spcAft>
                <a:spcPts val="0"/>
              </a:spcAft>
              <a:buNone/>
              <a:defRPr lang="en-US" sz="2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Tree>
    <p:extLst>
      <p:ext uri="{BB962C8B-B14F-4D97-AF65-F5344CB8AC3E}">
        <p14:creationId xmlns:p14="http://schemas.microsoft.com/office/powerpoint/2010/main" val="36890201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ext - Title -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8156448" cy="641632"/>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
        <p:nvSpPr>
          <p:cNvPr id="11" name="Text Placeholder 10">
            <a:extLst>
              <a:ext uri="{FF2B5EF4-FFF2-40B4-BE49-F238E27FC236}">
                <a16:creationId xmlns:a16="http://schemas.microsoft.com/office/drawing/2014/main" id="{3EE47290-A8D0-394E-88D8-0DBA1620A159}"/>
              </a:ext>
            </a:extLst>
          </p:cNvPr>
          <p:cNvSpPr>
            <a:spLocks noGrp="1"/>
          </p:cNvSpPr>
          <p:nvPr>
            <p:ph type="body" sz="quarter" idx="13"/>
          </p:nvPr>
        </p:nvSpPr>
        <p:spPr>
          <a:xfrm>
            <a:off x="762000" y="1295222"/>
            <a:ext cx="10938988" cy="4973497"/>
          </a:xfrm>
          <a:prstGeom prst="rect">
            <a:avLst/>
          </a:prstGeom>
        </p:spPr>
        <p:txBody>
          <a:bodyPr/>
          <a:lstStyle>
            <a:lvl1pPr marL="288925" indent="-288925">
              <a:spcAft>
                <a:spcPts val="800"/>
              </a:spcAft>
              <a:tabLst/>
              <a:defRPr sz="3200">
                <a:latin typeface="Arial" panose="020B0604020202020204" pitchFamily="34" charset="0"/>
                <a:cs typeface="Arial" panose="020B0604020202020204" pitchFamily="34" charset="0"/>
              </a:defRPr>
            </a:lvl1pPr>
            <a:lvl2pPr marL="630238" indent="-280988">
              <a:tabLst/>
              <a:defRPr sz="3200">
                <a:latin typeface="Arial" panose="020B0604020202020204" pitchFamily="34" charset="0"/>
                <a:cs typeface="Arial" panose="020B0604020202020204" pitchFamily="34" charset="0"/>
              </a:defRPr>
            </a:lvl2pPr>
            <a:lvl3pPr marL="919163" indent="-228600">
              <a:tabLst/>
              <a:defRPr sz="3200">
                <a:latin typeface="Arial" panose="020B0604020202020204" pitchFamily="34" charset="0"/>
                <a:cs typeface="Arial" panose="020B0604020202020204" pitchFamily="34" charset="0"/>
              </a:defRPr>
            </a:lvl3pPr>
            <a:lvl4pPr marL="1262063" indent="-288925">
              <a:tabLst/>
              <a:defRPr sz="3200">
                <a:latin typeface="Arial" panose="020B0604020202020204" pitchFamily="34" charset="0"/>
                <a:cs typeface="Arial" panose="020B0604020202020204" pitchFamily="34" charset="0"/>
              </a:defRPr>
            </a:lvl4pPr>
            <a:lvl5pPr marL="1489075" indent="-227013">
              <a:tabLst/>
              <a:defRPr sz="3200">
                <a:latin typeface="Arial" panose="020B0604020202020204" pitchFamily="34" charset="0"/>
                <a:cs typeface="Arial" panose="020B0604020202020204" pitchFamily="34" charset="0"/>
              </a:defRPr>
            </a:lvl5pPr>
            <a:lvl6pPr marL="1771650" indent="-282575">
              <a:tabLst/>
              <a:defRPr>
                <a:latin typeface="Arial" panose="020B0604020202020204" pitchFamily="34" charset="0"/>
                <a:cs typeface="Arial" panose="020B0604020202020204" pitchFamily="34" charset="0"/>
              </a:defRPr>
            </a:lvl6pPr>
            <a:lvl7pPr marL="2120900" indent="-288925">
              <a:tabLst/>
              <a:defRPr>
                <a:latin typeface="Arial" panose="020B0604020202020204" pitchFamily="34" charset="0"/>
                <a:cs typeface="Arial" panose="020B0604020202020204" pitchFamily="34" charset="0"/>
              </a:defRPr>
            </a:lvl7pPr>
            <a:lvl8pPr marL="2401888" indent="-280988">
              <a:tabLst/>
              <a:defRPr>
                <a:latin typeface="Arial" panose="020B0604020202020204" pitchFamily="34" charset="0"/>
                <a:cs typeface="Arial" panose="020B0604020202020204" pitchFamily="34" charset="0"/>
              </a:defRPr>
            </a:lvl8pPr>
            <a:lvl9pPr marL="2690813" indent="-227013">
              <a:buClr>
                <a:schemeClr val="accent3"/>
              </a:buClr>
              <a:buFont typeface="System Font Regular"/>
              <a:buChar char="−"/>
              <a:tabLst/>
              <a:defRPr sz="3200">
                <a:latin typeface="Arial" panose="020B0604020202020204" pitchFamily="34" charset="0"/>
                <a:cs typeface="Arial" panose="020B0604020202020204" pitchFamily="34" charset="0"/>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3791305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Headline Breaker Blue">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CCF717-9511-4324-B552-9D99BCE09028}"/>
              </a:ext>
            </a:extLst>
          </p:cNvPr>
          <p:cNvSpPr>
            <a:spLocks noGrp="1"/>
          </p:cNvSpPr>
          <p:nvPr>
            <p:ph type="body" sz="quarter" idx="11" hasCustomPrompt="1"/>
          </p:nvPr>
        </p:nvSpPr>
        <p:spPr>
          <a:xfrm>
            <a:off x="712129" y="-193638"/>
            <a:ext cx="10668000" cy="5486400"/>
          </a:xfrm>
        </p:spPr>
        <p:txBody>
          <a:bodyPr anchor="ctr">
            <a:noAutofit/>
          </a:bodyPr>
          <a:lstStyle>
            <a:lvl1pPr algn="l" defTabSz="914400" rtl="0" eaLnBrk="1" latinLnBrk="0" hangingPunct="1">
              <a:lnSpc>
                <a:spcPct val="80000"/>
              </a:lnSpc>
              <a:spcBef>
                <a:spcPct val="0"/>
              </a:spcBef>
              <a:spcAft>
                <a:spcPts val="0"/>
              </a:spcAft>
              <a:buNone/>
              <a:defRPr lang="en-US" sz="11000" b="0" kern="1200" dirty="0" smtClean="0">
                <a:solidFill>
                  <a:schemeClr val="bg1"/>
                </a:solidFill>
                <a:latin typeface="Georgia" panose="02040502050405020303" pitchFamily="18" charset="0"/>
                <a:ea typeface="+mj-ea"/>
                <a:cs typeface="+mj-cs"/>
              </a:defRPr>
            </a:lvl1pPr>
            <a:lvl2pPr marL="520700" indent="-520700" algn="l" defTabSz="914400" rtl="0" eaLnBrk="1" latinLnBrk="0" hangingPunct="1">
              <a:lnSpc>
                <a:spcPct val="125000"/>
              </a:lnSpc>
              <a:spcBef>
                <a:spcPct val="0"/>
              </a:spcBef>
              <a:buFont typeface="+mj-lt"/>
              <a:buAutoNum type="arabicPeriod"/>
              <a:defRPr lang="en-US" sz="4000" kern="1200" dirty="0" smtClean="0">
                <a:solidFill>
                  <a:schemeClr val="bg1"/>
                </a:solidFill>
                <a:latin typeface="Georgia" panose="02040502050405020303" pitchFamily="18" charset="0"/>
                <a:ea typeface="+mj-ea"/>
                <a:cs typeface="+mj-cs"/>
              </a:defRPr>
            </a:lvl2pPr>
            <a:lvl3pPr marL="569913"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3pPr>
            <a:lvl4pPr marL="858837" indent="0" algn="l" defTabSz="914400" rtl="0" eaLnBrk="1" latinLnBrk="0" hangingPunct="1">
              <a:lnSpc>
                <a:spcPct val="90000"/>
              </a:lnSpc>
              <a:spcBef>
                <a:spcPct val="0"/>
              </a:spcBef>
              <a:buNone/>
              <a:defRPr lang="en-US" sz="2500" kern="1200" dirty="0" smtClean="0">
                <a:solidFill>
                  <a:schemeClr val="bg1"/>
                </a:solidFill>
                <a:latin typeface="Georgia" panose="02040502050405020303" pitchFamily="18" charset="0"/>
                <a:ea typeface="+mj-ea"/>
                <a:cs typeface="+mj-cs"/>
              </a:defRPr>
            </a:lvl4pPr>
            <a:lvl5pPr marL="1144587" indent="0" algn="l" defTabSz="914400" rtl="0" eaLnBrk="1" latinLnBrk="0" hangingPunct="1">
              <a:lnSpc>
                <a:spcPct val="90000"/>
              </a:lnSpc>
              <a:spcBef>
                <a:spcPct val="0"/>
              </a:spcBef>
              <a:buNone/>
              <a:defRPr lang="en-US" sz="2500" kern="1200" dirty="0">
                <a:solidFill>
                  <a:schemeClr val="bg1"/>
                </a:solidFill>
                <a:latin typeface="Georgia" panose="02040502050405020303" pitchFamily="18" charset="0"/>
                <a:ea typeface="+mj-ea"/>
                <a:cs typeface="+mj-cs"/>
              </a:defRPr>
            </a:lvl5pPr>
          </a:lstStyle>
          <a:p>
            <a:pPr lvl="0"/>
            <a:r>
              <a:rPr lang="en-US" dirty="0"/>
              <a:t>Headline</a:t>
            </a:r>
          </a:p>
          <a:p>
            <a:pPr lvl="0"/>
            <a:r>
              <a:rPr lang="en-US" dirty="0"/>
              <a:t>Breaker</a:t>
            </a:r>
          </a:p>
        </p:txBody>
      </p:sp>
      <p:cxnSp>
        <p:nvCxnSpPr>
          <p:cNvPr id="4" name="Straight Connector 3">
            <a:extLst>
              <a:ext uri="{FF2B5EF4-FFF2-40B4-BE49-F238E27FC236}">
                <a16:creationId xmlns:a16="http://schemas.microsoft.com/office/drawing/2014/main" id="{EAB67950-8709-4439-BCC3-F372E9FB8A22}"/>
              </a:ext>
            </a:extLst>
          </p:cNvPr>
          <p:cNvCxnSpPr>
            <a:cxnSpLocks/>
          </p:cNvCxnSpPr>
          <p:nvPr/>
        </p:nvCxnSpPr>
        <p:spPr>
          <a:xfrm>
            <a:off x="10888137" y="6269376"/>
            <a:ext cx="35375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2094BDB-6592-445F-B248-45D7D9E54B94}"/>
              </a:ext>
            </a:extLst>
          </p:cNvPr>
          <p:cNvSpPr txBox="1"/>
          <p:nvPr/>
        </p:nvSpPr>
        <p:spPr>
          <a:xfrm>
            <a:off x="11380129" y="6176963"/>
            <a:ext cx="150682" cy="153888"/>
          </a:xfrm>
          <a:prstGeom prst="rect">
            <a:avLst/>
          </a:prstGeom>
          <a:noFill/>
        </p:spPr>
        <p:txBody>
          <a:bodyPr wrap="none" lIns="0" tIns="0" rIns="0" bIns="0" rtlCol="0">
            <a:spAutoFit/>
          </a:bodyPr>
          <a:lstStyle/>
          <a:p>
            <a:pPr algn="r"/>
            <a:fld id="{2312E2A4-42B5-40D8-AA87-248D1D96FAB3}" type="slidenum">
              <a:rPr lang="en-US" sz="1000" smtClean="0">
                <a:solidFill>
                  <a:srgbClr val="FFFFFF"/>
                </a:solidFill>
                <a:latin typeface="+mn-lt"/>
              </a:rPr>
              <a:pPr algn="r"/>
              <a:t>‹#›</a:t>
            </a:fld>
            <a:endParaRPr lang="en-US" sz="1800" dirty="0">
              <a:solidFill>
                <a:srgbClr val="FFFFFF"/>
              </a:solidFill>
              <a:latin typeface="+mn-lt"/>
            </a:endParaRPr>
          </a:p>
        </p:txBody>
      </p:sp>
    </p:spTree>
    <p:extLst>
      <p:ext uri="{BB962C8B-B14F-4D97-AF65-F5344CB8AC3E}">
        <p14:creationId xmlns:p14="http://schemas.microsoft.com/office/powerpoint/2010/main" val="210138733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itle - Bullet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10674096" cy="652639"/>
          </a:xfrm>
          <a:prstGeom prst="rect">
            <a:avLst/>
          </a:prstGeom>
        </p:spPr>
        <p:txBody>
          <a:bodyPr>
            <a:noAutofit/>
          </a:bodyPr>
          <a:lstStyle>
            <a:lvl1pPr marL="0" indent="0">
              <a:spcAft>
                <a:spcPts val="0"/>
              </a:spcAft>
              <a:buNone/>
              <a:defRPr lang="en-US" sz="32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
        <p:nvSpPr>
          <p:cNvPr id="9" name="Text Placeholder 10">
            <a:extLst>
              <a:ext uri="{FF2B5EF4-FFF2-40B4-BE49-F238E27FC236}">
                <a16:creationId xmlns:a16="http://schemas.microsoft.com/office/drawing/2014/main" id="{6673DC19-951F-CF46-B630-6E5A91CC8DDA}"/>
              </a:ext>
            </a:extLst>
          </p:cNvPr>
          <p:cNvSpPr>
            <a:spLocks noGrp="1"/>
          </p:cNvSpPr>
          <p:nvPr>
            <p:ph type="body" sz="quarter" idx="13"/>
          </p:nvPr>
        </p:nvSpPr>
        <p:spPr>
          <a:xfrm>
            <a:off x="768096" y="1242060"/>
            <a:ext cx="10668000" cy="4701540"/>
          </a:xfrm>
          <a:prstGeom prst="rect">
            <a:avLst/>
          </a:prstGeom>
        </p:spPr>
        <p:txBody>
          <a:bodyPr/>
          <a:lstStyle>
            <a:lvl1pPr marL="288925" indent="-288925">
              <a:spcAft>
                <a:spcPts val="800"/>
              </a:spcAft>
              <a:tabLst/>
              <a:defRPr sz="2800">
                <a:latin typeface="Arial" panose="020B0604020202020204" pitchFamily="34" charset="0"/>
                <a:cs typeface="Arial" panose="020B0604020202020204" pitchFamily="34" charset="0"/>
              </a:defRPr>
            </a:lvl1pPr>
            <a:lvl2pPr marL="630238" indent="-280988">
              <a:tabLst/>
              <a:defRPr sz="2800">
                <a:latin typeface="Arial" panose="020B0604020202020204" pitchFamily="34" charset="0"/>
                <a:cs typeface="Arial" panose="020B0604020202020204" pitchFamily="34" charset="0"/>
              </a:defRPr>
            </a:lvl2pPr>
            <a:lvl3pPr marL="919163" indent="-228600">
              <a:tabLst/>
              <a:defRPr sz="2800">
                <a:latin typeface="Arial" panose="020B0604020202020204" pitchFamily="34" charset="0"/>
                <a:cs typeface="Arial" panose="020B0604020202020204" pitchFamily="34" charset="0"/>
              </a:defRPr>
            </a:lvl3pPr>
            <a:lvl4pPr marL="1262063" indent="-288925">
              <a:tabLst/>
              <a:defRPr sz="2800">
                <a:latin typeface="Arial" panose="020B0604020202020204" pitchFamily="34" charset="0"/>
                <a:cs typeface="Arial" panose="020B0604020202020204" pitchFamily="34" charset="0"/>
              </a:defRPr>
            </a:lvl4pPr>
            <a:lvl5pPr marL="1489075" indent="-227013">
              <a:tabLst/>
              <a:defRPr sz="2800">
                <a:latin typeface="Arial" panose="020B0604020202020204" pitchFamily="34" charset="0"/>
                <a:cs typeface="Arial" panose="020B0604020202020204" pitchFamily="34" charset="0"/>
              </a:defRPr>
            </a:lvl5pPr>
            <a:lvl6pPr marL="1771650" indent="-282575">
              <a:tabLst/>
              <a:defRPr>
                <a:latin typeface="Arial" panose="020B0604020202020204" pitchFamily="34" charset="0"/>
                <a:cs typeface="Arial" panose="020B0604020202020204" pitchFamily="34" charset="0"/>
              </a:defRPr>
            </a:lvl6pPr>
            <a:lvl7pPr marL="2120900" indent="-288925">
              <a:tabLst/>
              <a:defRPr>
                <a:latin typeface="Arial" panose="020B0604020202020204" pitchFamily="34" charset="0"/>
                <a:cs typeface="Arial" panose="020B0604020202020204" pitchFamily="34" charset="0"/>
              </a:defRPr>
            </a:lvl7pPr>
            <a:lvl8pPr marL="2401888" indent="-280988">
              <a:tabLst/>
              <a:defRPr>
                <a:latin typeface="Arial" panose="020B0604020202020204" pitchFamily="34" charset="0"/>
                <a:cs typeface="Arial" panose="020B0604020202020204" pitchFamily="34" charset="0"/>
              </a:defRPr>
            </a:lvl8pPr>
            <a:lvl9pPr marL="2690813" indent="-227013">
              <a:buClr>
                <a:schemeClr val="accent3"/>
              </a:buClr>
              <a:buFont typeface="System Font Regular"/>
              <a:buChar char="−"/>
              <a:tabLst/>
              <a:defRPr sz="2800">
                <a:latin typeface="Arial" panose="020B0604020202020204" pitchFamily="34" charset="0"/>
                <a:cs typeface="Arial" panose="020B0604020202020204" pitchFamily="34" charset="0"/>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297485770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51D4E-ECB7-46F9-B9F8-CB6654C33C31}" type="datetime4">
              <a:rPr lang="en-US" smtClean="0"/>
              <a:pPr/>
              <a:t>September 8,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837267391"/>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EABF8B2-C804-4830-92FD-5767A5BC178B}"/>
              </a:ext>
            </a:extLst>
          </p:cNvPr>
          <p:cNvSpPr/>
          <p:nvPr userDrawn="1"/>
        </p:nvSpPr>
        <p:spPr>
          <a:xfrm rot="5400000">
            <a:off x="2500432" y="2181493"/>
            <a:ext cx="103517" cy="286397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C609FB2-5CCA-48C6-9CF5-EE776EF27599}"/>
              </a:ext>
            </a:extLst>
          </p:cNvPr>
          <p:cNvSpPr/>
          <p:nvPr userDrawn="1"/>
        </p:nvSpPr>
        <p:spPr>
          <a:xfrm>
            <a:off x="11937442" y="5735639"/>
            <a:ext cx="25455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Graphic 8">
            <a:extLst>
              <a:ext uri="{FF2B5EF4-FFF2-40B4-BE49-F238E27FC236}">
                <a16:creationId xmlns:a16="http://schemas.microsoft.com/office/drawing/2014/main" id="{518BBC2B-9D00-469A-ACDF-EECCC02554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6111383"/>
            <a:ext cx="9837335" cy="559005"/>
          </a:xfrm>
          <a:prstGeom prst="rect">
            <a:avLst/>
          </a:prstGeom>
        </p:spPr>
      </p:pic>
      <p:pic>
        <p:nvPicPr>
          <p:cNvPr id="10" name="Graphic 9">
            <a:extLst>
              <a:ext uri="{FF2B5EF4-FFF2-40B4-BE49-F238E27FC236}">
                <a16:creationId xmlns:a16="http://schemas.microsoft.com/office/drawing/2014/main" id="{9C74D7BF-9F06-4A63-9994-A1BC3BAAF1D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11482198" y="6111381"/>
            <a:ext cx="701711" cy="1049392"/>
          </a:xfrm>
          <a:prstGeom prst="rect">
            <a:avLst/>
          </a:prstGeom>
        </p:spPr>
      </p:pic>
      <p:pic>
        <p:nvPicPr>
          <p:cNvPr id="11" name="Picture 10" descr="A close up of a sign&#10;&#10;Description automatically generated">
            <a:extLst>
              <a:ext uri="{FF2B5EF4-FFF2-40B4-BE49-F238E27FC236}">
                <a16:creationId xmlns:a16="http://schemas.microsoft.com/office/drawing/2014/main" id="{D4FE94E3-9892-4FB1-9D28-B83ACC5EAA8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33774" y="5876311"/>
            <a:ext cx="1675844" cy="1112369"/>
          </a:xfrm>
          <a:prstGeom prst="rect">
            <a:avLst/>
          </a:prstGeom>
        </p:spPr>
      </p:pic>
    </p:spTree>
    <p:extLst>
      <p:ext uri="{BB962C8B-B14F-4D97-AF65-F5344CB8AC3E}">
        <p14:creationId xmlns:p14="http://schemas.microsoft.com/office/powerpoint/2010/main" val="3137602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51D4E-ECB7-46F9-B9F8-CB6654C33C31}" type="datetime4">
              <a:rPr lang="en-US" smtClean="0"/>
              <a:pPr/>
              <a:t>September 8,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142986102"/>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E51D4E-ECB7-46F9-B9F8-CB6654C33C31}" type="datetime4">
              <a:rPr lang="en-US" smtClean="0"/>
              <a:pPr/>
              <a:t>September 8,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826676289"/>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A1A22-A053-4E61-A546-EA1475DED935}" type="datetime4">
              <a:rPr lang="en-US" smtClean="0"/>
              <a:t>September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414037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C31D2B-FE7D-46C6-9BFC-835944DD3765}" type="datetime4">
              <a:rPr lang="en-US" smtClean="0"/>
              <a:t>September 8,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582929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E51D4E-ECB7-46F9-B9F8-CB6654C33C31}" type="datetime4">
              <a:rPr lang="en-US" smtClean="0"/>
              <a:pPr/>
              <a:t>September 8, 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1584260603"/>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51D4E-ECB7-46F9-B9F8-CB6654C33C31}" type="datetime4">
              <a:rPr lang="en-US" smtClean="0"/>
              <a:pPr/>
              <a:t>September 8, 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4047306627"/>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66037-FE9A-472D-B463-74900E51E390}" type="datetime4">
              <a:rPr lang="en-US" smtClean="0"/>
              <a:t>September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867484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E51D4E-ECB7-46F9-B9F8-CB6654C33C31}" type="datetime4">
              <a:rPr lang="en-US" smtClean="0"/>
              <a:pPr/>
              <a:t>September 8,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718371504"/>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57FBD-00FD-4202-BF17-2F499690F255}" type="datetime4">
              <a:rPr lang="en-US" smtClean="0"/>
              <a:t>September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26286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E51D4E-ECB7-46F9-B9F8-CB6654C33C31}" type="datetime4">
              <a:rPr lang="en-US" smtClean="0"/>
              <a:pPr/>
              <a:t>September 8,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1236153001"/>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22F923-C541-4CDF-AAEC-68ABDC7B7EC9}" type="datetime4">
              <a:rPr lang="en-US" smtClean="0"/>
              <a:t>September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366903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7AE51D4E-ECB7-46F9-B9F8-CB6654C33C31}" type="datetime4">
              <a:rPr lang="en-US" smtClean="0"/>
              <a:t>September 8,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515308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9"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7AE51D4E-ECB7-46F9-B9F8-CB6654C33C31}" type="datetime4">
              <a:rPr lang="en-US" smtClean="0"/>
              <a:pPr/>
              <a:t>September 8,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9" y="6395116"/>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9"/>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p:nvPr>
        </p:nvSpPr>
        <p:spPr>
          <a:xfrm>
            <a:off x="752788" y="291720"/>
            <a:ext cx="10601011" cy="642779"/>
          </a:xfrm>
        </p:spPr>
        <p:txBody>
          <a:bodyPr/>
          <a:lstStyle>
            <a:lvl1pPr>
              <a:defRPr>
                <a:solidFill>
                  <a:schemeClr val="bg1"/>
                </a:solidFill>
              </a:defRPr>
            </a:lvl1p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174617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ransi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1B8DC9-692B-4D77-AE1C-0BB29E49AC4C}"/>
              </a:ext>
            </a:extLst>
          </p:cNvPr>
          <p:cNvSpPr>
            <a:spLocks noGrp="1"/>
          </p:cNvSpPr>
          <p:nvPr>
            <p:ph type="dt" sz="half" idx="10"/>
          </p:nvPr>
        </p:nvSpPr>
        <p:spPr/>
        <p:txBody>
          <a:bodyPr/>
          <a:lstStyle/>
          <a:p>
            <a:fld id="{7AE51D4E-ECB7-46F9-B9F8-CB6654C33C31}" type="datetime4">
              <a:rPr lang="en-US" smtClean="0"/>
              <a:t>September 8, 2023</a:t>
            </a:fld>
            <a:endParaRPr lang="en-US"/>
          </a:p>
        </p:txBody>
      </p:sp>
      <p:sp>
        <p:nvSpPr>
          <p:cNvPr id="4" name="Footer Placeholder 3">
            <a:extLst>
              <a:ext uri="{FF2B5EF4-FFF2-40B4-BE49-F238E27FC236}">
                <a16:creationId xmlns:a16="http://schemas.microsoft.com/office/drawing/2014/main" id="{6287B47F-0FEF-479B-9364-898FBD4837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428AD0-5404-4F7F-A1DB-372B4CDF4F42}"/>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
        <p:nvSpPr>
          <p:cNvPr id="6" name="Title 1">
            <a:extLst>
              <a:ext uri="{FF2B5EF4-FFF2-40B4-BE49-F238E27FC236}">
                <a16:creationId xmlns:a16="http://schemas.microsoft.com/office/drawing/2014/main" id="{B8B6D95C-2979-4C02-941E-62B24B9CEAE7}"/>
              </a:ext>
            </a:extLst>
          </p:cNvPr>
          <p:cNvSpPr txBox="1">
            <a:spLocks/>
          </p:cNvSpPr>
          <p:nvPr userDrawn="1"/>
        </p:nvSpPr>
        <p:spPr>
          <a:xfrm>
            <a:off x="1457864" y="924736"/>
            <a:ext cx="9889587"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4800"/>
              <a:t>Click to edit Master title style</a:t>
            </a:r>
            <a:endParaRPr lang="en-US" sz="480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p:nvPr>
        </p:nvSpPr>
        <p:spPr>
          <a:xfrm>
            <a:off x="1457864" y="3933863"/>
            <a:ext cx="988958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1500993"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365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7AE51D4E-ECB7-46F9-B9F8-CB6654C33C31}" type="datetime4">
              <a:rPr lang="en-US" smtClean="0"/>
              <a:t>September 8, 2023</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2555" y="6079255"/>
            <a:ext cx="959447" cy="778747"/>
          </a:xfrm>
          <a:prstGeom prst="rect">
            <a:avLst/>
          </a:prstGeom>
        </p:spPr>
      </p:pic>
    </p:spTree>
    <p:extLst>
      <p:ext uri="{BB962C8B-B14F-4D97-AF65-F5344CB8AC3E}">
        <p14:creationId xmlns:p14="http://schemas.microsoft.com/office/powerpoint/2010/main" val="400123245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0205" y="1122363"/>
            <a:ext cx="10113852" cy="2387600"/>
          </a:xfrm>
        </p:spPr>
        <p:txBody>
          <a:bodyPr anchor="b"/>
          <a:lstStyle>
            <a:lvl1pPr algn="l">
              <a:defRPr sz="6000"/>
            </a:lvl1pPr>
          </a:lstStyle>
          <a:p>
            <a:r>
              <a:rPr lang="en-US" dirty="0"/>
              <a:t>Click to edit title</a:t>
            </a:r>
          </a:p>
        </p:txBody>
      </p:sp>
      <p:sp>
        <p:nvSpPr>
          <p:cNvPr id="3" name="Subtitle 2"/>
          <p:cNvSpPr>
            <a:spLocks noGrp="1"/>
          </p:cNvSpPr>
          <p:nvPr>
            <p:ph type="subTitle" idx="1" hasCustomPrompt="1"/>
          </p:nvPr>
        </p:nvSpPr>
        <p:spPr>
          <a:xfrm>
            <a:off x="1120205" y="3748686"/>
            <a:ext cx="10113852"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11937442" y="5735637"/>
            <a:ext cx="254558"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111381"/>
            <a:ext cx="9837335"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11482197" y="6111381"/>
            <a:ext cx="701711" cy="1049392"/>
          </a:xfrm>
          <a:prstGeom prst="rect">
            <a:avLst/>
          </a:prstGeom>
        </p:spPr>
      </p:pic>
      <p:pic>
        <p:nvPicPr>
          <p:cNvPr id="5" name="Picture 4" descr="A close up of a sign&#10;&#10;Description automatically generated">
            <a:extLst>
              <a:ext uri="{FF2B5EF4-FFF2-40B4-BE49-F238E27FC236}">
                <a16:creationId xmlns:a16="http://schemas.microsoft.com/office/drawing/2014/main" id="{8B981269-9F5D-4EC8-A441-59F0BC2DCF8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863169" y="5941084"/>
            <a:ext cx="1500283" cy="995838"/>
          </a:xfrm>
          <a:prstGeom prst="rect">
            <a:avLst/>
          </a:prstGeom>
        </p:spPr>
      </p:pic>
    </p:spTree>
    <p:extLst>
      <p:ext uri="{BB962C8B-B14F-4D97-AF65-F5344CB8AC3E}">
        <p14:creationId xmlns:p14="http://schemas.microsoft.com/office/powerpoint/2010/main" val="1013482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78"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59" y="2966634"/>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0"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67"/>
            <a:ext cx="5796949"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6" y="3777471"/>
            <a:ext cx="425528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screen">
            <a:biLevel thresh="25000"/>
            <a:extLst>
              <a:ext uri="{28A0092B-C50C-407E-A947-70E740481C1C}">
                <a14:useLocalDpi xmlns:a14="http://schemas.microsoft.com/office/drawing/2010/main" val="0"/>
              </a:ext>
            </a:extLst>
          </a:blip>
          <a:stretch>
            <a:fillRect/>
          </a:stretch>
        </p:blipFill>
        <p:spPr>
          <a:xfrm>
            <a:off x="300600" y="6008618"/>
            <a:ext cx="971829"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7" y="-10048"/>
            <a:ext cx="5219766"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79"/>
            <a:ext cx="5796949" cy="2744597"/>
          </a:xfrm>
        </p:spPr>
        <p:txBody>
          <a:bodyPr anchor="b">
            <a:normAutofit/>
          </a:bodyPr>
          <a:lstStyle>
            <a:lvl1pPr algn="l">
              <a:defRPr sz="4800" b="1">
                <a:solidFill>
                  <a:schemeClr val="bg1"/>
                </a:solidFill>
              </a:defRPr>
            </a:lvl1pPr>
          </a:lstStyle>
          <a:p>
            <a:r>
              <a:rPr lang="en-US" dirty="0"/>
              <a:t>Slide title</a:t>
            </a:r>
          </a:p>
        </p:txBody>
      </p:sp>
    </p:spTree>
    <p:extLst>
      <p:ext uri="{BB962C8B-B14F-4D97-AF65-F5344CB8AC3E}">
        <p14:creationId xmlns:p14="http://schemas.microsoft.com/office/powerpoint/2010/main" val="4069823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159833" y="973082"/>
            <a:ext cx="9889586" cy="2744597"/>
          </a:xfrm>
        </p:spPr>
        <p:txBody>
          <a:bodyPr anchor="b">
            <a:normAutofit/>
          </a:bodyPr>
          <a:lstStyle>
            <a:lvl1pPr algn="ctr">
              <a:defRPr sz="48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6" y="6405162"/>
            <a:ext cx="1940858" cy="286169"/>
          </a:xfrm>
        </p:spPr>
        <p:txBody>
          <a:bodyPr/>
          <a:lstStyle>
            <a:lvl1pPr>
              <a:defRPr>
                <a:solidFill>
                  <a:schemeClr val="accent2"/>
                </a:solidFill>
              </a:defRPr>
            </a:lvl1pPr>
          </a:lstStyle>
          <a:p>
            <a:fld id="{701E4A2C-B8D6-4464-B54F-13C6DAA679F7}" type="datetime4">
              <a:rPr lang="en-US" smtClean="0"/>
              <a:t>September 8, 2023</a:t>
            </a:fld>
            <a:endParaRPr lang="en-US" dirty="0"/>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7" y="6405162"/>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4" y="6405162"/>
            <a:ext cx="888520" cy="286169"/>
          </a:xfrm>
        </p:spPr>
        <p:txBody>
          <a:bodyPr/>
          <a:lstStyle>
            <a:lvl1pPr>
              <a:defRPr>
                <a:solidFill>
                  <a:schemeClr val="accent2"/>
                </a:solidFill>
              </a:defRPr>
            </a:lvl1pPr>
          </a:lstStyle>
          <a:p>
            <a:r>
              <a:rPr lang="en-US" dirty="0"/>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786097"/>
            <a:ext cx="98895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742744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1062486" y="6407783"/>
            <a:ext cx="888520" cy="286169"/>
          </a:xfrm>
        </p:spPr>
        <p:txBody>
          <a:bodyPr/>
          <a:lstStyle>
            <a:lvl1pPr>
              <a:defRPr sz="1600" b="1">
                <a:effectLst>
                  <a:outerShdw blurRad="38100" dist="38100" dir="2700000" algn="tl">
                    <a:srgbClr val="000000">
                      <a:alpha val="43137"/>
                    </a:srgbClr>
                  </a:outerShdw>
                </a:effectLst>
              </a:defRPr>
            </a:lvl1pPr>
          </a:lstStyle>
          <a:p>
            <a:r>
              <a:rPr lang="en-US" dirty="0"/>
              <a:t> </a:t>
            </a:r>
            <a:fld id="{E25C0C21-B7CE-4F0B-81CD-4269BE354346}" type="slidenum">
              <a:rPr lang="en-US" smtClean="0"/>
              <a:pPr/>
              <a:t>‹#›</a:t>
            </a:fld>
            <a:endParaRPr lang="en-US" dirty="0"/>
          </a:p>
        </p:txBody>
      </p:sp>
    </p:spTree>
    <p:extLst>
      <p:ext uri="{BB962C8B-B14F-4D97-AF65-F5344CB8AC3E}">
        <p14:creationId xmlns:p14="http://schemas.microsoft.com/office/powerpoint/2010/main" val="4124063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8"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BC8414F5-9B1F-44E4-9689-4376FC8379B9}" type="datetime4">
              <a:rPr lang="en-US" smtClean="0"/>
              <a:t>September 8, 2023</a:t>
            </a:fld>
            <a:endParaRPr lang="en-US" dirty="0"/>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8" y="6395114"/>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0465278" y="6395114"/>
            <a:ext cx="888520" cy="286169"/>
          </a:xfrm>
        </p:spPr>
        <p:txBody>
          <a:bodyPr/>
          <a:lstStyle>
            <a:lvl1pPr>
              <a:defRPr sz="1600" b="1">
                <a:solidFill>
                  <a:schemeClr val="tx1"/>
                </a:solidFill>
              </a:defRPr>
            </a:lvl1pPr>
          </a:lstStyle>
          <a:p>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216655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A1A22-A053-4E61-A546-EA1475DED935}" type="datetime4">
              <a:rPr lang="en-US" smtClean="0"/>
              <a:t>September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888533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2788"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4184"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7348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88"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4"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3245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95CE44-4066-4C92-A39E-41AEB27EB520}" type="datetime4">
              <a:rPr lang="en-US" smtClean="0"/>
              <a:t>September 8,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184408" y="6395114"/>
            <a:ext cx="888520" cy="286169"/>
          </a:xfrm>
        </p:spPr>
        <p:txBody>
          <a:bodyPr/>
          <a:lstStyle>
            <a:lvl1pPr>
              <a:defRPr sz="1600" b="1">
                <a:effectLst>
                  <a:outerShdw blurRad="38100" dist="38100" dir="2700000" algn="tl">
                    <a:srgbClr val="000000">
                      <a:alpha val="43137"/>
                    </a:srgbClr>
                  </a:outerShdw>
                </a:effectLst>
              </a:defRPr>
            </a:lvl1pPr>
          </a:lstStyle>
          <a:p>
            <a:fld id="{E25C0C21-B7CE-4F0B-81CD-4269BE354346}" type="slidenum">
              <a:rPr lang="en-US" smtClean="0"/>
              <a:pPr/>
              <a:t>‹#›</a:t>
            </a:fld>
            <a:endParaRPr lang="en-US" dirty="0"/>
          </a:p>
        </p:txBody>
      </p:sp>
    </p:spTree>
    <p:extLst>
      <p:ext uri="{BB962C8B-B14F-4D97-AF65-F5344CB8AC3E}">
        <p14:creationId xmlns:p14="http://schemas.microsoft.com/office/powerpoint/2010/main" val="134690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00C85CE3-1222-4635-96C1-1CFB2403203C}" type="datetime4">
              <a:rPr lang="en-US" smtClean="0"/>
              <a:t>September 8, 2023</a:t>
            </a:fld>
            <a:endParaRPr lang="en-US" dirty="0"/>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dirty="0"/>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2555" y="6079253"/>
            <a:ext cx="959446" cy="778747"/>
          </a:xfrm>
          <a:prstGeom prst="rect">
            <a:avLst/>
          </a:prstGeom>
        </p:spPr>
      </p:pic>
    </p:spTree>
    <p:extLst>
      <p:ext uri="{BB962C8B-B14F-4D97-AF65-F5344CB8AC3E}">
        <p14:creationId xmlns:p14="http://schemas.microsoft.com/office/powerpoint/2010/main" val="415189759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C6481-51DB-41E9-ADD6-8F08BFE9B2C4}" type="datetime4">
              <a:rPr lang="en-US" smtClean="0"/>
              <a:t>September 8,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dirty="0"/>
          </a:p>
        </p:txBody>
      </p:sp>
    </p:spTree>
    <p:extLst>
      <p:ext uri="{BB962C8B-B14F-4D97-AF65-F5344CB8AC3E}">
        <p14:creationId xmlns:p14="http://schemas.microsoft.com/office/powerpoint/2010/main" val="63457221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5116" y="365125"/>
            <a:ext cx="98802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5115" y="1768415"/>
            <a:ext cx="4802726"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75115" y="2505075"/>
            <a:ext cx="480272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3236" y="1768415"/>
            <a:ext cx="4826378"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43236" y="2505075"/>
            <a:ext cx="482637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C9A60D-2023-404C-8F27-743A0D44EF45}" type="datetime4">
              <a:rPr lang="en-US" smtClean="0"/>
              <a:t>September 8,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dirty="0"/>
          </a:p>
        </p:txBody>
      </p:sp>
    </p:spTree>
    <p:extLst>
      <p:ext uri="{BB962C8B-B14F-4D97-AF65-F5344CB8AC3E}">
        <p14:creationId xmlns:p14="http://schemas.microsoft.com/office/powerpoint/2010/main" val="1287277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916394" cy="1600200"/>
          </a:xfrm>
        </p:spPr>
        <p:txBody>
          <a:bodyPr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796" y="813917"/>
            <a:ext cx="5739592" cy="5047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475115" y="2057400"/>
            <a:ext cx="391639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551994C-2E22-454B-B6FC-BD206DCF0CBE}" type="datetime4">
              <a:rPr lang="en-US" smtClean="0"/>
              <a:t>September 8,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dirty="0"/>
          </a:p>
        </p:txBody>
      </p:sp>
    </p:spTree>
    <p:extLst>
      <p:ext uri="{BB962C8B-B14F-4D97-AF65-F5344CB8AC3E}">
        <p14:creationId xmlns:p14="http://schemas.microsoft.com/office/powerpoint/2010/main" val="624381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830130"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538158" y="864158"/>
            <a:ext cx="5817230" cy="49968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5115" y="2057400"/>
            <a:ext cx="383013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C14AC47-BC9B-4208-8F01-26C5B8590F64}" type="datetime4">
              <a:rPr lang="en-US" smtClean="0"/>
              <a:t>September 8,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dirty="0"/>
          </a:p>
        </p:txBody>
      </p:sp>
    </p:spTree>
    <p:extLst>
      <p:ext uri="{BB962C8B-B14F-4D97-AF65-F5344CB8AC3E}">
        <p14:creationId xmlns:p14="http://schemas.microsoft.com/office/powerpoint/2010/main" val="605703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159833" y="309892"/>
            <a:ext cx="9889586" cy="2744597"/>
          </a:xfrm>
        </p:spPr>
        <p:txBody>
          <a:bodyPr anchor="b">
            <a:normAutofit/>
          </a:bodyPr>
          <a:lstStyle>
            <a:lvl1pPr algn="ctr">
              <a:defRPr sz="48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072668"/>
            <a:ext cx="98895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595400" y="5082358"/>
            <a:ext cx="2187661"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896"/>
            <a:ext cx="5608235" cy="13922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3200" dirty="0">
                <a:solidFill>
                  <a:schemeClr val="tx1"/>
                </a:solidFill>
                <a:latin typeface="+mj-lt"/>
              </a:rPr>
              <a:t>Florida Perinatal</a:t>
            </a:r>
          </a:p>
          <a:p>
            <a:pPr algn="l"/>
            <a:r>
              <a:rPr lang="en-US" sz="3200" dirty="0">
                <a:solidFill>
                  <a:schemeClr val="tx1"/>
                </a:solidFill>
                <a:latin typeface="+mj-lt"/>
              </a:rPr>
              <a:t>Quality Collaborative</a:t>
            </a:r>
          </a:p>
        </p:txBody>
      </p:sp>
    </p:spTree>
    <p:extLst>
      <p:ext uri="{BB962C8B-B14F-4D97-AF65-F5344CB8AC3E}">
        <p14:creationId xmlns:p14="http://schemas.microsoft.com/office/powerpoint/2010/main" val="1003091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CC6D1-8B64-40C8-89D3-29351091D9EE}" type="datetime4">
              <a:rPr lang="en-US" smtClean="0"/>
              <a:t>September 8,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dirty="0"/>
          </a:p>
        </p:txBody>
      </p:sp>
    </p:spTree>
    <p:extLst>
      <p:ext uri="{BB962C8B-B14F-4D97-AF65-F5344CB8AC3E}">
        <p14:creationId xmlns:p14="http://schemas.microsoft.com/office/powerpoint/2010/main" val="35956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C31D2B-FE7D-46C6-9BFC-835944DD3765}" type="datetime4">
              <a:rPr lang="en-US" smtClean="0"/>
              <a:t>September 8,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686032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149CCECC-3159-4DB4-BFE5-1E0A48FF1418}" type="datetime4">
              <a:rPr lang="en-US" smtClean="0"/>
              <a:t>September 8, 2023</a:t>
            </a:fld>
            <a:endParaRPr lang="en-US" dirty="0"/>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dirty="0"/>
              <a:t>|  </a:t>
            </a:r>
            <a:fld id="{E25C0C21-B7CE-4F0B-81CD-4269BE354346}" type="slidenum">
              <a:rPr lang="en-US" smtClean="0"/>
              <a:pPr/>
              <a:t>‹#›</a:t>
            </a:fld>
            <a:endParaRPr lang="en-US" dirty="0"/>
          </a:p>
        </p:txBody>
      </p:sp>
    </p:spTree>
    <p:extLst>
      <p:ext uri="{BB962C8B-B14F-4D97-AF65-F5344CB8AC3E}">
        <p14:creationId xmlns:p14="http://schemas.microsoft.com/office/powerpoint/2010/main" val="4176666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179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E51D4E-ECB7-46F9-B9F8-CB6654C33C31}" type="datetime4">
              <a:rPr lang="en-US" smtClean="0"/>
              <a:pPr/>
              <a:t>September 8, 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259091576"/>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51D4E-ECB7-46F9-B9F8-CB6654C33C31}" type="datetime4">
              <a:rPr lang="en-US" smtClean="0"/>
              <a:pPr/>
              <a:t>September 8, 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4051346601"/>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66037-FE9A-472D-B463-74900E51E390}" type="datetime4">
              <a:rPr lang="en-US" smtClean="0"/>
              <a:t>September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423129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E51D4E-ECB7-46F9-B9F8-CB6654C33C31}" type="datetime4">
              <a:rPr lang="en-US" smtClean="0"/>
              <a:pPr/>
              <a:t>September 8,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925316272"/>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2.sv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png"/><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21" Type="http://schemas.openxmlformats.org/officeDocument/2006/relationships/image" Target="../media/image9.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2.sv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51D4E-ECB7-46F9-B9F8-CB6654C33C31}" type="datetime4">
              <a:rPr lang="en-US" smtClean="0"/>
              <a:pPr/>
              <a:t>September 8, 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a:t>
            </a:r>
            <a:fld id="{E25C0C21-B7CE-4F0B-81CD-4269BE354346}" type="slidenum">
              <a:rPr lang="en-US" smtClean="0"/>
              <a:pPr/>
              <a:t>‹#›</a:t>
            </a:fld>
            <a:endParaRPr lang="en-US" dirty="0"/>
          </a:p>
        </p:txBody>
      </p:sp>
      <p:pic>
        <p:nvPicPr>
          <p:cNvPr id="7" name="Graphic 6">
            <a:extLst>
              <a:ext uri="{FF2B5EF4-FFF2-40B4-BE49-F238E27FC236}">
                <a16:creationId xmlns:a16="http://schemas.microsoft.com/office/drawing/2014/main" id="{A7AB7E7B-65BA-434A-9A51-32BC3A61685E}"/>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 y="6341779"/>
            <a:ext cx="10601012" cy="401730"/>
          </a:xfrm>
          <a:prstGeom prst="rect">
            <a:avLst/>
          </a:prstGeom>
        </p:spPr>
      </p:pic>
      <p:pic>
        <p:nvPicPr>
          <p:cNvPr id="8" name="Graphic 7">
            <a:extLst>
              <a:ext uri="{FF2B5EF4-FFF2-40B4-BE49-F238E27FC236}">
                <a16:creationId xmlns:a16="http://schemas.microsoft.com/office/drawing/2014/main" id="{9AA311E6-D178-4539-9725-EFADA3C94FED}"/>
              </a:ext>
            </a:extLst>
          </p:cNvPr>
          <p:cNvPicPr>
            <a:picLocks noChangeAspect="1"/>
          </p:cNvPicPr>
          <p:nvPr userDrawn="1"/>
        </p:nvPicPr>
        <p:blipFill rotWithShape="1">
          <a:blip r:embed="rId19">
            <a:extLst>
              <a:ext uri="{96DAC541-7B7A-43D3-8B79-37D633B846F1}">
                <asvg:svgBlip xmlns:asvg="http://schemas.microsoft.com/office/drawing/2016/SVG/main" r:embed="rId20"/>
              </a:ext>
            </a:extLst>
          </a:blip>
          <a:srcRect l="93318" t="-86863" b="-1"/>
          <a:stretch/>
        </p:blipFill>
        <p:spPr>
          <a:xfrm rot="10800000">
            <a:off x="11487490" y="6351829"/>
            <a:ext cx="701711" cy="750683"/>
          </a:xfrm>
          <a:prstGeom prst="rect">
            <a:avLst/>
          </a:prstGeom>
        </p:spPr>
      </p:pic>
      <p:pic>
        <p:nvPicPr>
          <p:cNvPr id="9" name="Picture 8" descr="A close up of a logo&#10;&#10;Description automatically generated">
            <a:extLst>
              <a:ext uri="{FF2B5EF4-FFF2-40B4-BE49-F238E27FC236}">
                <a16:creationId xmlns:a16="http://schemas.microsoft.com/office/drawing/2014/main" id="{8CBC3B7B-D89B-4CC9-87BD-167A079D6430}"/>
              </a:ext>
            </a:extLst>
          </p:cNvPr>
          <p:cNvPicPr>
            <a:picLocks noChangeAspect="1"/>
          </p:cNvPicPr>
          <p:nvPr userDrawn="1"/>
        </p:nvPicPr>
        <p:blipFill>
          <a:blip r:embed="rId21" cstate="screen">
            <a:extLst>
              <a:ext uri="{28A0092B-C50C-407E-A947-70E740481C1C}">
                <a14:useLocalDpi xmlns:a14="http://schemas.microsoft.com/office/drawing/2010/main" val="0"/>
              </a:ext>
            </a:extLst>
          </a:blip>
          <a:stretch>
            <a:fillRect/>
          </a:stretch>
        </p:blipFill>
        <p:spPr>
          <a:xfrm>
            <a:off x="10716885" y="6261834"/>
            <a:ext cx="855937" cy="694732"/>
          </a:xfrm>
          <a:prstGeom prst="rect">
            <a:avLst/>
          </a:prstGeom>
        </p:spPr>
      </p:pic>
    </p:spTree>
    <p:extLst>
      <p:ext uri="{BB962C8B-B14F-4D97-AF65-F5344CB8AC3E}">
        <p14:creationId xmlns:p14="http://schemas.microsoft.com/office/powerpoint/2010/main" val="1801316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1089389"/>
            <a:ext cx="10692384" cy="914400"/>
          </a:xfrm>
          <a:prstGeom prst="rect">
            <a:avLst/>
          </a:prstGeom>
        </p:spPr>
        <p:txBody>
          <a:bodyPr vert="horz" lIns="0" tIns="0" rIns="0" bIns="0" rtlCol="0" anchor="b" anchorCtr="0">
            <a:noAutofit/>
          </a:bodyPr>
          <a:lstStyle/>
          <a:p>
            <a:r>
              <a:rPr lang="en-US" dirty="0"/>
              <a:t>Click to edit Headline</a:t>
            </a:r>
          </a:p>
        </p:txBody>
      </p:sp>
      <p:sp>
        <p:nvSpPr>
          <p:cNvPr id="3" name="Text Placeholder 2"/>
          <p:cNvSpPr>
            <a:spLocks noGrp="1"/>
          </p:cNvSpPr>
          <p:nvPr>
            <p:ph type="body" idx="1"/>
          </p:nvPr>
        </p:nvSpPr>
        <p:spPr>
          <a:xfrm>
            <a:off x="762000" y="2194560"/>
            <a:ext cx="10692384" cy="3916553"/>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 level</a:t>
            </a:r>
          </a:p>
          <a:p>
            <a:pPr lvl="6"/>
            <a:r>
              <a:rPr lang="en-US" dirty="0"/>
              <a:t>Seventh level</a:t>
            </a:r>
          </a:p>
          <a:p>
            <a:pPr lvl="7"/>
            <a:r>
              <a:rPr lang="en-US" dirty="0"/>
              <a:t>Eight Level</a:t>
            </a:r>
          </a:p>
        </p:txBody>
      </p:sp>
      <p:pic>
        <p:nvPicPr>
          <p:cNvPr id="13" name="Logo">
            <a:extLst>
              <a:ext uri="{FF2B5EF4-FFF2-40B4-BE49-F238E27FC236}">
                <a16:creationId xmlns:a16="http://schemas.microsoft.com/office/drawing/2014/main" id="{E5C16F8A-0030-4F3F-9EF9-88F8401D20D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2002" y="6053922"/>
            <a:ext cx="2398058" cy="426840"/>
          </a:xfrm>
          <a:prstGeom prst="rect">
            <a:avLst/>
          </a:prstGeom>
        </p:spPr>
      </p:pic>
      <p:cxnSp>
        <p:nvCxnSpPr>
          <p:cNvPr id="11" name="Straight Connector 10">
            <a:extLst>
              <a:ext uri="{FF2B5EF4-FFF2-40B4-BE49-F238E27FC236}">
                <a16:creationId xmlns:a16="http://schemas.microsoft.com/office/drawing/2014/main" id="{EAB67950-8709-4439-BCC3-F372E9FB8A22}"/>
              </a:ext>
            </a:extLst>
          </p:cNvPr>
          <p:cNvCxnSpPr>
            <a:cxnSpLocks/>
          </p:cNvCxnSpPr>
          <p:nvPr/>
        </p:nvCxnSpPr>
        <p:spPr>
          <a:xfrm>
            <a:off x="10888137" y="6269376"/>
            <a:ext cx="3537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2094BDB-6592-445F-B248-45D7D9E54B94}"/>
              </a:ext>
            </a:extLst>
          </p:cNvPr>
          <p:cNvSpPr txBox="1"/>
          <p:nvPr/>
        </p:nvSpPr>
        <p:spPr>
          <a:xfrm>
            <a:off x="11400967" y="6176963"/>
            <a:ext cx="129844" cy="153888"/>
          </a:xfrm>
          <a:prstGeom prst="rect">
            <a:avLst/>
          </a:prstGeom>
          <a:noFill/>
        </p:spPr>
        <p:txBody>
          <a:bodyPr wrap="none" lIns="0" tIns="0" rIns="0" bIns="0" rtlCol="0">
            <a:spAutoFit/>
          </a:bodyPr>
          <a:lstStyle/>
          <a:p>
            <a:pPr algn="r"/>
            <a:fld id="{2312E2A4-42B5-40D8-AA87-248D1D96FAB3}" type="slidenum">
              <a:rPr lang="en-US" sz="1000" smtClean="0">
                <a:solidFill>
                  <a:schemeClr val="tx1"/>
                </a:solidFill>
                <a:latin typeface="Franklin Gothic Book" panose="020B0503020102020204" pitchFamily="34" charset="0"/>
              </a:rPr>
              <a:pPr algn="r"/>
              <a:t>‹#›</a:t>
            </a:fld>
            <a:endParaRPr lang="en-US" sz="1800" dirty="0">
              <a:solidFill>
                <a:schemeClr val="tx1"/>
              </a:solidFill>
              <a:latin typeface="Franklin Gothic Book" panose="020B0503020102020204" pitchFamily="34" charset="0"/>
            </a:endParaRPr>
          </a:p>
        </p:txBody>
      </p:sp>
      <p:sp>
        <p:nvSpPr>
          <p:cNvPr id="14" name="TextBox 13">
            <a:extLst>
              <a:ext uri="{FF2B5EF4-FFF2-40B4-BE49-F238E27FC236}">
                <a16:creationId xmlns:a16="http://schemas.microsoft.com/office/drawing/2014/main" id="{8323135E-2AF9-4882-A9C3-FBAF56AF5EDD}"/>
              </a:ext>
            </a:extLst>
          </p:cNvPr>
          <p:cNvSpPr txBox="1"/>
          <p:nvPr/>
        </p:nvSpPr>
        <p:spPr>
          <a:xfrm>
            <a:off x="9450113" y="6365346"/>
            <a:ext cx="2080698" cy="115416"/>
          </a:xfrm>
          <a:prstGeom prst="rect">
            <a:avLst/>
          </a:prstGeom>
          <a:noFill/>
        </p:spPr>
        <p:txBody>
          <a:bodyPr wrap="none" lIns="0" tIns="0" rIns="0" bIns="0" rtlCol="0">
            <a:spAutoFit/>
          </a:bodyPr>
          <a:lstStyle/>
          <a:p>
            <a:pPr algn="r"/>
            <a:r>
              <a:rPr lang="en-US" sz="750" b="0" i="0" u="none" strike="noStrike" kern="1200" baseline="0" dirty="0">
                <a:solidFill>
                  <a:schemeClr val="bg2"/>
                </a:solidFill>
                <a:latin typeface="Franklin Gothic Book" panose="020B0503020102020204" pitchFamily="34" charset="0"/>
                <a:ea typeface="+mn-ea"/>
                <a:cs typeface="+mn-cs"/>
              </a:rPr>
              <a:t>© 2020 The Joint Commission. All Rights Reserved.</a:t>
            </a:r>
            <a:endParaRPr lang="en-US" sz="750" dirty="0">
              <a:solidFill>
                <a:schemeClr val="bg2"/>
              </a:solidFill>
              <a:latin typeface="Franklin Gothic Book" panose="020B0503020102020204" pitchFamily="34" charset="0"/>
            </a:endParaRPr>
          </a:p>
        </p:txBody>
      </p:sp>
    </p:spTree>
    <p:extLst>
      <p:ext uri="{BB962C8B-B14F-4D97-AF65-F5344CB8AC3E}">
        <p14:creationId xmlns:p14="http://schemas.microsoft.com/office/powerpoint/2010/main" val="1634350277"/>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120000"/>
        </a:lnSpc>
        <a:spcBef>
          <a:spcPct val="0"/>
        </a:spcBef>
        <a:buNone/>
        <a:defRPr sz="2500" kern="1200">
          <a:solidFill>
            <a:schemeClr val="accent1"/>
          </a:solidFill>
          <a:latin typeface="Georgia" panose="02040502050405020303" pitchFamily="18" charset="0"/>
          <a:ea typeface="+mj-ea"/>
          <a:cs typeface="+mj-cs"/>
        </a:defRPr>
      </a:lvl1pPr>
    </p:titleStyle>
    <p:bodyStyle>
      <a:lvl1pPr marL="233363" indent="-233363" algn="l" defTabSz="914400" rtl="0" eaLnBrk="1" latinLnBrk="0" hangingPunct="1">
        <a:lnSpc>
          <a:spcPct val="100000"/>
        </a:lnSpc>
        <a:spcBef>
          <a:spcPts val="0"/>
        </a:spcBef>
        <a:spcAft>
          <a:spcPts val="800"/>
        </a:spcAft>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1pPr>
      <a:lvl2pPr marL="577850" indent="-288925" algn="l" defTabSz="914400" rtl="0" eaLnBrk="1" latinLnBrk="0" hangingPunct="1">
        <a:lnSpc>
          <a:spcPct val="100000"/>
        </a:lnSpc>
        <a:spcBef>
          <a:spcPts val="0"/>
        </a:spcBef>
        <a:spcAft>
          <a:spcPts val="500"/>
        </a:spcAft>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2pPr>
      <a:lvl3pPr marL="804863" indent="-227013" algn="l" defTabSz="914400" rtl="0" eaLnBrk="1" latinLnBrk="0" hangingPunct="1">
        <a:lnSpc>
          <a:spcPct val="100000"/>
        </a:lnSpc>
        <a:spcBef>
          <a:spcPts val="0"/>
        </a:spcBef>
        <a:spcAft>
          <a:spcPts val="500"/>
        </a:spcAft>
        <a:buClr>
          <a:schemeClr val="accent3"/>
        </a:buClr>
        <a:buSzPct val="90000"/>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3pPr>
      <a:lvl4pPr marL="1087438" indent="-282575" algn="l" defTabSz="914400" rtl="0" eaLnBrk="1" latinLnBrk="0" hangingPunct="1">
        <a:lnSpc>
          <a:spcPct val="100000"/>
        </a:lnSpc>
        <a:spcBef>
          <a:spcPts val="0"/>
        </a:spcBef>
        <a:spcAft>
          <a:spcPts val="500"/>
        </a:spcAft>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4pPr>
      <a:lvl5pPr marL="1376363" indent="-288925" algn="l" defTabSz="914400" rtl="0" eaLnBrk="1" latinLnBrk="0" hangingPunct="1">
        <a:lnSpc>
          <a:spcPct val="100000"/>
        </a:lnSpc>
        <a:spcBef>
          <a:spcPts val="0"/>
        </a:spcBef>
        <a:spcAft>
          <a:spcPts val="500"/>
        </a:spcAft>
        <a:buClr>
          <a:schemeClr val="accent3"/>
        </a:buClr>
        <a:buSzPct val="90000"/>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5pPr>
      <a:lvl6pPr marL="1657350" indent="-280988" algn="l" defTabSz="914400" rtl="0" eaLnBrk="1" latinLnBrk="0" hangingPunct="1">
        <a:lnSpc>
          <a:spcPct val="90000"/>
        </a:lnSpc>
        <a:spcBef>
          <a:spcPts val="500"/>
        </a:spcBef>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6pPr>
      <a:lvl7pPr marL="1946275" indent="-228600" algn="l" defTabSz="914400" rtl="0" eaLnBrk="1" latinLnBrk="0" hangingPunct="1">
        <a:lnSpc>
          <a:spcPct val="90000"/>
        </a:lnSpc>
        <a:spcBef>
          <a:spcPts val="500"/>
        </a:spcBef>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7pPr>
      <a:lvl8pPr marL="2235200" indent="-288925" algn="l" defTabSz="914400" rtl="0" eaLnBrk="1" latinLnBrk="0" hangingPunct="1">
        <a:lnSpc>
          <a:spcPct val="90000"/>
        </a:lnSpc>
        <a:spcBef>
          <a:spcPts val="500"/>
        </a:spcBef>
        <a:buClr>
          <a:schemeClr val="accent3"/>
        </a:buClr>
        <a:buFont typeface="System Font Regular"/>
        <a:buChar char="−"/>
        <a:tabLst/>
        <a:defRPr sz="2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00">
          <p15:clr>
            <a:srgbClr val="F26B43"/>
          </p15:clr>
        </p15:guide>
        <p15:guide id="2" pos="360">
          <p15:clr>
            <a:srgbClr val="F26B43"/>
          </p15:clr>
        </p15:guide>
        <p15:guide id="3" orient="horz" pos="1608">
          <p15:clr>
            <a:srgbClr val="F26B43"/>
          </p15:clr>
        </p15:guide>
        <p15:guide id="4" orient="horz" pos="1776">
          <p15:clr>
            <a:srgbClr val="F26B43"/>
          </p15:clr>
        </p15:guide>
        <p15:guide id="5" orient="horz" pos="3864">
          <p15:clr>
            <a:srgbClr val="F26B43"/>
          </p15:clr>
        </p15:guide>
        <p15:guide id="6" orient="horz" pos="288">
          <p15:clr>
            <a:srgbClr val="F26B43"/>
          </p15:clr>
        </p15:guide>
        <p15:guide id="7" orient="horz" pos="10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51D4E-ECB7-46F9-B9F8-CB6654C33C31}" type="datetime4">
              <a:rPr lang="en-US" smtClean="0"/>
              <a:pPr/>
              <a:t>September 8, 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a:t>
            </a:r>
            <a:fld id="{E25C0C21-B7CE-4F0B-81CD-4269BE354346}" type="slidenum">
              <a:rPr lang="en-US" smtClean="0"/>
              <a:pPr/>
              <a:t>‹#›</a:t>
            </a:fld>
            <a:endParaRPr lang="en-US" dirty="0"/>
          </a:p>
        </p:txBody>
      </p:sp>
      <p:pic>
        <p:nvPicPr>
          <p:cNvPr id="7" name="Graphic 6">
            <a:extLst>
              <a:ext uri="{FF2B5EF4-FFF2-40B4-BE49-F238E27FC236}">
                <a16:creationId xmlns:a16="http://schemas.microsoft.com/office/drawing/2014/main" id="{A7AB7E7B-65BA-434A-9A51-32BC3A61685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 y="6341779"/>
            <a:ext cx="10601012" cy="401730"/>
          </a:xfrm>
          <a:prstGeom prst="rect">
            <a:avLst/>
          </a:prstGeom>
        </p:spPr>
      </p:pic>
      <p:pic>
        <p:nvPicPr>
          <p:cNvPr id="8" name="Graphic 7">
            <a:extLst>
              <a:ext uri="{FF2B5EF4-FFF2-40B4-BE49-F238E27FC236}">
                <a16:creationId xmlns:a16="http://schemas.microsoft.com/office/drawing/2014/main" id="{9AA311E6-D178-4539-9725-EFADA3C94FED}"/>
              </a:ext>
            </a:extLst>
          </p:cNvPr>
          <p:cNvPicPr>
            <a:picLocks noChangeAspect="1"/>
          </p:cNvPicPr>
          <p:nvPr userDrawn="1"/>
        </p:nvPicPr>
        <p:blipFill rotWithShape="1">
          <a:blip r:embed="rId17">
            <a:extLst>
              <a:ext uri="{96DAC541-7B7A-43D3-8B79-37D633B846F1}">
                <asvg:svgBlip xmlns:asvg="http://schemas.microsoft.com/office/drawing/2016/SVG/main" r:embed="rId18"/>
              </a:ext>
            </a:extLst>
          </a:blip>
          <a:srcRect l="93318" t="-86863" b="-1"/>
          <a:stretch/>
        </p:blipFill>
        <p:spPr>
          <a:xfrm rot="10800000">
            <a:off x="11487490" y="6351829"/>
            <a:ext cx="701711" cy="750683"/>
          </a:xfrm>
          <a:prstGeom prst="rect">
            <a:avLst/>
          </a:prstGeom>
        </p:spPr>
      </p:pic>
      <p:pic>
        <p:nvPicPr>
          <p:cNvPr id="9" name="Picture 8" descr="A close up of a logo&#10;&#10;Description automatically generated">
            <a:extLst>
              <a:ext uri="{FF2B5EF4-FFF2-40B4-BE49-F238E27FC236}">
                <a16:creationId xmlns:a16="http://schemas.microsoft.com/office/drawing/2014/main" id="{8CBC3B7B-D89B-4CC9-87BD-167A079D6430}"/>
              </a:ext>
            </a:extLst>
          </p:cNvPr>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10716885" y="6261834"/>
            <a:ext cx="855937" cy="694732"/>
          </a:xfrm>
          <a:prstGeom prst="rect">
            <a:avLst/>
          </a:prstGeom>
        </p:spPr>
      </p:pic>
    </p:spTree>
    <p:extLst>
      <p:ext uri="{BB962C8B-B14F-4D97-AF65-F5344CB8AC3E}">
        <p14:creationId xmlns:p14="http://schemas.microsoft.com/office/powerpoint/2010/main" val="235203729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 y="6341779"/>
            <a:ext cx="10601012" cy="401730"/>
          </a:xfrm>
          <a:prstGeom prst="rect">
            <a:avLst/>
          </a:prstGeom>
        </p:spPr>
      </p:pic>
      <p:sp>
        <p:nvSpPr>
          <p:cNvPr id="2" name="Title Placeholder 1"/>
          <p:cNvSpPr>
            <a:spLocks noGrp="1"/>
          </p:cNvSpPr>
          <p:nvPr>
            <p:ph type="title"/>
          </p:nvPr>
        </p:nvSpPr>
        <p:spPr>
          <a:xfrm>
            <a:off x="752788" y="216131"/>
            <a:ext cx="10601011" cy="110559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52788" y="1639019"/>
            <a:ext cx="10601011" cy="44156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36791" y="6395114"/>
            <a:ext cx="1978587" cy="286169"/>
          </a:xfrm>
          <a:prstGeom prst="rect">
            <a:avLst/>
          </a:prstGeom>
        </p:spPr>
        <p:txBody>
          <a:bodyPr vert="horz" lIns="91440" tIns="45720" rIns="91440" bIns="45720" rtlCol="0" anchor="ctr"/>
          <a:lstStyle>
            <a:lvl1pPr algn="r">
              <a:defRPr sz="1200">
                <a:solidFill>
                  <a:schemeClr val="bg1"/>
                </a:solidFill>
              </a:defRPr>
            </a:lvl1pPr>
          </a:lstStyle>
          <a:p>
            <a:fld id="{6016CE69-E920-4120-AF28-9BCE1240D8CC}" type="datetime4">
              <a:rPr lang="en-US" smtClean="0"/>
              <a:t>September 8, 2023</a:t>
            </a:fld>
            <a:endParaRPr lang="en-US" dirty="0"/>
          </a:p>
        </p:txBody>
      </p:sp>
      <p:sp>
        <p:nvSpPr>
          <p:cNvPr id="5" name="Footer Placeholder 4"/>
          <p:cNvSpPr>
            <a:spLocks noGrp="1"/>
          </p:cNvSpPr>
          <p:nvPr>
            <p:ph type="ftr" sz="quarter" idx="3"/>
          </p:nvPr>
        </p:nvSpPr>
        <p:spPr>
          <a:xfrm>
            <a:off x="1999622" y="6395114"/>
            <a:ext cx="5036788" cy="286169"/>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9215758" y="6395114"/>
            <a:ext cx="888520" cy="286169"/>
          </a:xfrm>
          <a:prstGeom prst="rect">
            <a:avLst/>
          </a:prstGeom>
        </p:spPr>
        <p:txBody>
          <a:bodyPr vert="horz" lIns="91440" tIns="45720" rIns="91440" bIns="45720" rtlCol="0" anchor="ctr"/>
          <a:lstStyle>
            <a:lvl1pPr algn="r">
              <a:defRPr sz="1200">
                <a:solidFill>
                  <a:schemeClr val="bg1"/>
                </a:solidFill>
              </a:defRPr>
            </a:lvl1pPr>
          </a:lstStyle>
          <a:p>
            <a:r>
              <a:rPr lang="en-US" dirty="0"/>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19">
            <a:extLst>
              <a:ext uri="{96DAC541-7B7A-43D3-8B79-37D633B846F1}">
                <asvg:svgBlip xmlns:asvg="http://schemas.microsoft.com/office/drawing/2016/SVG/main" r:embed="rId20"/>
              </a:ext>
            </a:extLst>
          </a:blip>
          <a:srcRect l="93318" t="-86863" b="-1"/>
          <a:stretch/>
        </p:blipFill>
        <p:spPr>
          <a:xfrm rot="10800000">
            <a:off x="11487488" y="6351827"/>
            <a:ext cx="701711"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1" cstate="screen">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21113096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mailto:fpqc@usf.edu" TargetMode="Externa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7.emf"/><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13062" y="808969"/>
            <a:ext cx="8573141" cy="1323176"/>
            <a:chOff x="251843" y="3245179"/>
            <a:chExt cx="8573141" cy="1323176"/>
          </a:xfrm>
        </p:grpSpPr>
        <p:grpSp>
          <p:nvGrpSpPr>
            <p:cNvPr id="7" name="Group 6"/>
            <p:cNvGrpSpPr/>
            <p:nvPr/>
          </p:nvGrpSpPr>
          <p:grpSpPr>
            <a:xfrm>
              <a:off x="253348" y="3268858"/>
              <a:ext cx="8561103" cy="1280720"/>
              <a:chOff x="124683" y="3225963"/>
              <a:chExt cx="8561103" cy="128072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801366" y="3226523"/>
                <a:ext cx="1737360" cy="1280160"/>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38726" y="3225963"/>
                <a:ext cx="853440" cy="1280160"/>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986719" y="3226523"/>
                <a:ext cx="814647" cy="1280160"/>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392166" y="3225963"/>
                <a:ext cx="853440" cy="1280160"/>
              </a:xfrm>
              <a:prstGeom prst="rect">
                <a:avLst/>
              </a:prstGeom>
            </p:spPr>
          </p:pic>
          <p:pic>
            <p:nvPicPr>
              <p:cNvPr id="16" name="Picture 15"/>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2071059" y="3226523"/>
                <a:ext cx="915660" cy="1280160"/>
              </a:xfrm>
              <a:prstGeom prst="rect">
                <a:avLst/>
              </a:prstGeom>
            </p:spPr>
          </p:pic>
          <p:pic>
            <p:nvPicPr>
              <p:cNvPr id="17" name="Picture 16"/>
              <p:cNvPicPr>
                <a:picLocks noChangeAspect="1"/>
              </p:cNvPicPr>
              <p:nvPr/>
            </p:nvPicPr>
            <p:blipFill rotWithShape="1">
              <a:blip r:embed="rId8" cstate="screen">
                <a:extLst>
                  <a:ext uri="{28A0092B-C50C-407E-A947-70E740481C1C}">
                    <a14:useLocalDpi xmlns:a14="http://schemas.microsoft.com/office/drawing/2010/main" val="0"/>
                  </a:ext>
                </a:extLst>
              </a:blip>
              <a:srcRect l="-1"/>
              <a:stretch/>
            </p:blipFill>
            <p:spPr>
              <a:xfrm>
                <a:off x="7245606" y="3225963"/>
                <a:ext cx="1440180" cy="1280160"/>
              </a:xfrm>
              <a:prstGeom prst="rect">
                <a:avLst/>
              </a:prstGeom>
            </p:spPr>
          </p:pic>
          <p:pic>
            <p:nvPicPr>
              <p:cNvPr id="18" name="Picture 17"/>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flipH="1">
                <a:off x="124683" y="3225963"/>
                <a:ext cx="1946376" cy="1280160"/>
              </a:xfrm>
              <a:prstGeom prst="rect">
                <a:avLst/>
              </a:prstGeom>
            </p:spPr>
          </p:pic>
        </p:grpSp>
        <p:cxnSp>
          <p:nvCxnSpPr>
            <p:cNvPr id="8" name="Straight Connector 7"/>
            <p:cNvCxnSpPr/>
            <p:nvPr/>
          </p:nvCxnSpPr>
          <p:spPr>
            <a:xfrm>
              <a:off x="253348" y="4549018"/>
              <a:ext cx="8561103" cy="0"/>
            </a:xfrm>
            <a:prstGeom prst="line">
              <a:avLst/>
            </a:prstGeom>
            <a:ln w="38100">
              <a:solidFill>
                <a:srgbClr val="9C855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843" y="3261923"/>
              <a:ext cx="8561103" cy="0"/>
            </a:xfrm>
            <a:prstGeom prst="line">
              <a:avLst/>
            </a:prstGeom>
            <a:ln w="38100">
              <a:solidFill>
                <a:srgbClr val="9C855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1843" y="3251619"/>
              <a:ext cx="0" cy="1316736"/>
            </a:xfrm>
            <a:prstGeom prst="line">
              <a:avLst/>
            </a:prstGeom>
            <a:ln w="38100">
              <a:solidFill>
                <a:srgbClr val="9C855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24984" y="3245179"/>
              <a:ext cx="0" cy="1316736"/>
            </a:xfrm>
            <a:prstGeom prst="line">
              <a:avLst/>
            </a:prstGeom>
            <a:ln w="38100">
              <a:solidFill>
                <a:srgbClr val="9C855A"/>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5689600" y="6350000"/>
            <a:ext cx="975360" cy="35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p:cNvSpPr txBox="1">
            <a:spLocks/>
          </p:cNvSpPr>
          <p:nvPr/>
        </p:nvSpPr>
        <p:spPr>
          <a:xfrm>
            <a:off x="1733819" y="2321097"/>
            <a:ext cx="8719588" cy="12084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1" u="none" strike="noStrike" kern="1200" cap="none" spc="0" normalizeH="0" baseline="0" noProof="0" dirty="0">
                <a:ln>
                  <a:noFill/>
                </a:ln>
                <a:solidFill>
                  <a:srgbClr val="00A582"/>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Florida’s ACOG/SMFM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Levels of Maternal Care</a:t>
            </a:r>
          </a:p>
        </p:txBody>
      </p:sp>
      <p:pic>
        <p:nvPicPr>
          <p:cNvPr id="3" name="Picture 2" descr="A close up of a logo&#10;&#10;Description automatically generated">
            <a:extLst>
              <a:ext uri="{FF2B5EF4-FFF2-40B4-BE49-F238E27FC236}">
                <a16:creationId xmlns:a16="http://schemas.microsoft.com/office/drawing/2014/main" id="{C1347F2B-FC96-47AC-8899-576FB1F4F2E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567380" y="3970214"/>
            <a:ext cx="7219799" cy="2735386"/>
          </a:xfrm>
          <a:prstGeom prst="rect">
            <a:avLst/>
          </a:prstGeom>
          <a:ln w="19050">
            <a:solidFill>
              <a:srgbClr val="009374"/>
            </a:solidFill>
          </a:ln>
        </p:spPr>
      </p:pic>
    </p:spTree>
    <p:extLst>
      <p:ext uri="{BB962C8B-B14F-4D97-AF65-F5344CB8AC3E}">
        <p14:creationId xmlns:p14="http://schemas.microsoft.com/office/powerpoint/2010/main" val="75111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21227A-B0C5-F246-8A73-22DABDD48513}"/>
              </a:ext>
            </a:extLst>
          </p:cNvPr>
          <p:cNvSpPr/>
          <p:nvPr/>
        </p:nvSpPr>
        <p:spPr>
          <a:xfrm>
            <a:off x="8491" y="979112"/>
            <a:ext cx="12183509" cy="4666313"/>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sp>
        <p:nvSpPr>
          <p:cNvPr id="2" name="Text Placeholder 1">
            <a:extLst>
              <a:ext uri="{FF2B5EF4-FFF2-40B4-BE49-F238E27FC236}">
                <a16:creationId xmlns:a16="http://schemas.microsoft.com/office/drawing/2014/main" id="{11DACBD4-9F87-CF40-B197-A7B66596DD41}"/>
              </a:ext>
            </a:extLst>
          </p:cNvPr>
          <p:cNvSpPr>
            <a:spLocks noGrp="1"/>
          </p:cNvSpPr>
          <p:nvPr>
            <p:ph type="body" sz="quarter" idx="10"/>
          </p:nvPr>
        </p:nvSpPr>
        <p:spPr>
          <a:xfrm>
            <a:off x="688694" y="326474"/>
            <a:ext cx="10674096" cy="652639"/>
          </a:xfrm>
        </p:spPr>
        <p:txBody>
          <a:bodyPr/>
          <a:lstStyle/>
          <a:p>
            <a:r>
              <a:rPr lang="en-US" dirty="0">
                <a:latin typeface="+mj-lt"/>
              </a:rPr>
              <a:t>Maternal Levels of Care Verification—Standards Example </a:t>
            </a:r>
          </a:p>
        </p:txBody>
      </p:sp>
      <p:sp>
        <p:nvSpPr>
          <p:cNvPr id="3" name="Text Placeholder 2">
            <a:extLst>
              <a:ext uri="{FF2B5EF4-FFF2-40B4-BE49-F238E27FC236}">
                <a16:creationId xmlns:a16="http://schemas.microsoft.com/office/drawing/2014/main" id="{96AE1E4D-EB11-984A-96AA-98429C0C6FE1}"/>
              </a:ext>
            </a:extLst>
          </p:cNvPr>
          <p:cNvSpPr>
            <a:spLocks noGrp="1"/>
          </p:cNvSpPr>
          <p:nvPr>
            <p:ph type="body" sz="quarter" idx="13"/>
          </p:nvPr>
        </p:nvSpPr>
        <p:spPr>
          <a:xfrm>
            <a:off x="-283991" y="1187834"/>
            <a:ext cx="11992287" cy="2131802"/>
          </a:xfrm>
        </p:spPr>
        <p:txBody>
          <a:bodyPr/>
          <a:lstStyle/>
          <a:p>
            <a:pPr marL="973138" lvl="3" indent="0">
              <a:buNone/>
            </a:pPr>
            <a:r>
              <a:rPr lang="en-US" sz="2200" dirty="0">
                <a:latin typeface="+mj-lt"/>
              </a:rPr>
              <a:t>MLCPM.03, EP 4</a:t>
            </a:r>
          </a:p>
          <a:p>
            <a:pPr marL="973138" lvl="3" indent="0">
              <a:spcAft>
                <a:spcPts val="800"/>
              </a:spcAft>
              <a:buNone/>
            </a:pPr>
            <a:r>
              <a:rPr lang="en-US" sz="1800" dirty="0">
                <a:latin typeface="+mj-lt"/>
              </a:rPr>
              <a:t>The program provides support from other departments such as anesthesia, respiratory, radiology, ultrasound, laboratory, and blood bank services 24 hours a day, 7 days a week. Suitable backup systems and plans are in place that meet the emergent needs of the mother.</a:t>
            </a:r>
          </a:p>
          <a:p>
            <a:pPr marL="973138" lvl="3" indent="0">
              <a:buNone/>
            </a:pPr>
            <a:endParaRPr lang="en-US" sz="2000" dirty="0">
              <a:latin typeface="+mj-lt"/>
            </a:endParaRPr>
          </a:p>
          <a:p>
            <a:pPr marL="973138" lvl="3" indent="0">
              <a:buNone/>
            </a:pPr>
            <a:r>
              <a:rPr lang="en-US" sz="2200" dirty="0">
                <a:latin typeface="+mj-lt"/>
              </a:rPr>
              <a:t>Level of Care I:</a:t>
            </a:r>
          </a:p>
          <a:p>
            <a:pPr marL="973138" lvl="3" indent="0">
              <a:buNone/>
            </a:pPr>
            <a:r>
              <a:rPr lang="en-US" sz="1800" dirty="0">
                <a:latin typeface="+mj-lt"/>
              </a:rPr>
              <a:t>a. An anesthesia provider with the capability to administer labor analgesia and surgical anesthesia is </a:t>
            </a:r>
            <a:br>
              <a:rPr lang="en-US" sz="1800" dirty="0">
                <a:latin typeface="+mj-lt"/>
              </a:rPr>
            </a:br>
            <a:r>
              <a:rPr lang="en-US" sz="1800" dirty="0">
                <a:latin typeface="+mj-lt"/>
              </a:rPr>
              <a:t>readily available at all times, per the organization’s policy.</a:t>
            </a:r>
          </a:p>
          <a:p>
            <a:pPr marL="973138" lvl="3" indent="0">
              <a:buNone/>
            </a:pPr>
            <a:r>
              <a:rPr lang="en-US" sz="1800" dirty="0">
                <a:latin typeface="+mj-lt"/>
              </a:rPr>
              <a:t>b. The program has the ability to initiate a massive transfusion protocol and has a process in place to </a:t>
            </a:r>
            <a:br>
              <a:rPr lang="en-US" sz="1800" dirty="0">
                <a:latin typeface="+mj-lt"/>
              </a:rPr>
            </a:br>
            <a:r>
              <a:rPr lang="en-US" sz="1800" dirty="0">
                <a:latin typeface="+mj-lt"/>
              </a:rPr>
              <a:t>obtain more blood components, including platelets, if needed.</a:t>
            </a:r>
          </a:p>
          <a:p>
            <a:pPr marL="973138" lvl="3" indent="0">
              <a:buNone/>
            </a:pPr>
            <a:r>
              <a:rPr lang="en-US" sz="1800" dirty="0">
                <a:highlight>
                  <a:srgbClr val="FFFF00"/>
                </a:highlight>
                <a:latin typeface="+mj-lt"/>
              </a:rPr>
              <a:t>c. The program has limited obstetric ultrasonography with interpretation readily available at all times, per    </a:t>
            </a:r>
            <a:br>
              <a:rPr lang="en-US" sz="1800" dirty="0">
                <a:highlight>
                  <a:srgbClr val="FFFF00"/>
                </a:highlight>
                <a:latin typeface="+mj-lt"/>
              </a:rPr>
            </a:br>
            <a:r>
              <a:rPr lang="en-US" sz="1800" dirty="0">
                <a:highlight>
                  <a:srgbClr val="FFFF00"/>
                </a:highlight>
                <a:latin typeface="+mj-lt"/>
              </a:rPr>
              <a:t>the organization’s policy</a:t>
            </a:r>
            <a:r>
              <a:rPr lang="en-US" sz="2400" dirty="0">
                <a:highlight>
                  <a:srgbClr val="FFFF00"/>
                </a:highlight>
                <a:latin typeface="+mj-lt"/>
              </a:rPr>
              <a:t>.</a:t>
            </a:r>
          </a:p>
        </p:txBody>
      </p:sp>
      <p:sp>
        <p:nvSpPr>
          <p:cNvPr id="8" name="Rectangle 7">
            <a:extLst>
              <a:ext uri="{FF2B5EF4-FFF2-40B4-BE49-F238E27FC236}">
                <a16:creationId xmlns:a16="http://schemas.microsoft.com/office/drawing/2014/main" id="{C55881D3-077C-784D-8586-8EBC48EAC4DC}"/>
              </a:ext>
            </a:extLst>
          </p:cNvPr>
          <p:cNvSpPr/>
          <p:nvPr/>
        </p:nvSpPr>
        <p:spPr>
          <a:xfrm>
            <a:off x="1817689" y="3354262"/>
            <a:ext cx="8340724" cy="368434"/>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1819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01F384-64EB-0749-AE8E-5754D0333259}"/>
              </a:ext>
            </a:extLst>
          </p:cNvPr>
          <p:cNvSpPr/>
          <p:nvPr/>
        </p:nvSpPr>
        <p:spPr>
          <a:xfrm>
            <a:off x="0" y="859844"/>
            <a:ext cx="12192000" cy="4845218"/>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sp>
        <p:nvSpPr>
          <p:cNvPr id="4" name="Rectangle 3">
            <a:extLst>
              <a:ext uri="{FF2B5EF4-FFF2-40B4-BE49-F238E27FC236}">
                <a16:creationId xmlns:a16="http://schemas.microsoft.com/office/drawing/2014/main" id="{2B768931-FF99-2249-8F65-D2DBB721FD7A}"/>
              </a:ext>
            </a:extLst>
          </p:cNvPr>
          <p:cNvSpPr/>
          <p:nvPr/>
        </p:nvSpPr>
        <p:spPr>
          <a:xfrm>
            <a:off x="427796" y="1062172"/>
            <a:ext cx="11548855" cy="5440848"/>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Georgia" panose="02040502050405020303"/>
                <a:ea typeface="+mn-ea"/>
                <a:cs typeface="+mn-cs"/>
              </a:rPr>
              <a:t>Level of Care II: (requirements for Level of Care I plus)</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Georgia" panose="02040502050405020303"/>
                <a:ea typeface="+mn-ea"/>
                <a:cs typeface="+mn-cs"/>
              </a:rPr>
              <a:t>d. Radiologic services with interpretation are readily available per the organization’s policy and include computed tomography scan, magnetic resonance imaging, non-obstetric ultrasound imaging, standard obstetric ultrasound imaging, and maternal echocardiography.</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eorgia" panose="02040502050405020303"/>
              <a:ea typeface="+mn-ea"/>
              <a:cs typeface="+mn-cs"/>
            </a:endParaRPr>
          </a:p>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Georgia" panose="02040502050405020303"/>
                <a:ea typeface="+mn-ea"/>
                <a:cs typeface="+mn-cs"/>
              </a:rPr>
              <a:t>Level of Care III:  (requirements for Level of Care II plus)</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a:ea typeface="+mn-ea"/>
                <a:cs typeface="+mn-cs"/>
              </a:rPr>
              <a:t>e. In-house availability of all blood components.</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Georgia" panose="02040502050405020303"/>
                <a:ea typeface="+mn-ea"/>
                <a:cs typeface="+mn-cs"/>
              </a:rPr>
              <a:t>f. Specialized obstetric ultrasound and fetal assessment, including Doppler studies, with interpretation readily available at all times, per the organization’s policy.</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a:ea typeface="+mn-ea"/>
                <a:cs typeface="+mn-cs"/>
              </a:rPr>
              <a:t>g. Basic interventional radiology (capable of performing uterine artery embolization), readily available at all times, per the organization’s policy.</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a:ea typeface="+mn-ea"/>
                <a:cs typeface="+mn-cs"/>
              </a:rPr>
              <a:t>h. Appropriate personnel and equipment available on site 24 hours a day, 7 days a week to provide the capability to ventilate and monitor women in labor and delivery until they can be safely transferred to the intensive care unit.</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eorgia" panose="02040502050405020303"/>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eorgia" panose="02040502050405020303"/>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eorgia" panose="02040502050405020303"/>
              <a:ea typeface="+mn-ea"/>
              <a:cs typeface="+mn-cs"/>
            </a:endParaRPr>
          </a:p>
        </p:txBody>
      </p:sp>
      <p:sp>
        <p:nvSpPr>
          <p:cNvPr id="3" name="Text Placeholder 1">
            <a:extLst>
              <a:ext uri="{FF2B5EF4-FFF2-40B4-BE49-F238E27FC236}">
                <a16:creationId xmlns:a16="http://schemas.microsoft.com/office/drawing/2014/main" id="{E289190D-B53C-E441-80DB-92E6D61D1D60}"/>
              </a:ext>
            </a:extLst>
          </p:cNvPr>
          <p:cNvSpPr>
            <a:spLocks noGrp="1"/>
          </p:cNvSpPr>
          <p:nvPr>
            <p:ph type="body" sz="quarter" idx="10"/>
          </p:nvPr>
        </p:nvSpPr>
        <p:spPr>
          <a:xfrm>
            <a:off x="513016" y="207204"/>
            <a:ext cx="10674096" cy="652639"/>
          </a:xfrm>
        </p:spPr>
        <p:txBody>
          <a:bodyPr/>
          <a:lstStyle/>
          <a:p>
            <a:r>
              <a:rPr lang="en-US" dirty="0">
                <a:latin typeface="+mj-lt"/>
              </a:rPr>
              <a:t>Maternal Levels of Care Verification—Standards Example </a:t>
            </a:r>
          </a:p>
        </p:txBody>
      </p:sp>
    </p:spTree>
    <p:extLst>
      <p:ext uri="{BB962C8B-B14F-4D97-AF65-F5344CB8AC3E}">
        <p14:creationId xmlns:p14="http://schemas.microsoft.com/office/powerpoint/2010/main" val="363271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BC3C-CD98-0C4E-9976-B7D8EF15DC16}"/>
              </a:ext>
            </a:extLst>
          </p:cNvPr>
          <p:cNvSpPr/>
          <p:nvPr/>
        </p:nvSpPr>
        <p:spPr>
          <a:xfrm>
            <a:off x="0" y="914799"/>
            <a:ext cx="12192000" cy="5010637"/>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sp>
        <p:nvSpPr>
          <p:cNvPr id="4" name="Rectangle 3">
            <a:extLst>
              <a:ext uri="{FF2B5EF4-FFF2-40B4-BE49-F238E27FC236}">
                <a16:creationId xmlns:a16="http://schemas.microsoft.com/office/drawing/2014/main" id="{2B768931-FF99-2249-8F65-D2DBB721FD7A}"/>
              </a:ext>
            </a:extLst>
          </p:cNvPr>
          <p:cNvSpPr/>
          <p:nvPr/>
        </p:nvSpPr>
        <p:spPr>
          <a:xfrm>
            <a:off x="447675" y="992199"/>
            <a:ext cx="11379890" cy="5254387"/>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Georgia" panose="02040502050405020303"/>
                <a:ea typeface="+mn-ea"/>
                <a:cs typeface="+mn-cs"/>
              </a:rPr>
              <a:t>Level of Care III:  (requirements for Level of Care II plus)</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Georgia" panose="02040502050405020303"/>
                <a:ea typeface="+mn-ea"/>
                <a:cs typeface="+mn-cs"/>
              </a:rPr>
              <a:t>i. Availability of adult medical and surgical intensive care units that accept pregnant women and women in the postpartum period. The intensive care units are staffed by adult critical care providers on site 24 hours a day, 7 days a week.</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a:ea typeface="+mn-ea"/>
                <a:cs typeface="+mn-cs"/>
              </a:rPr>
              <a:t>j. Board certified anesthesiologist is on site 24 hours a day, 7 days a week.</a:t>
            </a:r>
          </a:p>
          <a:p>
            <a:pPr marL="0" marR="0" lvl="0" indent="0" algn="l" defTabSz="457200" rtl="0" eaLnBrk="1" fontAlgn="auto" latinLnBrk="0" hangingPunct="1">
              <a:lnSpc>
                <a:spcPct val="107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eorgia" panose="02040502050405020303"/>
              <a:ea typeface="+mn-ea"/>
              <a:cs typeface="+mn-cs"/>
            </a:endParaRPr>
          </a:p>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Georgia" panose="02040502050405020303"/>
                <a:ea typeface="+mn-ea"/>
                <a:cs typeface="+mn-cs"/>
              </a:rPr>
              <a:t>Level of Care IV: (requirements for Level of Care III plus)</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a:ea typeface="+mn-ea"/>
                <a:cs typeface="+mn-cs"/>
              </a:rPr>
              <a:t>k. On-site medical and surgical capabilities for complex maternal conditions.</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Georgia" panose="02040502050405020303"/>
                <a:ea typeface="+mn-ea"/>
                <a:cs typeface="+mn-cs"/>
              </a:rPr>
              <a:t>l. On-site intensive care unit care for obstetric patients who are primarily or co-managed by a maternal fetal medicine team. (Co-management includes at least daily rounds by a maternal-fetal medicine specialist physician with interaction with the intensive care unit team and other subspecialists with daily documentation)</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a:ea typeface="+mn-ea"/>
                <a:cs typeface="+mn-cs"/>
              </a:rPr>
              <a:t>m. A board-certified anesthesiologist with obstetric anesthesia fellowship training or experience in obstetric anesthesia physically present on site 24 hours a day, 7 days a week.</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eorgia" panose="02040502050405020303"/>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eorgia" panose="02040502050405020303"/>
              <a:ea typeface="+mn-ea"/>
              <a:cs typeface="+mn-cs"/>
            </a:endParaRPr>
          </a:p>
        </p:txBody>
      </p:sp>
      <p:sp>
        <p:nvSpPr>
          <p:cNvPr id="3" name="Text Placeholder 1">
            <a:extLst>
              <a:ext uri="{FF2B5EF4-FFF2-40B4-BE49-F238E27FC236}">
                <a16:creationId xmlns:a16="http://schemas.microsoft.com/office/drawing/2014/main" id="{9F3A9842-AAE5-FB4F-B05D-775C172EDB4B}"/>
              </a:ext>
            </a:extLst>
          </p:cNvPr>
          <p:cNvSpPr>
            <a:spLocks noGrp="1"/>
          </p:cNvSpPr>
          <p:nvPr>
            <p:ph type="body" sz="quarter" idx="10"/>
          </p:nvPr>
        </p:nvSpPr>
        <p:spPr>
          <a:xfrm>
            <a:off x="513016" y="279925"/>
            <a:ext cx="10674096" cy="652639"/>
          </a:xfrm>
        </p:spPr>
        <p:txBody>
          <a:bodyPr/>
          <a:lstStyle/>
          <a:p>
            <a:r>
              <a:rPr lang="en-US" dirty="0">
                <a:latin typeface="+mj-lt"/>
              </a:rPr>
              <a:t>Maternal Levels of Care Verification—Standards Example </a:t>
            </a:r>
          </a:p>
        </p:txBody>
      </p:sp>
    </p:spTree>
    <p:extLst>
      <p:ext uri="{BB962C8B-B14F-4D97-AF65-F5344CB8AC3E}">
        <p14:creationId xmlns:p14="http://schemas.microsoft.com/office/powerpoint/2010/main" val="22272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DACBD4-9F87-CF40-B197-A7B66596DD41}"/>
              </a:ext>
            </a:extLst>
          </p:cNvPr>
          <p:cNvSpPr>
            <a:spLocks noGrp="1"/>
          </p:cNvSpPr>
          <p:nvPr>
            <p:ph type="body" sz="quarter" idx="10"/>
          </p:nvPr>
        </p:nvSpPr>
        <p:spPr>
          <a:xfrm>
            <a:off x="571500" y="467500"/>
            <a:ext cx="8346948" cy="1208899"/>
          </a:xfrm>
        </p:spPr>
        <p:txBody>
          <a:bodyPr/>
          <a:lstStyle/>
          <a:p>
            <a:r>
              <a:rPr lang="en-US" sz="3600" dirty="0"/>
              <a:t>Minimize Risks and Improve Outcomes</a:t>
            </a:r>
          </a:p>
        </p:txBody>
      </p:sp>
      <p:sp>
        <p:nvSpPr>
          <p:cNvPr id="3" name="Text Placeholder 2">
            <a:extLst>
              <a:ext uri="{FF2B5EF4-FFF2-40B4-BE49-F238E27FC236}">
                <a16:creationId xmlns:a16="http://schemas.microsoft.com/office/drawing/2014/main" id="{96AE1E4D-EB11-984A-96AA-98429C0C6FE1}"/>
              </a:ext>
            </a:extLst>
          </p:cNvPr>
          <p:cNvSpPr>
            <a:spLocks noGrp="1"/>
          </p:cNvSpPr>
          <p:nvPr>
            <p:ph type="body" sz="quarter" idx="13"/>
          </p:nvPr>
        </p:nvSpPr>
        <p:spPr>
          <a:xfrm>
            <a:off x="505596" y="3912970"/>
            <a:ext cx="11049000" cy="1142580"/>
          </a:xfrm>
        </p:spPr>
        <p:txBody>
          <a:bodyPr anchor="ctr">
            <a:normAutofit/>
          </a:bodyPr>
          <a:lstStyle/>
          <a:p>
            <a:pPr marL="0" indent="0">
              <a:buNone/>
            </a:pPr>
            <a:r>
              <a:rPr lang="en-US" sz="2100" i="1" dirty="0">
                <a:latin typeface="Georgia" panose="02040502050405020303" pitchFamily="18" charset="0"/>
              </a:rPr>
              <a:t>Verification helps ensure patients get matched with the appropriate level of care needed to attain optimal outcomes.</a:t>
            </a:r>
            <a:endParaRPr lang="en-US" sz="2100" dirty="0">
              <a:latin typeface="Georgia" panose="02040502050405020303" pitchFamily="18" charset="0"/>
            </a:endParaRPr>
          </a:p>
        </p:txBody>
      </p:sp>
      <p:pic>
        <p:nvPicPr>
          <p:cNvPr id="4" name="Picture 3">
            <a:extLst>
              <a:ext uri="{FF2B5EF4-FFF2-40B4-BE49-F238E27FC236}">
                <a16:creationId xmlns:a16="http://schemas.microsoft.com/office/drawing/2014/main" id="{F991EFCE-8891-2E45-9B9C-C3390B3B66C1}"/>
              </a:ext>
            </a:extLst>
          </p:cNvPr>
          <p:cNvPicPr>
            <a:picLocks noChangeAspect="1"/>
          </p:cNvPicPr>
          <p:nvPr/>
        </p:nvPicPr>
        <p:blipFill>
          <a:blip r:embed="rId3"/>
          <a:stretch>
            <a:fillRect/>
          </a:stretch>
        </p:blipFill>
        <p:spPr>
          <a:xfrm>
            <a:off x="608087" y="2041744"/>
            <a:ext cx="10794526" cy="1582904"/>
          </a:xfrm>
          <a:prstGeom prst="rect">
            <a:avLst/>
          </a:prstGeom>
        </p:spPr>
      </p:pic>
    </p:spTree>
    <p:extLst>
      <p:ext uri="{BB962C8B-B14F-4D97-AF65-F5344CB8AC3E}">
        <p14:creationId xmlns:p14="http://schemas.microsoft.com/office/powerpoint/2010/main" val="56798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Off-page Connector 20">
            <a:extLst>
              <a:ext uri="{FF2B5EF4-FFF2-40B4-BE49-F238E27FC236}">
                <a16:creationId xmlns:a16="http://schemas.microsoft.com/office/drawing/2014/main" id="{CDFA2D1E-8CC3-4A8A-ACBC-ADE3D7507028}"/>
              </a:ext>
            </a:extLst>
          </p:cNvPr>
          <p:cNvSpPr/>
          <p:nvPr/>
        </p:nvSpPr>
        <p:spPr>
          <a:xfrm rot="16200000">
            <a:off x="2727391" y="2133869"/>
            <a:ext cx="5143500" cy="2590263"/>
          </a:xfrm>
          <a:prstGeom prst="flowChartOffpageConnector">
            <a:avLst/>
          </a:prstGeom>
          <a:solidFill>
            <a:schemeClr val="bg1">
              <a:lumMod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lowchart: Off-page Connector 20">
            <a:extLst>
              <a:ext uri="{FF2B5EF4-FFF2-40B4-BE49-F238E27FC236}">
                <a16:creationId xmlns:a16="http://schemas.microsoft.com/office/drawing/2014/main" id="{CDFA2D1E-8CC3-4A8A-ACBC-ADE3D7507028}"/>
              </a:ext>
            </a:extLst>
          </p:cNvPr>
          <p:cNvSpPr/>
          <p:nvPr/>
        </p:nvSpPr>
        <p:spPr>
          <a:xfrm rot="16200000">
            <a:off x="2510843" y="2159362"/>
            <a:ext cx="5212080" cy="2560320"/>
          </a:xfrm>
          <a:prstGeom prst="flowChartOffpageConnector">
            <a:avLst/>
          </a:prstGeom>
          <a:solidFill>
            <a:srgbClr val="4093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B75A8E6-AAC3-415E-B4F3-FCAFA5B6AA93}"/>
              </a:ext>
            </a:extLst>
          </p:cNvPr>
          <p:cNvSpPr/>
          <p:nvPr/>
        </p:nvSpPr>
        <p:spPr>
          <a:xfrm>
            <a:off x="319386" y="838961"/>
            <a:ext cx="3910451" cy="5212080"/>
          </a:xfrm>
          <a:prstGeom prst="rect">
            <a:avLst/>
          </a:prstGeom>
          <a:solidFill>
            <a:srgbClr val="40937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5">
            <a:extLst>
              <a:ext uri="{FF2B5EF4-FFF2-40B4-BE49-F238E27FC236}">
                <a16:creationId xmlns:a16="http://schemas.microsoft.com/office/drawing/2014/main" id="{188CB801-6A1E-42D1-9907-FC929C2FA7C2}"/>
              </a:ext>
            </a:extLst>
          </p:cNvPr>
          <p:cNvSpPr txBox="1">
            <a:spLocks/>
          </p:cNvSpPr>
          <p:nvPr/>
        </p:nvSpPr>
        <p:spPr>
          <a:xfrm>
            <a:off x="312975" y="1117729"/>
            <a:ext cx="5783025" cy="267345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Blip>
                <a:blip r:embed="rId3"/>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itchFamily="34" charset="0"/>
                <a:ea typeface="+mn-ea"/>
                <a:cs typeface="+mn-cs"/>
              </a:rPr>
              <a:t>For More Information</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itchFamily="34" charset="0"/>
                <a:ea typeface="+mn-ea"/>
                <a:cs typeface="+mn-cs"/>
              </a:rPr>
              <a:t> or Answers to Specific Questions:</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2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itchFamily="34" charset="0"/>
                <a:ea typeface="+mn-ea"/>
                <a:cs typeface="+mn-cs"/>
              </a:rPr>
              <a:t>Email </a:t>
            </a:r>
            <a:r>
              <a:rPr kumimoji="0" lang="en-US" sz="22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itchFamily="34" charset="0"/>
                <a:ea typeface="+mn-ea"/>
                <a:cs typeface="+mn-cs"/>
                <a:hlinkClick r:id="rId4"/>
              </a:rPr>
              <a:t>fpqc@usf.edu</a:t>
            </a:r>
            <a:endParaRPr kumimoji="0" lang="en-US" sz="22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250" dirty="0">
                <a:solidFill>
                  <a:prstClr val="white"/>
                </a:solidFill>
                <a:effectLst>
                  <a:outerShdw blurRad="38100" dist="38100" dir="2700000" algn="tl">
                    <a:srgbClr val="000000">
                      <a:alpha val="43137"/>
                    </a:srgbClr>
                  </a:outerShdw>
                </a:effectLst>
              </a:rPr>
              <a:t>Or review our website:</a:t>
            </a:r>
            <a:endParaRPr kumimoji="0" lang="en-US" sz="22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2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itchFamily="34" charset="0"/>
                <a:ea typeface="+mn-ea"/>
                <a:cs typeface="+mn-cs"/>
              </a:rPr>
              <a:t>www.fpqc.org/lomc</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outerShdw blurRad="38100" dist="38100" dir="2700000" algn="tl">
                  <a:srgbClr val="000000">
                    <a:alpha val="43137"/>
                  </a:srgbClr>
                </a:outerShdw>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outerShdw blurRad="38100" dist="38100" dir="2700000" algn="tl">
                  <a:srgbClr val="000000">
                    <a:alpha val="43137"/>
                  </a:srgbClr>
                </a:outerShdw>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outerShdw blurRad="38100" dist="38100" dir="2700000" algn="tl">
                  <a:srgbClr val="000000">
                    <a:alpha val="43137"/>
                  </a:srgbClr>
                </a:outerShdw>
              </a:effectLst>
              <a:uLnTx/>
              <a:uFillTx/>
              <a:latin typeface="Gill Sans MT" pitchFamily="34" charset="0"/>
              <a:ea typeface="+mn-ea"/>
              <a:cs typeface="+mn-cs"/>
            </a:endParaRPr>
          </a:p>
        </p:txBody>
      </p:sp>
      <p:sp>
        <p:nvSpPr>
          <p:cNvPr id="23" name="Content Placeholder 5">
            <a:extLst>
              <a:ext uri="{FF2B5EF4-FFF2-40B4-BE49-F238E27FC236}">
                <a16:creationId xmlns:a16="http://schemas.microsoft.com/office/drawing/2014/main" id="{188CB801-6A1E-42D1-9907-FC929C2FA7C2}"/>
              </a:ext>
            </a:extLst>
          </p:cNvPr>
          <p:cNvSpPr txBox="1">
            <a:spLocks/>
          </p:cNvSpPr>
          <p:nvPr/>
        </p:nvSpPr>
        <p:spPr>
          <a:xfrm>
            <a:off x="2888753" y="4835126"/>
            <a:ext cx="3110897" cy="81847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Blip>
                <a:blip r:embed="rId3"/>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p:txBody>
      </p:sp>
      <p:cxnSp>
        <p:nvCxnSpPr>
          <p:cNvPr id="5" name="Straight Connector 4"/>
          <p:cNvCxnSpPr/>
          <p:nvPr/>
        </p:nvCxnSpPr>
        <p:spPr>
          <a:xfrm>
            <a:off x="1423175" y="2559852"/>
            <a:ext cx="33088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479103" y="1944211"/>
            <a:ext cx="977992" cy="1043880"/>
          </a:xfrm>
          <a:prstGeom prst="rect">
            <a:avLst/>
          </a:prstGeom>
        </p:spPr>
      </p:pic>
      <p:grpSp>
        <p:nvGrpSpPr>
          <p:cNvPr id="4" name="Group 3"/>
          <p:cNvGrpSpPr/>
          <p:nvPr/>
        </p:nvGrpSpPr>
        <p:grpSpPr>
          <a:xfrm>
            <a:off x="937563" y="4074511"/>
            <a:ext cx="4445750" cy="400110"/>
            <a:chOff x="1114210" y="4074511"/>
            <a:chExt cx="4445750" cy="400110"/>
          </a:xfrm>
        </p:grpSpPr>
        <p:pic>
          <p:nvPicPr>
            <p:cNvPr id="9" name="Picture 8" descr="Screen Shot 2020-08-03 at 12.08.58 PM.png">
              <a:extLst>
                <a:ext uri="{FF2B5EF4-FFF2-40B4-BE49-F238E27FC236}">
                  <a16:creationId xmlns:a16="http://schemas.microsoft.com/office/drawing/2014/main" id="{41124C54-252A-422E-BB3B-6B13E3C3CD3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14210" y="4155487"/>
              <a:ext cx="295271" cy="270748"/>
            </a:xfrm>
            <a:prstGeom prst="rect">
              <a:avLst/>
            </a:prstGeom>
          </p:spPr>
        </p:pic>
        <p:sp>
          <p:nvSpPr>
            <p:cNvPr id="3" name="TextBox 2">
              <a:extLst>
                <a:ext uri="{FF2B5EF4-FFF2-40B4-BE49-F238E27FC236}">
                  <a16:creationId xmlns:a16="http://schemas.microsoft.com/office/drawing/2014/main" id="{FE4E2EB9-05EB-4E7D-83E5-8DD7E29CE300}"/>
                </a:ext>
              </a:extLst>
            </p:cNvPr>
            <p:cNvSpPr txBox="1"/>
            <p:nvPr/>
          </p:nvSpPr>
          <p:spPr>
            <a:xfrm>
              <a:off x="1375418" y="4074511"/>
              <a:ext cx="41845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Florida Perinatal Quality Collaborative</a:t>
              </a:r>
            </a:p>
          </p:txBody>
        </p:sp>
      </p:grpSp>
      <p:grpSp>
        <p:nvGrpSpPr>
          <p:cNvPr id="7" name="Group 6"/>
          <p:cNvGrpSpPr/>
          <p:nvPr/>
        </p:nvGrpSpPr>
        <p:grpSpPr>
          <a:xfrm>
            <a:off x="2361489" y="4835126"/>
            <a:ext cx="4479813" cy="400110"/>
            <a:chOff x="2413444" y="4835126"/>
            <a:chExt cx="4479813" cy="400110"/>
          </a:xfrm>
        </p:grpSpPr>
        <p:pic>
          <p:nvPicPr>
            <p:cNvPr id="10" name="Picture 9" descr="Screen Shot 2020-08-03 at 12.10.37 PM.png">
              <a:extLst>
                <a:ext uri="{FF2B5EF4-FFF2-40B4-BE49-F238E27FC236}">
                  <a16:creationId xmlns:a16="http://schemas.microsoft.com/office/drawing/2014/main" id="{75FFDD03-403D-441C-B826-ED1BC080DF7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413444" y="4890345"/>
              <a:ext cx="295271" cy="277730"/>
            </a:xfrm>
            <a:prstGeom prst="rect">
              <a:avLst/>
            </a:prstGeom>
          </p:spPr>
        </p:pic>
        <p:sp>
          <p:nvSpPr>
            <p:cNvPr id="14" name="TextBox 13">
              <a:extLst>
                <a:ext uri="{FF2B5EF4-FFF2-40B4-BE49-F238E27FC236}">
                  <a16:creationId xmlns:a16="http://schemas.microsoft.com/office/drawing/2014/main" id="{EE358951-0D81-43EF-8B57-37405CF45877}"/>
                </a:ext>
              </a:extLst>
            </p:cNvPr>
            <p:cNvSpPr txBox="1"/>
            <p:nvPr/>
          </p:nvSpPr>
          <p:spPr>
            <a:xfrm>
              <a:off x="2708715" y="4835126"/>
              <a:ext cx="41845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@TheFPQC</a:t>
              </a:r>
            </a:p>
          </p:txBody>
        </p:sp>
      </p:grpSp>
      <p:grpSp>
        <p:nvGrpSpPr>
          <p:cNvPr id="6" name="Group 5"/>
          <p:cNvGrpSpPr/>
          <p:nvPr/>
        </p:nvGrpSpPr>
        <p:grpSpPr>
          <a:xfrm>
            <a:off x="603225" y="4443394"/>
            <a:ext cx="5096883" cy="400110"/>
            <a:chOff x="655180" y="4443394"/>
            <a:chExt cx="5096883" cy="400110"/>
          </a:xfrm>
        </p:grpSpPr>
        <p:pic>
          <p:nvPicPr>
            <p:cNvPr id="11" name="Picture 10" descr="Screen Shot 2020-08-03 at 12.12.55 PM.png">
              <a:extLst>
                <a:ext uri="{FF2B5EF4-FFF2-40B4-BE49-F238E27FC236}">
                  <a16:creationId xmlns:a16="http://schemas.microsoft.com/office/drawing/2014/main" id="{352E3C9D-79C3-4271-94D0-EF9167F99283}"/>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55180" y="4516320"/>
              <a:ext cx="918060" cy="304754"/>
            </a:xfrm>
            <a:prstGeom prst="rect">
              <a:avLst/>
            </a:prstGeom>
          </p:spPr>
        </p:pic>
        <p:sp>
          <p:nvSpPr>
            <p:cNvPr id="16" name="TextBox 15">
              <a:extLst>
                <a:ext uri="{FF2B5EF4-FFF2-40B4-BE49-F238E27FC236}">
                  <a16:creationId xmlns:a16="http://schemas.microsoft.com/office/drawing/2014/main" id="{267F8848-72BE-405C-87A0-52B02E2BF089}"/>
                </a:ext>
              </a:extLst>
            </p:cNvPr>
            <p:cNvSpPr txBox="1"/>
            <p:nvPr/>
          </p:nvSpPr>
          <p:spPr>
            <a:xfrm>
              <a:off x="1567521" y="4443394"/>
              <a:ext cx="41845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Florida Perinatal Quality Collaborative</a:t>
              </a:r>
            </a:p>
          </p:txBody>
        </p:sp>
      </p:grpSp>
      <p:sp>
        <p:nvSpPr>
          <p:cNvPr id="19" name="Slide Number Placeholder 2"/>
          <p:cNvSpPr>
            <a:spLocks noGrp="1"/>
          </p:cNvSpPr>
          <p:nvPr>
            <p:ph type="sldNum" sz="quarter" idx="4294967295"/>
          </p:nvPr>
        </p:nvSpPr>
        <p:spPr>
          <a:xfrm>
            <a:off x="9448800" y="646924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7F25-5809-4642-B5BC-EDCCEB9D85FF}" type="slidenum">
              <a:rPr kumimoji="0" lang="en-US" sz="14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Picture 12">
            <a:extLst>
              <a:ext uri="{FF2B5EF4-FFF2-40B4-BE49-F238E27FC236}">
                <a16:creationId xmlns:a16="http://schemas.microsoft.com/office/drawing/2014/main" id="{2D0A5995-9D6D-74BF-7B18-EB02FB83AC96}"/>
              </a:ext>
            </a:extLst>
          </p:cNvPr>
          <p:cNvPicPr>
            <a:picLocks noChangeAspect="1"/>
          </p:cNvPicPr>
          <p:nvPr/>
        </p:nvPicPr>
        <p:blipFill>
          <a:blip r:embed="rId9"/>
          <a:stretch>
            <a:fillRect/>
          </a:stretch>
        </p:blipFill>
        <p:spPr>
          <a:xfrm>
            <a:off x="7121878" y="3420409"/>
            <a:ext cx="4533900" cy="655004"/>
          </a:xfrm>
          <a:prstGeom prst="rect">
            <a:avLst/>
          </a:prstGeom>
        </p:spPr>
      </p:pic>
    </p:spTree>
    <p:extLst>
      <p:ext uri="{BB962C8B-B14F-4D97-AF65-F5344CB8AC3E}">
        <p14:creationId xmlns:p14="http://schemas.microsoft.com/office/powerpoint/2010/main" val="257303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a:extLst>
              <a:ext uri="{FF2B5EF4-FFF2-40B4-BE49-F238E27FC236}">
                <a16:creationId xmlns:a16="http://schemas.microsoft.com/office/drawing/2014/main" id="{887FBCEE-9F7C-BDA8-7401-5E93F5AB643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38200" y="91440"/>
            <a:ext cx="5323315" cy="6126480"/>
          </a:xfrm>
          <a:prstGeom prst="rect">
            <a:avLst/>
          </a:prstGeom>
          <a:solidFill>
            <a:schemeClr val="accent2"/>
          </a:solidFill>
          <a:ln w="19050">
            <a:solidFill>
              <a:srgbClr val="EC8C2C"/>
            </a:solidFill>
          </a:ln>
        </p:spPr>
      </p:pic>
      <p:sp>
        <p:nvSpPr>
          <p:cNvPr id="9" name="Content Placeholder 8">
            <a:extLst>
              <a:ext uri="{FF2B5EF4-FFF2-40B4-BE49-F238E27FC236}">
                <a16:creationId xmlns:a16="http://schemas.microsoft.com/office/drawing/2014/main" id="{6BDBE83B-1C16-BBF7-14B2-970CDDB59077}"/>
              </a:ext>
            </a:extLst>
          </p:cNvPr>
          <p:cNvSpPr>
            <a:spLocks noGrp="1"/>
          </p:cNvSpPr>
          <p:nvPr>
            <p:ph sz="half" idx="2"/>
          </p:nvPr>
        </p:nvSpPr>
        <p:spPr>
          <a:xfrm>
            <a:off x="6546671" y="1584375"/>
            <a:ext cx="4556757" cy="2567109"/>
          </a:xfrm>
        </p:spPr>
        <p:txBody>
          <a:bodyPr/>
          <a:lstStyle/>
          <a:p>
            <a:r>
              <a:rPr lang="en-US" dirty="0"/>
              <a:t>Developed by ACOG/SMFM</a:t>
            </a:r>
          </a:p>
          <a:p>
            <a:pPr lvl="1">
              <a:buFont typeface="Courier New" panose="02070309020205020404" pitchFamily="49" charset="0"/>
              <a:buChar char="o"/>
            </a:pPr>
            <a:r>
              <a:rPr lang="en-US" sz="2800" dirty="0"/>
              <a:t>Published in 2015</a:t>
            </a:r>
          </a:p>
          <a:p>
            <a:pPr lvl="1">
              <a:buFont typeface="Courier New" panose="02070309020205020404" pitchFamily="49" charset="0"/>
              <a:buChar char="o"/>
            </a:pPr>
            <a:r>
              <a:rPr lang="en-US" sz="2800" dirty="0"/>
              <a:t>Updated in 2019</a:t>
            </a:r>
          </a:p>
          <a:p>
            <a:pPr lvl="1">
              <a:buFont typeface="Courier New" panose="02070309020205020404" pitchFamily="49" charset="0"/>
              <a:buChar char="o"/>
            </a:pPr>
            <a:r>
              <a:rPr lang="en-US" sz="2800" dirty="0"/>
              <a:t>Verified in 2021</a:t>
            </a:r>
          </a:p>
          <a:p>
            <a:endParaRPr lang="en-US" dirty="0"/>
          </a:p>
        </p:txBody>
      </p:sp>
    </p:spTree>
    <p:extLst>
      <p:ext uri="{BB962C8B-B14F-4D97-AF65-F5344CB8AC3E}">
        <p14:creationId xmlns:p14="http://schemas.microsoft.com/office/powerpoint/2010/main" val="323576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EA4D6C-A58D-317A-B9FE-FC7C956E94FB}"/>
              </a:ext>
            </a:extLst>
          </p:cNvPr>
          <p:cNvSpPr>
            <a:spLocks noGrp="1"/>
          </p:cNvSpPr>
          <p:nvPr>
            <p:ph type="title"/>
          </p:nvPr>
        </p:nvSpPr>
        <p:spPr>
          <a:xfrm>
            <a:off x="603492" y="291720"/>
            <a:ext cx="10601011" cy="642779"/>
          </a:xfrm>
        </p:spPr>
        <p:txBody>
          <a:bodyPr>
            <a:normAutofit/>
          </a:bodyPr>
          <a:lstStyle/>
          <a:p>
            <a:r>
              <a:rPr lang="en-US" sz="3600" b="1" dirty="0">
                <a:effectLst>
                  <a:outerShdw blurRad="38100" dist="38100" dir="2700000" algn="tl">
                    <a:srgbClr val="000000">
                      <a:alpha val="43137"/>
                    </a:srgbClr>
                  </a:outerShdw>
                </a:effectLst>
              </a:rPr>
              <a:t>ACOG/SMFM Levels of Maternal Care</a:t>
            </a:r>
          </a:p>
        </p:txBody>
      </p:sp>
      <p:sp>
        <p:nvSpPr>
          <p:cNvPr id="3" name="Rectangle 2">
            <a:extLst>
              <a:ext uri="{FF2B5EF4-FFF2-40B4-BE49-F238E27FC236}">
                <a16:creationId xmlns:a16="http://schemas.microsoft.com/office/drawing/2014/main" id="{3B311355-69AE-AE62-4E6E-134101FC494C}"/>
              </a:ext>
            </a:extLst>
          </p:cNvPr>
          <p:cNvSpPr/>
          <p:nvPr/>
        </p:nvSpPr>
        <p:spPr>
          <a:xfrm>
            <a:off x="10879494" y="6121915"/>
            <a:ext cx="1156996" cy="642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A29BA0E0-BB7F-96D1-4A8D-2552A8061BAD}"/>
              </a:ext>
            </a:extLst>
          </p:cNvPr>
          <p:cNvSpPr>
            <a:spLocks noGrp="1"/>
          </p:cNvSpPr>
          <p:nvPr>
            <p:ph idx="1"/>
          </p:nvPr>
        </p:nvSpPr>
        <p:spPr>
          <a:xfrm>
            <a:off x="463463" y="1110343"/>
            <a:ext cx="11248373" cy="5654351"/>
          </a:xfrm>
        </p:spPr>
        <p:txBody>
          <a:bodyPr>
            <a:normAutofit fontScale="70000" lnSpcReduction="20000"/>
          </a:bodyPr>
          <a:lstStyle/>
          <a:p>
            <a:pPr marL="0" indent="0" algn="l">
              <a:buNone/>
            </a:pPr>
            <a:r>
              <a:rPr lang="en-US" sz="4000" b="1" i="0" dirty="0">
                <a:solidFill>
                  <a:srgbClr val="E27B14"/>
                </a:solidFill>
                <a:effectLst/>
                <a:latin typeface="Candara" panose="020E0502030303020204" pitchFamily="34" charset="0"/>
              </a:rPr>
              <a:t>Level I—</a:t>
            </a:r>
            <a:r>
              <a:rPr lang="en-US" sz="4000" b="1" i="1" dirty="0">
                <a:solidFill>
                  <a:srgbClr val="E27B14"/>
                </a:solidFill>
                <a:latin typeface="Candara" panose="020E0502030303020204" pitchFamily="34" charset="0"/>
              </a:rPr>
              <a:t>Basic Care:</a:t>
            </a:r>
            <a:endParaRPr lang="en-US" sz="4000" b="0" i="1" dirty="0">
              <a:solidFill>
                <a:srgbClr val="E27B14"/>
              </a:solidFill>
              <a:latin typeface="Arial" panose="020B0604020202020204" pitchFamily="34" charset="0"/>
            </a:endParaRPr>
          </a:p>
          <a:p>
            <a:pPr marL="457200" lvl="1" indent="0">
              <a:buNone/>
            </a:pPr>
            <a:r>
              <a:rPr lang="en-US" sz="3800" b="0" i="0" dirty="0">
                <a:solidFill>
                  <a:srgbClr val="403F42"/>
                </a:solidFill>
                <a:effectLst/>
                <a:latin typeface="Arial Narrow" panose="020B0606020202030204" pitchFamily="34" charset="0"/>
              </a:rPr>
              <a:t>Care of low- to moderate-risk pregnancies with ability to detect, stabilize, and initiate management of unanticipated maternal-fetal or neonatal problems that occur during the antepartum, intrapartum, or postpartum period until the patient can be transferred to a facility at which specialty maternal care is available.</a:t>
            </a:r>
            <a:endParaRPr lang="en-US" sz="700" b="0" i="0" dirty="0">
              <a:solidFill>
                <a:srgbClr val="222222"/>
              </a:solidFill>
              <a:effectLst/>
              <a:latin typeface="Arial Narrow" panose="020B0606020202030204" pitchFamily="34" charset="0"/>
            </a:endParaRPr>
          </a:p>
          <a:p>
            <a:pPr marL="0" indent="0" algn="l">
              <a:buNone/>
            </a:pPr>
            <a:r>
              <a:rPr lang="en-US" sz="700" b="0" i="0" dirty="0">
                <a:solidFill>
                  <a:srgbClr val="403F42"/>
                </a:solidFill>
                <a:effectLst/>
                <a:latin typeface="Candara" panose="020E0502030303020204" pitchFamily="34" charset="0"/>
              </a:rPr>
              <a:t> </a:t>
            </a:r>
            <a:endParaRPr lang="en-US" sz="700" b="0" i="0" dirty="0">
              <a:solidFill>
                <a:srgbClr val="222222"/>
              </a:solidFill>
              <a:effectLst/>
              <a:latin typeface="Arial" panose="020B0604020202020204" pitchFamily="34" charset="0"/>
            </a:endParaRPr>
          </a:p>
          <a:p>
            <a:pPr marL="0" indent="0" algn="l">
              <a:buNone/>
            </a:pPr>
            <a:r>
              <a:rPr lang="en-US" sz="4000" b="1" i="0" dirty="0">
                <a:solidFill>
                  <a:srgbClr val="E27B14"/>
                </a:solidFill>
                <a:effectLst/>
                <a:latin typeface="Candara" panose="020E0502030303020204" pitchFamily="34" charset="0"/>
              </a:rPr>
              <a:t>Level II—</a:t>
            </a:r>
            <a:r>
              <a:rPr lang="en-US" sz="4000" b="1" i="1" dirty="0">
                <a:solidFill>
                  <a:srgbClr val="E27B14"/>
                </a:solidFill>
                <a:effectLst/>
                <a:latin typeface="Candara" panose="020E0502030303020204" pitchFamily="34" charset="0"/>
              </a:rPr>
              <a:t>Specialty </a:t>
            </a:r>
            <a:r>
              <a:rPr lang="en-US" sz="4000" b="1" i="1" dirty="0">
                <a:solidFill>
                  <a:srgbClr val="E27B14"/>
                </a:solidFill>
                <a:latin typeface="Candara" panose="020E0502030303020204" pitchFamily="34" charset="0"/>
              </a:rPr>
              <a:t>C</a:t>
            </a:r>
            <a:r>
              <a:rPr lang="en-US" sz="4000" b="1" i="1" dirty="0">
                <a:solidFill>
                  <a:srgbClr val="E27B14"/>
                </a:solidFill>
                <a:effectLst/>
                <a:latin typeface="Candara" panose="020E0502030303020204" pitchFamily="34" charset="0"/>
              </a:rPr>
              <a:t>are:</a:t>
            </a:r>
            <a:endParaRPr lang="en-US" sz="4000" b="0" i="1" dirty="0">
              <a:solidFill>
                <a:srgbClr val="E27B14"/>
              </a:solidFill>
              <a:effectLst/>
              <a:latin typeface="Arial" panose="020B0604020202020204" pitchFamily="34" charset="0"/>
            </a:endParaRPr>
          </a:p>
          <a:p>
            <a:pPr marL="457200" lvl="1" indent="0">
              <a:buNone/>
            </a:pPr>
            <a:r>
              <a:rPr lang="en-US" sz="3800" b="0" i="0" dirty="0">
                <a:solidFill>
                  <a:srgbClr val="403F42"/>
                </a:solidFill>
                <a:effectLst/>
                <a:latin typeface="Arial Narrow" panose="020B0606020202030204" pitchFamily="34" charset="0"/>
              </a:rPr>
              <a:t>Level I facility plus care of appropriate moderate- to high-risk antepartum, intrapartum, or postpartum conditions.</a:t>
            </a:r>
            <a:endParaRPr lang="en-US" sz="700" b="0" i="0" dirty="0">
              <a:solidFill>
                <a:srgbClr val="222222"/>
              </a:solidFill>
              <a:effectLst/>
              <a:latin typeface="Arial Narrow" panose="020B0606020202030204" pitchFamily="34" charset="0"/>
            </a:endParaRPr>
          </a:p>
          <a:p>
            <a:pPr marL="0" indent="0" algn="l">
              <a:buNone/>
            </a:pPr>
            <a:r>
              <a:rPr lang="en-US" sz="700" b="0" i="0" dirty="0">
                <a:solidFill>
                  <a:srgbClr val="403F42"/>
                </a:solidFill>
                <a:effectLst/>
                <a:latin typeface="Candara" panose="020E0502030303020204" pitchFamily="34" charset="0"/>
              </a:rPr>
              <a:t> </a:t>
            </a:r>
            <a:endParaRPr lang="en-US" sz="700" b="0" i="0" dirty="0">
              <a:solidFill>
                <a:srgbClr val="222222"/>
              </a:solidFill>
              <a:effectLst/>
              <a:latin typeface="Arial" panose="020B0604020202020204" pitchFamily="34" charset="0"/>
            </a:endParaRPr>
          </a:p>
          <a:p>
            <a:pPr marL="0" indent="0" algn="l">
              <a:buNone/>
            </a:pPr>
            <a:r>
              <a:rPr lang="en-US" sz="4000" b="1" i="0" dirty="0">
                <a:solidFill>
                  <a:srgbClr val="E27B14"/>
                </a:solidFill>
                <a:effectLst/>
                <a:latin typeface="Candara" panose="020E0502030303020204" pitchFamily="34" charset="0"/>
              </a:rPr>
              <a:t>Level III—</a:t>
            </a:r>
            <a:r>
              <a:rPr lang="en-US" sz="4000" b="1" i="1" dirty="0">
                <a:solidFill>
                  <a:srgbClr val="E27B14"/>
                </a:solidFill>
                <a:effectLst/>
                <a:latin typeface="Candara" panose="020E0502030303020204" pitchFamily="34" charset="0"/>
              </a:rPr>
              <a:t>Subspeciality Care:</a:t>
            </a:r>
            <a:endParaRPr lang="en-US" sz="4000" b="1" i="1" dirty="0">
              <a:solidFill>
                <a:srgbClr val="E27B14"/>
              </a:solidFill>
              <a:effectLst/>
              <a:latin typeface="Arial" panose="020B0604020202020204" pitchFamily="34" charset="0"/>
            </a:endParaRPr>
          </a:p>
          <a:p>
            <a:pPr marL="457200" lvl="1" indent="0">
              <a:buNone/>
            </a:pPr>
            <a:r>
              <a:rPr lang="en-US" sz="3900" b="0" i="0" dirty="0">
                <a:solidFill>
                  <a:srgbClr val="403F42"/>
                </a:solidFill>
                <a:effectLst/>
                <a:latin typeface="Arial Narrow" panose="020B0606020202030204" pitchFamily="34" charset="0"/>
              </a:rPr>
              <a:t>Level II facility plus care of more complex maternal medical conditions, obstetric complications and fetal conditions.</a:t>
            </a:r>
            <a:endParaRPr lang="en-US" sz="3900" b="0" i="0" dirty="0">
              <a:solidFill>
                <a:srgbClr val="222222"/>
              </a:solidFill>
              <a:effectLst/>
              <a:latin typeface="Arial Narrow" panose="020B0606020202030204" pitchFamily="34" charset="0"/>
            </a:endParaRPr>
          </a:p>
          <a:p>
            <a:pPr marL="0" indent="0" algn="l">
              <a:buNone/>
            </a:pPr>
            <a:r>
              <a:rPr lang="en-US" sz="700" b="0" i="0" dirty="0">
                <a:solidFill>
                  <a:srgbClr val="403F42"/>
                </a:solidFill>
                <a:effectLst/>
                <a:latin typeface="Candara" panose="020E0502030303020204" pitchFamily="34" charset="0"/>
              </a:rPr>
              <a:t> </a:t>
            </a:r>
            <a:endParaRPr lang="en-US" sz="700" b="0" i="0" dirty="0">
              <a:solidFill>
                <a:srgbClr val="222222"/>
              </a:solidFill>
              <a:effectLst/>
              <a:latin typeface="Arial" panose="020B0604020202020204" pitchFamily="34" charset="0"/>
            </a:endParaRPr>
          </a:p>
          <a:p>
            <a:pPr marL="0" indent="0" algn="l">
              <a:buNone/>
            </a:pPr>
            <a:r>
              <a:rPr lang="en-US" sz="4000" b="1" i="0" dirty="0">
                <a:solidFill>
                  <a:srgbClr val="E27B14"/>
                </a:solidFill>
                <a:effectLst/>
                <a:latin typeface="Candara" panose="020E0502030303020204" pitchFamily="34" charset="0"/>
              </a:rPr>
              <a:t>Level IV—</a:t>
            </a:r>
            <a:r>
              <a:rPr lang="en-US" sz="4000" b="1" i="1" dirty="0">
                <a:solidFill>
                  <a:srgbClr val="E27B14"/>
                </a:solidFill>
                <a:effectLst/>
                <a:latin typeface="Candara" panose="020E0502030303020204" pitchFamily="34" charset="0"/>
              </a:rPr>
              <a:t>Regional Perinatal Health Care Centers:</a:t>
            </a:r>
            <a:endParaRPr lang="en-US" sz="4000" b="1" i="1" dirty="0">
              <a:solidFill>
                <a:srgbClr val="E27B14"/>
              </a:solidFill>
              <a:effectLst/>
              <a:latin typeface="Arial" panose="020B0604020202020204" pitchFamily="34" charset="0"/>
            </a:endParaRPr>
          </a:p>
          <a:p>
            <a:pPr marL="457200" lvl="1" indent="0">
              <a:buNone/>
            </a:pPr>
            <a:r>
              <a:rPr lang="en-US" sz="3900" b="0" i="0" dirty="0">
                <a:solidFill>
                  <a:srgbClr val="403F42"/>
                </a:solidFill>
                <a:effectLst/>
                <a:latin typeface="Arial Narrow" panose="020B0606020202030204" pitchFamily="34" charset="0"/>
              </a:rPr>
              <a:t>Level III facility plus on-site medical and surgical care of the most complex maternal conditions and critically ill pregnant women and fetuses throughout antepartum, intrapartum and postpartum care.</a:t>
            </a:r>
            <a:endParaRPr lang="en-US" sz="3900" b="0" i="0" dirty="0">
              <a:solidFill>
                <a:srgbClr val="222222"/>
              </a:solidFill>
              <a:effectLst/>
              <a:latin typeface="Arial Narrow" panose="020B0606020202030204" pitchFamily="34" charset="0"/>
            </a:endParaRPr>
          </a:p>
        </p:txBody>
      </p:sp>
    </p:spTree>
    <p:extLst>
      <p:ext uri="{BB962C8B-B14F-4D97-AF65-F5344CB8AC3E}">
        <p14:creationId xmlns:p14="http://schemas.microsoft.com/office/powerpoint/2010/main" val="1460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F6A972-83D8-A3EB-586B-AD96E658CF91}"/>
              </a:ext>
            </a:extLst>
          </p:cNvPr>
          <p:cNvSpPr>
            <a:spLocks noGrp="1"/>
          </p:cNvSpPr>
          <p:nvPr>
            <p:ph type="title"/>
          </p:nvPr>
        </p:nvSpPr>
        <p:spPr>
          <a:xfrm>
            <a:off x="594167" y="291720"/>
            <a:ext cx="10601011" cy="642779"/>
          </a:xfrm>
        </p:spPr>
        <p:txBody>
          <a:bodyPr>
            <a:normAutofit/>
          </a:bodyPr>
          <a:lstStyle/>
          <a:p>
            <a:r>
              <a:rPr lang="en-US" sz="3600" b="1" dirty="0">
                <a:effectLst>
                  <a:outerShdw blurRad="38100" dist="38100" dir="2700000" algn="tl">
                    <a:srgbClr val="000000">
                      <a:alpha val="43137"/>
                    </a:srgbClr>
                  </a:outerShdw>
                </a:effectLst>
              </a:rPr>
              <a:t>Why LOMC Designation?</a:t>
            </a:r>
          </a:p>
        </p:txBody>
      </p:sp>
      <p:sp>
        <p:nvSpPr>
          <p:cNvPr id="3" name="Rectangle: Rounded Corners 2">
            <a:extLst>
              <a:ext uri="{FF2B5EF4-FFF2-40B4-BE49-F238E27FC236}">
                <a16:creationId xmlns:a16="http://schemas.microsoft.com/office/drawing/2014/main" id="{2A892EAC-1C70-0073-6E12-C0FA732098CF}"/>
              </a:ext>
            </a:extLst>
          </p:cNvPr>
          <p:cNvSpPr/>
          <p:nvPr/>
        </p:nvSpPr>
        <p:spPr>
          <a:xfrm>
            <a:off x="712237" y="1432601"/>
            <a:ext cx="10767526" cy="4761721"/>
          </a:xfrm>
          <a:prstGeom prst="roundRect">
            <a:avLst/>
          </a:prstGeom>
          <a:solidFill>
            <a:srgbClr val="EDA65D"/>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2000"/>
              </a:spcAft>
              <a:buFont typeface="Arial" panose="020B0604020202020204" pitchFamily="34" charset="0"/>
              <a:buChar char="•"/>
            </a:pPr>
            <a:r>
              <a:rPr lang="en-US" sz="3000" b="1" i="0" dirty="0">
                <a:solidFill>
                  <a:schemeClr val="bg1"/>
                </a:solidFill>
                <a:effectLst>
                  <a:outerShdw blurRad="38100" dist="38100" dir="2700000" algn="tl">
                    <a:srgbClr val="000000">
                      <a:alpha val="43137"/>
                    </a:srgbClr>
                  </a:outerShdw>
                </a:effectLst>
                <a:latin typeface="Candara" panose="020E0502030303020204" pitchFamily="34" charset="0"/>
              </a:rPr>
              <a:t>Reduce maternal morbidity and mortality</a:t>
            </a:r>
            <a:endParaRPr lang="en-US" sz="3000" b="1" i="0" dirty="0">
              <a:solidFill>
                <a:schemeClr val="bg1"/>
              </a:solidFill>
              <a:effectLst>
                <a:outerShdw blurRad="38100" dist="38100" dir="2700000" algn="tl">
                  <a:srgbClr val="000000">
                    <a:alpha val="43137"/>
                  </a:srgbClr>
                </a:outerShdw>
              </a:effectLst>
              <a:latin typeface="Arial" panose="020B0604020202020204" pitchFamily="34" charset="0"/>
            </a:endParaRPr>
          </a:p>
          <a:p>
            <a:pPr marL="285750" indent="-285750">
              <a:spcAft>
                <a:spcPts val="2000"/>
              </a:spcAft>
              <a:buFont typeface="Arial" panose="020B0604020202020204" pitchFamily="34" charset="0"/>
              <a:buChar char="•"/>
            </a:pPr>
            <a:r>
              <a:rPr lang="en-US" sz="3000" b="1" i="0" dirty="0">
                <a:solidFill>
                  <a:schemeClr val="bg1"/>
                </a:solidFill>
                <a:effectLst>
                  <a:outerShdw blurRad="38100" dist="38100" dir="2700000" algn="tl">
                    <a:srgbClr val="000000">
                      <a:alpha val="43137"/>
                    </a:srgbClr>
                  </a:outerShdw>
                </a:effectLst>
                <a:latin typeface="Candara" panose="020E0502030303020204" pitchFamily="34" charset="0"/>
              </a:rPr>
              <a:t>Encourage risk-appropriate care based on maternal needs</a:t>
            </a:r>
            <a:endParaRPr lang="en-US" sz="3000" b="1" i="0" dirty="0">
              <a:solidFill>
                <a:schemeClr val="bg1"/>
              </a:solidFill>
              <a:effectLst>
                <a:outerShdw blurRad="38100" dist="38100" dir="2700000" algn="tl">
                  <a:srgbClr val="000000">
                    <a:alpha val="43137"/>
                  </a:srgbClr>
                </a:outerShdw>
              </a:effectLst>
              <a:latin typeface="Arial" panose="020B0604020202020204" pitchFamily="34" charset="0"/>
            </a:endParaRPr>
          </a:p>
          <a:p>
            <a:pPr marL="285750" indent="-285750">
              <a:spcAft>
                <a:spcPts val="2000"/>
              </a:spcAft>
              <a:buFont typeface="Arial" panose="020B0604020202020204" pitchFamily="34" charset="0"/>
              <a:buChar char="•"/>
            </a:pPr>
            <a:r>
              <a:rPr lang="en-US" sz="3000" b="1" i="0" dirty="0">
                <a:solidFill>
                  <a:schemeClr val="bg1"/>
                </a:solidFill>
                <a:effectLst>
                  <a:outerShdw blurRad="38100" dist="38100" dir="2700000" algn="tl">
                    <a:srgbClr val="000000">
                      <a:alpha val="43137"/>
                    </a:srgbClr>
                  </a:outerShdw>
                </a:effectLst>
                <a:latin typeface="Candara" panose="020E0502030303020204" pitchFamily="34" charset="0"/>
              </a:rPr>
              <a:t>Ensure that consultation and referral are readily available when high-risk care is needed</a:t>
            </a:r>
            <a:endParaRPr lang="en-US" sz="3000" b="1" i="0" dirty="0">
              <a:solidFill>
                <a:schemeClr val="bg1"/>
              </a:solidFill>
              <a:effectLst>
                <a:outerShdw blurRad="38100" dist="38100" dir="2700000" algn="tl">
                  <a:srgbClr val="000000">
                    <a:alpha val="43137"/>
                  </a:srgbClr>
                </a:outerShdw>
              </a:effectLst>
              <a:latin typeface="Arial" panose="020B0604020202020204" pitchFamily="34" charset="0"/>
            </a:endParaRPr>
          </a:p>
          <a:p>
            <a:pPr marL="285750" indent="-285750">
              <a:spcAft>
                <a:spcPts val="2000"/>
              </a:spcAft>
              <a:buFont typeface="Arial" panose="020B0604020202020204" pitchFamily="34" charset="0"/>
              <a:buChar char="•"/>
            </a:pPr>
            <a:r>
              <a:rPr lang="en-US" sz="3000" b="1" i="0" dirty="0">
                <a:solidFill>
                  <a:schemeClr val="bg1"/>
                </a:solidFill>
                <a:effectLst>
                  <a:outerShdw blurRad="38100" dist="38100" dir="2700000" algn="tl">
                    <a:srgbClr val="000000">
                      <a:alpha val="43137"/>
                    </a:srgbClr>
                  </a:outerShdw>
                </a:effectLst>
                <a:latin typeface="Candara" panose="020E0502030303020204" pitchFamily="34" charset="0"/>
              </a:rPr>
              <a:t>Provide outreach training opportunities by higher-acuity facility staff to lower acuity facility staff</a:t>
            </a:r>
            <a:endParaRPr lang="en-US" sz="3000" b="1" i="0" dirty="0">
              <a:solidFill>
                <a:schemeClr val="bg1"/>
              </a:solidFill>
              <a:effectLst>
                <a:outerShdw blurRad="38100" dist="38100" dir="2700000" algn="tl">
                  <a:srgbClr val="000000">
                    <a:alpha val="43137"/>
                  </a:srgbClr>
                </a:outerShdw>
              </a:effectLst>
              <a:latin typeface="Arial" panose="020B0604020202020204" pitchFamily="34" charset="0"/>
            </a:endParaRPr>
          </a:p>
          <a:p>
            <a:pPr marL="285750" indent="-285750">
              <a:spcAft>
                <a:spcPts val="2000"/>
              </a:spcAft>
              <a:buFont typeface="Arial" panose="020B0604020202020204" pitchFamily="34" charset="0"/>
              <a:buChar char="•"/>
            </a:pPr>
            <a:r>
              <a:rPr lang="en-US" sz="3000" b="1" i="0" dirty="0">
                <a:solidFill>
                  <a:schemeClr val="bg1"/>
                </a:solidFill>
                <a:effectLst>
                  <a:outerShdw blurRad="38100" dist="38100" dir="2700000" algn="tl">
                    <a:srgbClr val="000000">
                      <a:alpha val="43137"/>
                    </a:srgbClr>
                  </a:outerShdw>
                </a:effectLst>
                <a:latin typeface="Candara" panose="020E0502030303020204" pitchFamily="34" charset="0"/>
              </a:rPr>
              <a:t>Increase equity in perinatal outcomes</a:t>
            </a:r>
            <a:endParaRPr lang="en-US"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097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B372A2-DEB2-A092-5EFC-E2E235684349}"/>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ndara" panose="020E0502030303020204" pitchFamily="34" charset="0"/>
                <a:ea typeface="Calibri" panose="020F0502020204030204" pitchFamily="34" charset="0"/>
                <a:cs typeface="Times New Roman" panose="02020603050405020304" pitchFamily="18" charset="0"/>
              </a:rPr>
              <a:t>Allows hospital leadership to know how their facility compares to ACOG/SMFM national guidelines.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ndara" panose="020E0502030303020204" pitchFamily="34" charset="0"/>
                <a:ea typeface="Calibri" panose="020F0502020204030204" pitchFamily="34" charset="0"/>
                <a:cs typeface="Times New Roman" panose="02020603050405020304" pitchFamily="18" charset="0"/>
              </a:rPr>
              <a:t>Identifies gaps and provides documentation to support acquisition of needed resources.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ndara" panose="020E0502030303020204" pitchFamily="34" charset="0"/>
                <a:ea typeface="Calibri" panose="020F0502020204030204" pitchFamily="34" charset="0"/>
                <a:cs typeface="Times New Roman" panose="02020603050405020304" pitchFamily="18" charset="0"/>
              </a:rPr>
              <a:t>Creates a network of hospitals committed to quality of maternal care.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ndara" panose="020E0502030303020204" pitchFamily="34" charset="0"/>
                <a:ea typeface="Calibri" panose="020F0502020204030204" pitchFamily="34" charset="0"/>
                <a:cs typeface="Times New Roman" panose="02020603050405020304" pitchFamily="18" charset="0"/>
              </a:rPr>
              <a:t>Promotes national standards for quality maternity care</a:t>
            </a:r>
            <a:r>
              <a:rPr lang="en-US"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improving outcomes and reducing disparities</a:t>
            </a:r>
            <a:r>
              <a:rPr lang="en-US" dirty="0">
                <a:effectLst/>
                <a:latin typeface="Candara" panose="020E050203030302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ndara" panose="020E0502030303020204" pitchFamily="34" charset="0"/>
                <a:ea typeface="Calibri" panose="020F0502020204030204" pitchFamily="34" charset="0"/>
                <a:cs typeface="Times New Roman" panose="02020603050405020304" pitchFamily="18" charset="0"/>
              </a:rPr>
              <a:t>Designation of levels of care is similar to NICU/trauma and is easy for the public to understand.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C1A308AA-D6B1-73C2-0116-E9277B86B1E6}"/>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Why Participate in LOMC Verification?</a:t>
            </a:r>
          </a:p>
        </p:txBody>
      </p:sp>
      <p:sp>
        <p:nvSpPr>
          <p:cNvPr id="3" name="Rectangle: Rounded Corners 2">
            <a:extLst>
              <a:ext uri="{FF2B5EF4-FFF2-40B4-BE49-F238E27FC236}">
                <a16:creationId xmlns:a16="http://schemas.microsoft.com/office/drawing/2014/main" id="{29CA5BE0-36AD-3885-7697-B14EC3ED9323}"/>
              </a:ext>
            </a:extLst>
          </p:cNvPr>
          <p:cNvSpPr/>
          <p:nvPr/>
        </p:nvSpPr>
        <p:spPr>
          <a:xfrm>
            <a:off x="678426" y="1150374"/>
            <a:ext cx="10992464" cy="5415906"/>
          </a:xfrm>
          <a:prstGeom prst="roundRect">
            <a:avLst/>
          </a:prstGeom>
          <a:solidFill>
            <a:srgbClr val="80B0A6"/>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7000"/>
              </a:lnSpc>
              <a:spcBef>
                <a:spcPts val="0"/>
              </a:spcBef>
              <a:spcAft>
                <a:spcPts val="100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Times New Roman" panose="02020603050405020304" pitchFamily="18" charset="0"/>
              </a:rPr>
              <a:t>Allows hospital leadership to know how their facility compares to ACOG/SMFM national guidelines.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100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Times New Roman" panose="02020603050405020304" pitchFamily="18" charset="0"/>
              </a:rPr>
              <a:t>Identifies gaps and provides documentation to support acquisition of needed resources.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100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Times New Roman" panose="02020603050405020304" pitchFamily="18" charset="0"/>
              </a:rPr>
              <a:t>Creates a network of hospitals committed to quality of maternal care.</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100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Times New Roman" panose="02020603050405020304" pitchFamily="18" charset="0"/>
              </a:rPr>
              <a:t>Promotes national standards for quality maternity care improving outcomes and reducing disparities.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100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Times New Roman" panose="02020603050405020304" pitchFamily="18" charset="0"/>
              </a:rPr>
              <a:t>Designation of levels of care is similar to NICU/trauma and is easy for the public to understand.</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8083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C0F177-B563-92DF-5A90-30EADD099AC9}"/>
              </a:ext>
            </a:extLst>
          </p:cNvPr>
          <p:cNvSpPr>
            <a:spLocks noGrp="1"/>
          </p:cNvSpPr>
          <p:nvPr>
            <p:ph idx="1"/>
          </p:nvPr>
        </p:nvSpPr>
        <p:spPr/>
        <p:txBody>
          <a:bodyPr/>
          <a:lstStyle/>
          <a:p>
            <a:r>
              <a:rPr lang="en-US" sz="2800" kern="0" dirty="0">
                <a:effectLst/>
                <a:latin typeface="Arial Narrow" panose="020B0606020202030204" pitchFamily="34" charset="0"/>
                <a:ea typeface="Times New Roman" panose="02020603050405020304" pitchFamily="18" charset="0"/>
              </a:rPr>
              <a:t>With one-year of funding provided by the Florida Department of Health, FPQC will pay initial site visit cost and first year fee for any Florida maternity hospital willing to apply for and participate in The Joint Commission’s (TJC) ACOG Levels of Maternal Care verification program. This will cover nearly half of the cost of a hospital’s three-year participation. </a:t>
            </a:r>
          </a:p>
          <a:p>
            <a:r>
              <a:rPr lang="en-US" sz="2800" kern="0" dirty="0">
                <a:effectLst/>
                <a:latin typeface="Arial Narrow" panose="020B0606020202030204" pitchFamily="34" charset="0"/>
                <a:ea typeface="Times New Roman" panose="02020603050405020304" pitchFamily="18" charset="0"/>
              </a:rPr>
              <a:t>For those hospitals applying as a Level 1, FPQC will pay the full three-year cost requiring no payment by the hospital. </a:t>
            </a:r>
          </a:p>
          <a:p>
            <a:r>
              <a:rPr lang="en-US" sz="2800" dirty="0">
                <a:effectLst/>
                <a:latin typeface="Arial Narrow" panose="020B0606020202030204" pitchFamily="34" charset="0"/>
                <a:ea typeface="Calibri" panose="020F0502020204030204" pitchFamily="34" charset="0"/>
                <a:cs typeface="Helvetica" panose="020B0604020202020204" pitchFamily="34" charset="0"/>
              </a:rPr>
              <a:t>Sample materials and support from clinical experts on the process of applying, preparing, and completing the LOMC verification process are available through FPQC</a:t>
            </a:r>
            <a:endParaRPr lang="en-US" sz="2800" kern="0" dirty="0">
              <a:effectLst/>
              <a:latin typeface="Arial Narrow" panose="020B0606020202030204" pitchFamily="34" charset="0"/>
              <a:ea typeface="Times New Roman" panose="02020603050405020304" pitchFamily="18" charset="0"/>
              <a:cs typeface="Helvetica" panose="020B0604020202020204" pitchFamily="34" charset="0"/>
            </a:endParaRPr>
          </a:p>
          <a:p>
            <a:endParaRPr lang="en-US" dirty="0"/>
          </a:p>
        </p:txBody>
      </p:sp>
      <p:sp>
        <p:nvSpPr>
          <p:cNvPr id="6" name="Title 5">
            <a:extLst>
              <a:ext uri="{FF2B5EF4-FFF2-40B4-BE49-F238E27FC236}">
                <a16:creationId xmlns:a16="http://schemas.microsoft.com/office/drawing/2014/main" id="{333F3429-8A37-B7F6-3CE1-BB76F7E7EE51}"/>
              </a:ext>
            </a:extLst>
          </p:cNvPr>
          <p:cNvSpPr>
            <a:spLocks noGrp="1"/>
          </p:cNvSpPr>
          <p:nvPr>
            <p:ph type="title"/>
          </p:nvPr>
        </p:nvSpPr>
        <p:spPr/>
        <p:txBody>
          <a:bodyPr>
            <a:normAutofit fontScale="90000"/>
          </a:bodyPr>
          <a:lstStyle/>
          <a:p>
            <a:r>
              <a:rPr lang="en-US" dirty="0"/>
              <a:t>Role of FPQC</a:t>
            </a:r>
          </a:p>
        </p:txBody>
      </p:sp>
    </p:spTree>
    <p:extLst>
      <p:ext uri="{BB962C8B-B14F-4D97-AF65-F5344CB8AC3E}">
        <p14:creationId xmlns:p14="http://schemas.microsoft.com/office/powerpoint/2010/main" val="149171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56181" y="1645920"/>
            <a:ext cx="10897386" cy="3748618"/>
          </a:xfrm>
        </p:spPr>
        <p:txBody>
          <a:bodyPr>
            <a:noAutofit/>
          </a:bodyPr>
          <a:lstStyle/>
          <a:p>
            <a:pPr lvl="0"/>
            <a:r>
              <a:rPr lang="en-US" dirty="0">
                <a:latin typeface="Arial Narrow" panose="020B0606020202030204" pitchFamily="34" charset="0"/>
              </a:rPr>
              <a:t>Commit to pay 2</a:t>
            </a:r>
            <a:r>
              <a:rPr lang="en-US" baseline="30000" dirty="0">
                <a:latin typeface="Arial Narrow" panose="020B0606020202030204" pitchFamily="34" charset="0"/>
              </a:rPr>
              <a:t>nd</a:t>
            </a:r>
            <a:r>
              <a:rPr lang="en-US" dirty="0">
                <a:latin typeface="Arial Narrow" panose="020B0606020202030204" pitchFamily="34" charset="0"/>
              </a:rPr>
              <a:t> and 3</a:t>
            </a:r>
            <a:r>
              <a:rPr lang="en-US" baseline="30000" dirty="0">
                <a:latin typeface="Arial Narrow" panose="020B0606020202030204" pitchFamily="34" charset="0"/>
              </a:rPr>
              <a:t>rd</a:t>
            </a:r>
            <a:r>
              <a:rPr lang="en-US" dirty="0">
                <a:latin typeface="Arial Narrow" panose="020B0606020202030204" pitchFamily="34" charset="0"/>
              </a:rPr>
              <a:t> year verification fees to The Joint Commission (TJC) unless applying as a Level 1.</a:t>
            </a:r>
          </a:p>
          <a:p>
            <a:pPr lvl="0"/>
            <a:r>
              <a:rPr lang="en-US" dirty="0">
                <a:latin typeface="Arial Narrow" panose="020B0606020202030204" pitchFamily="34" charset="0"/>
              </a:rPr>
              <a:t>Commit to scheduling on-site verification site visit within 90 days of a completed LOMC application to the TJC with a “ready” date no later than April 1, 2024. </a:t>
            </a:r>
          </a:p>
          <a:p>
            <a:pPr lvl="0"/>
            <a:r>
              <a:rPr lang="en-US" dirty="0">
                <a:latin typeface="Arial Narrow" panose="020B0606020202030204" pitchFamily="34" charset="0"/>
              </a:rPr>
              <a:t>Commit to completing the FPQC online post-verification evaluation survey.</a:t>
            </a:r>
          </a:p>
          <a:p>
            <a:pPr lvl="0"/>
            <a:r>
              <a:rPr lang="en-US" dirty="0">
                <a:latin typeface="Arial Narrow" panose="020B0606020202030204" pitchFamily="34" charset="0"/>
              </a:rPr>
              <a:t>Acknowledge TJC billing practices; No action required. FPQC will pay after visit. </a:t>
            </a:r>
          </a:p>
          <a:p>
            <a:pPr lvl="0"/>
            <a:r>
              <a:rPr lang="en-US" dirty="0">
                <a:latin typeface="Arial Narrow" panose="020B0606020202030204" pitchFamily="34" charset="0"/>
              </a:rPr>
              <a:t>Acknowledge that FPQC will be regularly informed by TJC of a hospital’s verification progress and both the applied and verified level of maternal care.</a:t>
            </a:r>
          </a:p>
          <a:p>
            <a:pPr lvl="0"/>
            <a:r>
              <a:rPr lang="en-US" dirty="0">
                <a:latin typeface="Arial Narrow" panose="020B0606020202030204" pitchFamily="34" charset="0"/>
              </a:rPr>
              <a:t>Acknowledge that FPQC will be sharing the above information with the Florida Department of Health.  </a:t>
            </a:r>
          </a:p>
          <a:p>
            <a:endParaRPr lang="en-US" sz="2400"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2"/>
          <p:cNvSpPr>
            <a:spLocks noGrp="1"/>
          </p:cNvSpPr>
          <p:nvPr>
            <p:ph type="title"/>
          </p:nvPr>
        </p:nvSpPr>
        <p:spPr>
          <a:xfrm>
            <a:off x="838200" y="365128"/>
            <a:ext cx="10515600" cy="728382"/>
          </a:xfrm>
        </p:spPr>
        <p:txBody>
          <a:bodyPr>
            <a:noAutofit/>
          </a:bodyPr>
          <a:lstStyle/>
          <a:p>
            <a:pPr algn="ctr"/>
            <a:r>
              <a:rPr lang="en-US" sz="4000" b="1" dirty="0">
                <a:solidFill>
                  <a:srgbClr val="009374"/>
                </a:solidFill>
              </a:rPr>
              <a:t>LOMC Funding Application </a:t>
            </a:r>
            <a:br>
              <a:rPr lang="en-US" sz="4000" b="1" dirty="0">
                <a:solidFill>
                  <a:srgbClr val="009374"/>
                </a:solidFill>
              </a:rPr>
            </a:br>
            <a:r>
              <a:rPr lang="en-US" sz="4000" b="1" dirty="0">
                <a:solidFill>
                  <a:srgbClr val="E68422"/>
                </a:solidFill>
              </a:rPr>
              <a:t>Hospital Commitments</a:t>
            </a:r>
          </a:p>
        </p:txBody>
      </p:sp>
    </p:spTree>
    <p:extLst>
      <p:ext uri="{BB962C8B-B14F-4D97-AF65-F5344CB8AC3E}">
        <p14:creationId xmlns:p14="http://schemas.microsoft.com/office/powerpoint/2010/main" val="296196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8DFB9-F45B-4896-BF41-4F6B6606D235}"/>
              </a:ext>
            </a:extLst>
          </p:cNvPr>
          <p:cNvPicPr>
            <a:picLocks noChangeAspect="1"/>
          </p:cNvPicPr>
          <p:nvPr/>
        </p:nvPicPr>
        <p:blipFill rotWithShape="1">
          <a:blip r:embed="rId3"/>
          <a:srcRect t="11276"/>
          <a:stretch/>
        </p:blipFill>
        <p:spPr>
          <a:xfrm>
            <a:off x="439965" y="0"/>
            <a:ext cx="9756045" cy="5095745"/>
          </a:xfrm>
          <a:prstGeom prst="rect">
            <a:avLst/>
          </a:prstGeom>
        </p:spPr>
      </p:pic>
      <p:sp>
        <p:nvSpPr>
          <p:cNvPr id="17" name="Rectangle 16">
            <a:extLst>
              <a:ext uri="{FF2B5EF4-FFF2-40B4-BE49-F238E27FC236}">
                <a16:creationId xmlns:a16="http://schemas.microsoft.com/office/drawing/2014/main" id="{92923871-27F2-F949-9A67-B5356CF8B4F6}"/>
              </a:ext>
            </a:extLst>
          </p:cNvPr>
          <p:cNvSpPr/>
          <p:nvPr/>
        </p:nvSpPr>
        <p:spPr>
          <a:xfrm>
            <a:off x="165172" y="3847564"/>
            <a:ext cx="12066739" cy="1626529"/>
          </a:xfrm>
          <a:prstGeom prst="rect">
            <a:avLst/>
          </a:prstGeom>
          <a:gradFill flip="none" rotWithShape="1">
            <a:gsLst>
              <a:gs pos="100000">
                <a:srgbClr val="FFFFFF">
                  <a:lumMod val="0"/>
                  <a:lumOff val="100000"/>
                  <a:alpha val="0"/>
                </a:srgbClr>
              </a:gs>
              <a:gs pos="0">
                <a:schemeClr val="bg1">
                  <a:alpha val="44000"/>
                  <a:lumMod val="0"/>
                  <a:lumOff val="100000"/>
                </a:schemeClr>
              </a:gs>
              <a:gs pos="23000">
                <a:schemeClr val="bg1"/>
              </a:gs>
              <a:gs pos="81000">
                <a:schemeClr val="bg1">
                  <a:alpha val="26000"/>
                </a:schemeClr>
              </a:gs>
            </a:gsLst>
            <a:lin ang="16200000" scaled="0"/>
            <a:tileRect/>
          </a:gradFill>
          <a:ln>
            <a:noFill/>
          </a:ln>
          <a:effectLst>
            <a:outerShdw blurRad="50800" dist="50800" dir="5400000" algn="ctr" rotWithShape="0">
              <a:srgbClr val="000000">
                <a:alpha val="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ITC Franklin Gothic Std Book"/>
              <a:ea typeface="+mn-ea"/>
              <a:cs typeface="+mn-cs"/>
            </a:endParaRPr>
          </a:p>
        </p:txBody>
      </p:sp>
      <p:sp>
        <p:nvSpPr>
          <p:cNvPr id="2" name="Title 1">
            <a:extLst>
              <a:ext uri="{FF2B5EF4-FFF2-40B4-BE49-F238E27FC236}">
                <a16:creationId xmlns:a16="http://schemas.microsoft.com/office/drawing/2014/main" id="{639269AC-6421-8143-9B4E-621F61048DB1}"/>
              </a:ext>
            </a:extLst>
          </p:cNvPr>
          <p:cNvSpPr>
            <a:spLocks noGrp="1"/>
          </p:cNvSpPr>
          <p:nvPr>
            <p:ph type="title"/>
          </p:nvPr>
        </p:nvSpPr>
        <p:spPr>
          <a:xfrm>
            <a:off x="400209" y="4443449"/>
            <a:ext cx="10972963" cy="884655"/>
          </a:xfrm>
        </p:spPr>
        <p:txBody>
          <a:bodyPr/>
          <a:lstStyle/>
          <a:p>
            <a:r>
              <a:rPr lang="en-US" sz="4800" dirty="0">
                <a:solidFill>
                  <a:srgbClr val="1F336B"/>
                </a:solidFill>
                <a:cs typeface="Arial" panose="020B0604020202020204" pitchFamily="34" charset="0"/>
              </a:rPr>
              <a:t>Maternal Levels of Care Verification</a:t>
            </a:r>
            <a:endParaRPr lang="en-US" sz="4400" dirty="0"/>
          </a:p>
        </p:txBody>
      </p:sp>
      <p:sp>
        <p:nvSpPr>
          <p:cNvPr id="25" name="Text Placeholder 24">
            <a:extLst>
              <a:ext uri="{FF2B5EF4-FFF2-40B4-BE49-F238E27FC236}">
                <a16:creationId xmlns:a16="http://schemas.microsoft.com/office/drawing/2014/main" id="{34C0C12F-72FA-8242-91D4-79368200ECBD}"/>
              </a:ext>
            </a:extLst>
          </p:cNvPr>
          <p:cNvSpPr>
            <a:spLocks noGrp="1"/>
          </p:cNvSpPr>
          <p:nvPr>
            <p:ph type="body" sz="quarter" idx="11"/>
          </p:nvPr>
        </p:nvSpPr>
        <p:spPr>
          <a:xfrm>
            <a:off x="489535" y="5148753"/>
            <a:ext cx="11311999" cy="798286"/>
          </a:xfrm>
        </p:spPr>
        <p:txBody>
          <a:bodyPr/>
          <a:lstStyle/>
          <a:p>
            <a:r>
              <a:rPr lang="en-US" dirty="0"/>
              <a:t>Delivering Confidence Across All Levels of Maternal Care in </a:t>
            </a:r>
            <a:r>
              <a:rPr lang="en-US" b="1" i="1" dirty="0"/>
              <a:t>Florida</a:t>
            </a:r>
            <a:r>
              <a:rPr lang="en-US" dirty="0"/>
              <a:t> </a:t>
            </a:r>
          </a:p>
        </p:txBody>
      </p:sp>
      <p:sp>
        <p:nvSpPr>
          <p:cNvPr id="12" name="Text Placeholder 24">
            <a:extLst>
              <a:ext uri="{FF2B5EF4-FFF2-40B4-BE49-F238E27FC236}">
                <a16:creationId xmlns:a16="http://schemas.microsoft.com/office/drawing/2014/main" id="{14B4A5D3-88F6-E245-9361-42DB6B7400F0}"/>
              </a:ext>
            </a:extLst>
          </p:cNvPr>
          <p:cNvSpPr txBox="1">
            <a:spLocks/>
          </p:cNvSpPr>
          <p:nvPr/>
        </p:nvSpPr>
        <p:spPr>
          <a:xfrm>
            <a:off x="542545" y="5894031"/>
            <a:ext cx="5771170" cy="561564"/>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800"/>
              </a:spcAft>
              <a:buClr>
                <a:schemeClr val="accent3"/>
              </a:buClr>
              <a:buSzPct val="90000"/>
              <a:buFont typeface="System Font Regular"/>
              <a:buNone/>
              <a:defRPr lang="en-US" sz="2800" b="0" i="0" kern="1200" dirty="0" smtClean="0">
                <a:solidFill>
                  <a:schemeClr val="accent3"/>
                </a:solidFill>
                <a:latin typeface="Georgia" panose="02040502050405020303" pitchFamily="18" charset="0"/>
                <a:ea typeface="+mj-ea"/>
                <a:cs typeface="+mj-cs"/>
              </a:defRPr>
            </a:lvl1pPr>
            <a:lvl2pPr marL="461963" indent="-227013" algn="l" defTabSz="914400" rtl="0" eaLnBrk="1" latinLnBrk="0" hangingPunct="1">
              <a:lnSpc>
                <a:spcPct val="100000"/>
              </a:lnSpc>
              <a:spcBef>
                <a:spcPts val="0"/>
              </a:spcBef>
              <a:spcAft>
                <a:spcPts val="500"/>
              </a:spcAft>
              <a:buClr>
                <a:schemeClr val="accent3"/>
              </a:buClr>
              <a:buFont typeface="ITC Franklin Gothic Std Book" panose="020B0504030503020204" pitchFamily="34" charset="0"/>
              <a:buChar char="−"/>
              <a:tabLst/>
              <a:defRPr sz="3200" b="0" i="0" kern="1200">
                <a:solidFill>
                  <a:schemeClr val="accent3"/>
                </a:solidFill>
                <a:latin typeface="Arial" panose="020B0604020202020204" pitchFamily="34" charset="0"/>
                <a:ea typeface="+mn-ea"/>
                <a:cs typeface="Arial" panose="020B0604020202020204" pitchFamily="34" charset="0"/>
              </a:defRPr>
            </a:lvl2pPr>
            <a:lvl3pPr marL="688975" indent="-168275" algn="l" defTabSz="914400" rtl="0" eaLnBrk="1" latinLnBrk="0" hangingPunct="1">
              <a:lnSpc>
                <a:spcPct val="100000"/>
              </a:lnSpc>
              <a:spcBef>
                <a:spcPts val="0"/>
              </a:spcBef>
              <a:spcAft>
                <a:spcPts val="500"/>
              </a:spcAft>
              <a:buClr>
                <a:schemeClr val="accent3"/>
              </a:buClr>
              <a:buSzPct val="90000"/>
              <a:buFont typeface="System Font Regular"/>
              <a:buChar char="−"/>
              <a:tabLst/>
              <a:defRPr sz="3200" b="0" i="0" kern="1200">
                <a:solidFill>
                  <a:schemeClr val="accent3"/>
                </a:solidFill>
                <a:latin typeface="Arial" panose="020B0604020202020204" pitchFamily="34" charset="0"/>
                <a:ea typeface="+mn-ea"/>
                <a:cs typeface="Arial" panose="020B0604020202020204" pitchFamily="34" charset="0"/>
              </a:defRPr>
            </a:lvl3pPr>
            <a:lvl4pPr marL="1033463" indent="-268288" algn="l" defTabSz="914400" rtl="0" eaLnBrk="1" latinLnBrk="0" hangingPunct="1">
              <a:lnSpc>
                <a:spcPct val="100000"/>
              </a:lnSpc>
              <a:spcBef>
                <a:spcPts val="0"/>
              </a:spcBef>
              <a:spcAft>
                <a:spcPts val="500"/>
              </a:spcAft>
              <a:buClr>
                <a:schemeClr val="accent3"/>
              </a:buClr>
              <a:buFont typeface="ITC Franklin Gothic Std Book" panose="020B0504030503020204" pitchFamily="34" charset="0"/>
              <a:buChar char="−"/>
              <a:tabLst/>
              <a:defRPr sz="3200" b="0" i="0" kern="1200">
                <a:solidFill>
                  <a:schemeClr val="accent3"/>
                </a:solidFill>
                <a:latin typeface="Arial" panose="020B0604020202020204" pitchFamily="34" charset="0"/>
                <a:ea typeface="+mn-ea"/>
                <a:cs typeface="Arial" panose="020B0604020202020204" pitchFamily="34" charset="0"/>
              </a:defRPr>
            </a:lvl4pPr>
            <a:lvl5pPr marL="1201738" indent="-168275" algn="l" defTabSz="914400" rtl="0" eaLnBrk="1" latinLnBrk="0" hangingPunct="1">
              <a:lnSpc>
                <a:spcPct val="100000"/>
              </a:lnSpc>
              <a:spcBef>
                <a:spcPts val="0"/>
              </a:spcBef>
              <a:spcAft>
                <a:spcPts val="500"/>
              </a:spcAft>
              <a:buClr>
                <a:schemeClr val="accent3"/>
              </a:buClr>
              <a:buSzPct val="90000"/>
              <a:buFont typeface="System Font Regular"/>
              <a:buChar char="−"/>
              <a:tabLst>
                <a:tab pos="857250" algn="l"/>
              </a:tabLst>
              <a:defRPr sz="3200" b="0" i="0" kern="1200">
                <a:solidFill>
                  <a:schemeClr val="tx1"/>
                </a:solidFill>
                <a:latin typeface="Arial" panose="020B0604020202020204" pitchFamily="34" charset="0"/>
                <a:ea typeface="+mn-ea"/>
                <a:cs typeface="Arial" panose="020B0604020202020204" pitchFamily="34" charset="0"/>
              </a:defRPr>
            </a:lvl5pPr>
            <a:lvl6pPr marL="1201738" indent="58738" algn="l" defTabSz="914400" rtl="0" eaLnBrk="1" latinLnBrk="0" hangingPunct="1">
              <a:lnSpc>
                <a:spcPct val="90000"/>
              </a:lnSpc>
              <a:spcBef>
                <a:spcPts val="500"/>
              </a:spcBef>
              <a:buClr>
                <a:schemeClr val="accent3"/>
              </a:buClr>
              <a:buSzPct val="90000"/>
              <a:buFont typeface="System Font Regular"/>
              <a:buChar char="−"/>
              <a:tabLst>
                <a:tab pos="1079500" algn="l"/>
              </a:tabLst>
              <a:defRPr sz="3200" b="0" i="0" kern="1200">
                <a:solidFill>
                  <a:schemeClr val="tx1"/>
                </a:solidFill>
                <a:latin typeface="Arial" panose="020B0604020202020204" pitchFamily="34" charset="0"/>
                <a:ea typeface="+mn-ea"/>
                <a:cs typeface="Arial" panose="020B0604020202020204" pitchFamily="34" charset="0"/>
              </a:defRPr>
            </a:lvl6pPr>
            <a:lvl7pPr marL="1665288" indent="-236538" algn="l" defTabSz="914400" rtl="0" eaLnBrk="1" latinLnBrk="0" hangingPunct="1">
              <a:lnSpc>
                <a:spcPct val="90000"/>
              </a:lnSpc>
              <a:spcBef>
                <a:spcPts val="500"/>
              </a:spcBef>
              <a:buClr>
                <a:schemeClr val="accent3"/>
              </a:buClr>
              <a:buSzPct val="90000"/>
              <a:buFont typeface="System Font Regular"/>
              <a:buChar char="−"/>
              <a:tabLst/>
              <a:defRPr sz="3200" b="0" i="0" kern="1200">
                <a:solidFill>
                  <a:schemeClr val="tx1"/>
                </a:solidFill>
                <a:latin typeface="Arial" panose="020B0604020202020204" pitchFamily="34" charset="0"/>
                <a:ea typeface="+mn-ea"/>
                <a:cs typeface="Arial" panose="020B0604020202020204" pitchFamily="34" charset="0"/>
              </a:defRPr>
            </a:lvl7pPr>
            <a:lvl8pPr marL="1831975" indent="-227013" algn="l" defTabSz="914400" rtl="0" eaLnBrk="1" latinLnBrk="0" hangingPunct="1">
              <a:lnSpc>
                <a:spcPct val="90000"/>
              </a:lnSpc>
              <a:spcBef>
                <a:spcPts val="500"/>
              </a:spcBef>
              <a:buClr>
                <a:schemeClr val="accent3"/>
              </a:buClr>
              <a:buSzPct val="90000"/>
              <a:buFont typeface="System Font Regular"/>
              <a:buChar char="−"/>
              <a:tabLst/>
              <a:defRPr sz="3200" b="0" i="0" kern="1200">
                <a:solidFill>
                  <a:schemeClr val="tx1"/>
                </a:solidFill>
                <a:latin typeface="Arial" panose="020B0604020202020204" pitchFamily="34" charset="0"/>
                <a:ea typeface="+mn-ea"/>
                <a:cs typeface="Arial" panose="020B0604020202020204" pitchFamily="34" charset="0"/>
              </a:defRPr>
            </a:lvl8pPr>
            <a:lvl9pPr marL="1830388" indent="-222250" algn="l" defTabSz="914400" rtl="0" eaLnBrk="1" latinLnBrk="0" hangingPunct="1">
              <a:lnSpc>
                <a:spcPct val="90000"/>
              </a:lnSpc>
              <a:spcBef>
                <a:spcPts val="500"/>
              </a:spcBef>
              <a:buClr>
                <a:schemeClr val="accent3"/>
              </a:buClr>
              <a:buSzPct val="90000"/>
              <a:buFont typeface="System Font Regular"/>
              <a:buChar char="−"/>
              <a:tabLst/>
              <a:defRPr sz="32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800"/>
              </a:spcAft>
              <a:buClr>
                <a:srgbClr val="EF5125"/>
              </a:buClr>
              <a:buSzPct val="90000"/>
              <a:buFont typeface="System Font Regular"/>
              <a:buNone/>
              <a:tabLst/>
              <a:defRPr/>
            </a:pPr>
            <a:r>
              <a:rPr kumimoji="0" lang="en-US" sz="1500" b="0" i="1" u="none" strike="noStrike" kern="1200" cap="none" spc="0" normalizeH="0" baseline="0" noProof="0" dirty="0">
                <a:ln>
                  <a:noFill/>
                </a:ln>
                <a:solidFill>
                  <a:srgbClr val="1F336B">
                    <a:lumMod val="75000"/>
                  </a:srgbClr>
                </a:solidFill>
                <a:effectLst/>
                <a:uLnTx/>
                <a:uFillTx/>
                <a:latin typeface="Georgia" panose="02040502050405020303" pitchFamily="18" charset="0"/>
                <a:ea typeface="+mj-ea"/>
                <a:cs typeface="+mj-cs"/>
              </a:rPr>
              <a:t>A program to help reduce maternal morbidity and mortality outcomes by ensuring women receive risk-appropriate care.</a:t>
            </a:r>
          </a:p>
        </p:txBody>
      </p:sp>
      <p:sp>
        <p:nvSpPr>
          <p:cNvPr id="5" name="Rectangle 4">
            <a:extLst>
              <a:ext uri="{FF2B5EF4-FFF2-40B4-BE49-F238E27FC236}">
                <a16:creationId xmlns:a16="http://schemas.microsoft.com/office/drawing/2014/main" id="{A6E1F8B7-AE01-405C-A1C7-B892BA22CE46}"/>
              </a:ext>
            </a:extLst>
          </p:cNvPr>
          <p:cNvSpPr/>
          <p:nvPr/>
        </p:nvSpPr>
        <p:spPr>
          <a:xfrm>
            <a:off x="9133114" y="5894031"/>
            <a:ext cx="2721429" cy="786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TC Franklin Gothic Std Book"/>
              <a:ea typeface="+mn-ea"/>
              <a:cs typeface="+mn-cs"/>
            </a:endParaRPr>
          </a:p>
        </p:txBody>
      </p:sp>
      <p:pic>
        <p:nvPicPr>
          <p:cNvPr id="11" name="Picture 10" descr="Graphical user interface&#10;&#10;Description automatically generated">
            <a:extLst>
              <a:ext uri="{FF2B5EF4-FFF2-40B4-BE49-F238E27FC236}">
                <a16:creationId xmlns:a16="http://schemas.microsoft.com/office/drawing/2014/main" id="{A74A3915-E196-428C-8317-FB43681F6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7587" y="5960927"/>
            <a:ext cx="3668093" cy="561565"/>
          </a:xfrm>
          <a:prstGeom prst="rect">
            <a:avLst/>
          </a:prstGeom>
        </p:spPr>
      </p:pic>
    </p:spTree>
    <p:extLst>
      <p:ext uri="{BB962C8B-B14F-4D97-AF65-F5344CB8AC3E}">
        <p14:creationId xmlns:p14="http://schemas.microsoft.com/office/powerpoint/2010/main" val="285979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27D9A8-342B-BC4D-B864-287761AE1D62}"/>
              </a:ext>
            </a:extLst>
          </p:cNvPr>
          <p:cNvSpPr/>
          <p:nvPr/>
        </p:nvSpPr>
        <p:spPr>
          <a:xfrm>
            <a:off x="534099" y="1382286"/>
            <a:ext cx="7965325" cy="452431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a:ea typeface="+mn-ea"/>
                <a:cs typeface="+mn-cs"/>
              </a:rPr>
              <a:t>The MLC has been informed by the ACOG Levels of Maternal Care (LoMC) and additional standards have been developed in collaboration with ACOG.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a:ea typeface="+mn-ea"/>
                <a:cs typeface="+mn-cs"/>
              </a:rPr>
              <a:t>The Joint Commission will conduct on-site surveys to perform the MLC verification.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a:ea typeface="+mn-ea"/>
                <a:cs typeface="+mn-cs"/>
              </a:rPr>
              <a:t>The MLC will be a three-year verification cycle.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a:ea typeface="+mn-ea"/>
                <a:cs typeface="+mn-cs"/>
              </a:rPr>
              <a:t>MLC is open to acute care hospitals and critical access hospitals who are otherwise in compliance with CoPs and federal laws. </a:t>
            </a:r>
          </a:p>
        </p:txBody>
      </p:sp>
      <p:sp>
        <p:nvSpPr>
          <p:cNvPr id="6" name="Text Placeholder 1">
            <a:extLst>
              <a:ext uri="{FF2B5EF4-FFF2-40B4-BE49-F238E27FC236}">
                <a16:creationId xmlns:a16="http://schemas.microsoft.com/office/drawing/2014/main" id="{77D315BF-B33E-C640-9094-2D3548D0EB02}"/>
              </a:ext>
            </a:extLst>
          </p:cNvPr>
          <p:cNvSpPr txBox="1">
            <a:spLocks/>
          </p:cNvSpPr>
          <p:nvPr/>
        </p:nvSpPr>
        <p:spPr>
          <a:xfrm>
            <a:off x="639031" y="577751"/>
            <a:ext cx="11162444" cy="6526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3"/>
              </a:buClr>
              <a:buFont typeface="AppleSymbols"/>
              <a:buNone/>
              <a:tabLst/>
              <a:defRPr lang="en-US" sz="2000" kern="1200" dirty="0" smtClean="0">
                <a:solidFill>
                  <a:schemeClr val="tx2"/>
                </a:solidFill>
                <a:latin typeface="Georgia" panose="02040502050405020303" pitchFamily="18" charset="0"/>
                <a:ea typeface="+mj-ea"/>
                <a:cs typeface="+mj-cs"/>
              </a:defRPr>
            </a:lvl1pPr>
            <a:lvl2pPr marL="0" indent="0" algn="l" defTabSz="914400" rtl="0" eaLnBrk="1" latinLnBrk="0" hangingPunct="1">
              <a:lnSpc>
                <a:spcPct val="100000"/>
              </a:lnSpc>
              <a:spcBef>
                <a:spcPts val="100"/>
              </a:spcBef>
              <a:spcAft>
                <a:spcPts val="500"/>
              </a:spcAft>
              <a:buClr>
                <a:schemeClr val="accent3"/>
              </a:buClr>
              <a:buFont typeface="ITC Franklin Gothic Std Book" panose="020B0504030503020204"/>
              <a:buNone/>
              <a:tabLst/>
              <a:defRPr lang="en-US" sz="1300" kern="1200" dirty="0" smtClean="0">
                <a:solidFill>
                  <a:schemeClr val="accent3"/>
                </a:solidFill>
                <a:latin typeface="ITC Franklin Gothic Std Book" panose="020B0504030503020204" pitchFamily="34" charset="0"/>
                <a:ea typeface="+mj-ea"/>
                <a:cs typeface="+mj-cs"/>
              </a:defRPr>
            </a:lvl2pPr>
            <a:lvl3pPr marL="458788" indent="-176213" algn="l" defTabSz="914400" rtl="0" eaLnBrk="1" latinLnBrk="0" hangingPunct="1">
              <a:lnSpc>
                <a:spcPct val="100000"/>
              </a:lnSpc>
              <a:spcBef>
                <a:spcPts val="0"/>
              </a:spcBef>
              <a:spcAft>
                <a:spcPts val="500"/>
              </a:spcAft>
              <a:buClr>
                <a:schemeClr val="accent3"/>
              </a:buClr>
              <a:buSzPct val="90000"/>
              <a:buFont typeface="Arial"/>
              <a:buChar char="•"/>
              <a:tabLst/>
              <a:defRPr lang="en-US" sz="2500" kern="1200" dirty="0" smtClean="0">
                <a:solidFill>
                  <a:schemeClr val="tx2"/>
                </a:solidFill>
                <a:latin typeface="Georgia" panose="02040502050405020303" pitchFamily="18" charset="0"/>
                <a:ea typeface="+mj-ea"/>
                <a:cs typeface="+mj-cs"/>
              </a:defRPr>
            </a:lvl3pPr>
            <a:lvl4pPr marL="801688" indent="-225425" algn="l" defTabSz="914400" rtl="0" eaLnBrk="1" latinLnBrk="0" hangingPunct="1">
              <a:lnSpc>
                <a:spcPct val="100000"/>
              </a:lnSpc>
              <a:spcBef>
                <a:spcPts val="0"/>
              </a:spcBef>
              <a:spcAft>
                <a:spcPts val="500"/>
              </a:spcAft>
              <a:buClr>
                <a:schemeClr val="accent3"/>
              </a:buClr>
              <a:buFont typeface="ITC Franklin Gothic Std Book" panose="020B0504030503020204" pitchFamily="34" charset="0"/>
              <a:buChar char="−"/>
              <a:tabLst/>
              <a:defRPr lang="en-US" sz="2500" kern="1200" dirty="0" smtClean="0">
                <a:solidFill>
                  <a:schemeClr val="tx2"/>
                </a:solidFill>
                <a:latin typeface="Georgia" panose="02040502050405020303" pitchFamily="18" charset="0"/>
                <a:ea typeface="+mj-ea"/>
                <a:cs typeface="+mj-cs"/>
              </a:defRPr>
            </a:lvl4pPr>
            <a:lvl5pPr marL="1028700" indent="-169863" algn="l" defTabSz="914400" rtl="0" eaLnBrk="1" latinLnBrk="0" hangingPunct="1">
              <a:lnSpc>
                <a:spcPct val="100000"/>
              </a:lnSpc>
              <a:spcBef>
                <a:spcPts val="0"/>
              </a:spcBef>
              <a:spcAft>
                <a:spcPts val="500"/>
              </a:spcAft>
              <a:buClr>
                <a:schemeClr val="accent3"/>
              </a:buClr>
              <a:buSzPct val="90000"/>
              <a:buFont typeface="Arial"/>
              <a:buChar char="•"/>
              <a:tabLst/>
              <a:defRPr lang="en-US" sz="2500" kern="1200" dirty="0">
                <a:solidFill>
                  <a:schemeClr val="tx2"/>
                </a:solidFill>
                <a:latin typeface="Georgia" panose="02040502050405020303"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F5125"/>
              </a:buClr>
              <a:buSzTx/>
              <a:buFont typeface="AppleSymbols"/>
              <a:buNone/>
              <a:tabLst/>
              <a:defRPr/>
            </a:pPr>
            <a:r>
              <a:rPr kumimoji="0" lang="en-US" sz="3200" b="0" i="0" u="none" strike="noStrike" kern="1200" cap="none" spc="0" normalizeH="0" baseline="0" noProof="0" dirty="0">
                <a:ln>
                  <a:noFill/>
                </a:ln>
                <a:solidFill>
                  <a:srgbClr val="1F336B"/>
                </a:solidFill>
                <a:effectLst/>
                <a:uLnTx/>
                <a:uFillTx/>
                <a:latin typeface="Georgia"/>
                <a:ea typeface="+mj-ea"/>
                <a:cs typeface="+mj-cs"/>
              </a:rPr>
              <a:t>Maternal Levels of Care (MLC) – General Program Overview</a:t>
            </a:r>
          </a:p>
        </p:txBody>
      </p:sp>
      <p:pic>
        <p:nvPicPr>
          <p:cNvPr id="7" name="Picture 6">
            <a:extLst>
              <a:ext uri="{FF2B5EF4-FFF2-40B4-BE49-F238E27FC236}">
                <a16:creationId xmlns:a16="http://schemas.microsoft.com/office/drawing/2014/main" id="{DF176FC9-A3AC-724F-AC74-20D096CA0AEB}"/>
              </a:ext>
            </a:extLst>
          </p:cNvPr>
          <p:cNvPicPr>
            <a:picLocks noChangeAspect="1"/>
          </p:cNvPicPr>
          <p:nvPr/>
        </p:nvPicPr>
        <p:blipFill>
          <a:blip r:embed="rId3"/>
          <a:stretch>
            <a:fillRect/>
          </a:stretch>
        </p:blipFill>
        <p:spPr>
          <a:xfrm>
            <a:off x="9195172" y="1503502"/>
            <a:ext cx="1266998" cy="1106393"/>
          </a:xfrm>
          <a:prstGeom prst="rect">
            <a:avLst/>
          </a:prstGeom>
        </p:spPr>
      </p:pic>
      <p:pic>
        <p:nvPicPr>
          <p:cNvPr id="9" name="Picture 8">
            <a:extLst>
              <a:ext uri="{FF2B5EF4-FFF2-40B4-BE49-F238E27FC236}">
                <a16:creationId xmlns:a16="http://schemas.microsoft.com/office/drawing/2014/main" id="{B82B5885-5129-1F47-82A4-247A156DA844}"/>
              </a:ext>
            </a:extLst>
          </p:cNvPr>
          <p:cNvPicPr>
            <a:picLocks noChangeAspect="1"/>
          </p:cNvPicPr>
          <p:nvPr/>
        </p:nvPicPr>
        <p:blipFill>
          <a:blip r:embed="rId4"/>
          <a:stretch>
            <a:fillRect/>
          </a:stretch>
        </p:blipFill>
        <p:spPr>
          <a:xfrm>
            <a:off x="10461650" y="4548636"/>
            <a:ext cx="851477" cy="805862"/>
          </a:xfrm>
          <a:prstGeom prst="rect">
            <a:avLst/>
          </a:prstGeom>
        </p:spPr>
      </p:pic>
      <p:cxnSp>
        <p:nvCxnSpPr>
          <p:cNvPr id="11" name="Straight Connector 10">
            <a:extLst>
              <a:ext uri="{FF2B5EF4-FFF2-40B4-BE49-F238E27FC236}">
                <a16:creationId xmlns:a16="http://schemas.microsoft.com/office/drawing/2014/main" id="{895FE550-3791-3E4C-9473-52978130DB1E}"/>
              </a:ext>
            </a:extLst>
          </p:cNvPr>
          <p:cNvCxnSpPr>
            <a:cxnSpLocks/>
          </p:cNvCxnSpPr>
          <p:nvPr/>
        </p:nvCxnSpPr>
        <p:spPr>
          <a:xfrm>
            <a:off x="9704039" y="2683642"/>
            <a:ext cx="249263" cy="47948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3CE4BA-1E5C-9F41-B8C1-77472573944A}"/>
              </a:ext>
            </a:extLst>
          </p:cNvPr>
          <p:cNvCxnSpPr>
            <a:cxnSpLocks/>
          </p:cNvCxnSpPr>
          <p:nvPr/>
        </p:nvCxnSpPr>
        <p:spPr>
          <a:xfrm>
            <a:off x="10356978" y="4096326"/>
            <a:ext cx="209343" cy="36470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80B6A4F-1B29-E347-BA17-2247D44D7928}"/>
              </a:ext>
            </a:extLst>
          </p:cNvPr>
          <p:cNvPicPr>
            <a:picLocks noChangeAspect="1"/>
          </p:cNvPicPr>
          <p:nvPr/>
        </p:nvPicPr>
        <p:blipFill>
          <a:blip r:embed="rId5"/>
          <a:stretch>
            <a:fillRect/>
          </a:stretch>
        </p:blipFill>
        <p:spPr>
          <a:xfrm>
            <a:off x="9877101" y="3005960"/>
            <a:ext cx="967111" cy="967111"/>
          </a:xfrm>
          <a:prstGeom prst="rect">
            <a:avLst/>
          </a:prstGeom>
        </p:spPr>
      </p:pic>
    </p:spTree>
    <p:extLst>
      <p:ext uri="{BB962C8B-B14F-4D97-AF65-F5344CB8AC3E}">
        <p14:creationId xmlns:p14="http://schemas.microsoft.com/office/powerpoint/2010/main" val="1232801132"/>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B TJC Simple Stnd">
  <a:themeElements>
    <a:clrScheme name="Custom 7">
      <a:dk1>
        <a:srgbClr val="000000"/>
      </a:dk1>
      <a:lt1>
        <a:sysClr val="window" lastClr="FFFFFF"/>
      </a:lt1>
      <a:dk2>
        <a:srgbClr val="1F336B"/>
      </a:dk2>
      <a:lt2>
        <a:srgbClr val="BCBEC0"/>
      </a:lt2>
      <a:accent1>
        <a:srgbClr val="1F336B"/>
      </a:accent1>
      <a:accent2>
        <a:srgbClr val="FFBF00"/>
      </a:accent2>
      <a:accent3>
        <a:srgbClr val="EF5125"/>
      </a:accent3>
      <a:accent4>
        <a:srgbClr val="007B5F"/>
      </a:accent4>
      <a:accent5>
        <a:srgbClr val="6F263D"/>
      </a:accent5>
      <a:accent6>
        <a:srgbClr val="248FA0"/>
      </a:accent6>
      <a:hlink>
        <a:srgbClr val="23346A"/>
      </a:hlink>
      <a:folHlink>
        <a:srgbClr val="23346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B TJC Simple Stnd" id="{E2EBB84E-1423-453B-8BB2-6D56C5C4DE48}" vid="{7E134F0B-ECC0-4475-9005-2D5E938CF13F}"/>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1315</Words>
  <Application>Microsoft Office PowerPoint</Application>
  <PresentationFormat>Widescreen</PresentationFormat>
  <Paragraphs>105</Paragraphs>
  <Slides>14</Slides>
  <Notes>5</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3_Office Theme</vt:lpstr>
      <vt:lpstr>BB TJC Simple Stnd</vt:lpstr>
      <vt:lpstr>2_Office Theme</vt:lpstr>
      <vt:lpstr>7_Office Theme</vt:lpstr>
      <vt:lpstr>PowerPoint Presentation</vt:lpstr>
      <vt:lpstr>PowerPoint Presentation</vt:lpstr>
      <vt:lpstr>ACOG/SMFM Levels of Maternal Care</vt:lpstr>
      <vt:lpstr>Why LOMC Designation?</vt:lpstr>
      <vt:lpstr>Why Participate in LOMC Verification?</vt:lpstr>
      <vt:lpstr>Role of FPQC</vt:lpstr>
      <vt:lpstr>LOMC Funding Application  Hospital Commitments</vt:lpstr>
      <vt:lpstr>Maternal Levels of Care Verification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LOMC Advisory Committee Meeting February 23, 2023</dc:title>
  <dc:creator>Betsy Wood</dc:creator>
  <cp:lastModifiedBy>Sara Stubben</cp:lastModifiedBy>
  <cp:revision>37</cp:revision>
  <dcterms:created xsi:type="dcterms:W3CDTF">2023-02-16T23:02:47Z</dcterms:created>
  <dcterms:modified xsi:type="dcterms:W3CDTF">2023-09-08T18:22:45Z</dcterms:modified>
</cp:coreProperties>
</file>