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  <p:sldMasterId id="2147483762" r:id="rId5"/>
  </p:sldMasterIdLst>
  <p:notesMasterIdLst>
    <p:notesMasterId r:id="rId36"/>
  </p:notesMasterIdLst>
  <p:sldIdLst>
    <p:sldId id="742" r:id="rId6"/>
    <p:sldId id="743" r:id="rId7"/>
    <p:sldId id="282" r:id="rId8"/>
    <p:sldId id="739" r:id="rId9"/>
    <p:sldId id="1477" r:id="rId10"/>
    <p:sldId id="1482" r:id="rId11"/>
    <p:sldId id="744" r:id="rId12"/>
    <p:sldId id="745" r:id="rId13"/>
    <p:sldId id="740" r:id="rId14"/>
    <p:sldId id="741" r:id="rId15"/>
    <p:sldId id="1481" r:id="rId16"/>
    <p:sldId id="747" r:id="rId17"/>
    <p:sldId id="398" r:id="rId18"/>
    <p:sldId id="388" r:id="rId19"/>
    <p:sldId id="380" r:id="rId20"/>
    <p:sldId id="351" r:id="rId21"/>
    <p:sldId id="386" r:id="rId22"/>
    <p:sldId id="399" r:id="rId23"/>
    <p:sldId id="400" r:id="rId24"/>
    <p:sldId id="401" r:id="rId25"/>
    <p:sldId id="402" r:id="rId26"/>
    <p:sldId id="403" r:id="rId27"/>
    <p:sldId id="404" r:id="rId28"/>
    <p:sldId id="337" r:id="rId29"/>
    <p:sldId id="405" r:id="rId30"/>
    <p:sldId id="406" r:id="rId31"/>
    <p:sldId id="393" r:id="rId32"/>
    <p:sldId id="748" r:id="rId33"/>
    <p:sldId id="1478" r:id="rId34"/>
    <p:sldId id="1479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A65D"/>
    <a:srgbClr val="F1B87F"/>
    <a:srgbClr val="E17D19"/>
    <a:srgbClr val="80B0A6"/>
    <a:srgbClr val="009374"/>
    <a:srgbClr val="006747"/>
    <a:srgbClr val="CEC493"/>
    <a:srgbClr val="4660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EFCFC0-3C23-4BB6-8B6B-CD52B2133921}" v="62" dt="2022-01-24T22:04:09.7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81" autoAdjust="0"/>
    <p:restoredTop sz="89171" autoAdjust="0"/>
  </p:normalViewPr>
  <p:slideViewPr>
    <p:cSldViewPr snapToGrid="0">
      <p:cViewPr varScale="1">
        <p:scale>
          <a:sx n="72" d="100"/>
          <a:sy n="72" d="100"/>
        </p:scale>
        <p:origin x="734" y="72"/>
      </p:cViewPr>
      <p:guideLst/>
    </p:cSldViewPr>
  </p:slideViewPr>
  <p:notesTextViewPr>
    <p:cViewPr>
      <p:scale>
        <a:sx n="3" d="2"/>
        <a:sy n="3" d="2"/>
      </p:scale>
      <p:origin x="0" y="-14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stefanny Reyes Martinez" userId="Lw72AVkp3NM4/B8fO6DwwSbLj+x/ENAobtsga8Y9pf4=" providerId="None" clId="Web-{80EFCFC0-3C23-4BB6-8B6B-CD52B2133921}"/>
    <pc:docChg chg="modSld">
      <pc:chgData name="Estefanny Reyes Martinez" userId="Lw72AVkp3NM4/B8fO6DwwSbLj+x/ENAobtsga8Y9pf4=" providerId="None" clId="Web-{80EFCFC0-3C23-4BB6-8B6B-CD52B2133921}" dt="2022-01-24T22:04:09.727" v="58" actId="1076"/>
      <pc:docMkLst>
        <pc:docMk/>
      </pc:docMkLst>
      <pc:sldChg chg="delSp modSp">
        <pc:chgData name="Estefanny Reyes Martinez" userId="Lw72AVkp3NM4/B8fO6DwwSbLj+x/ENAobtsga8Y9pf4=" providerId="None" clId="Web-{80EFCFC0-3C23-4BB6-8B6B-CD52B2133921}" dt="2022-01-24T22:03:53.102" v="56" actId="1076"/>
        <pc:sldMkLst>
          <pc:docMk/>
          <pc:sldMk cId="2894979450" sldId="337"/>
        </pc:sldMkLst>
        <pc:spChg chg="del mod">
          <ac:chgData name="Estefanny Reyes Martinez" userId="Lw72AVkp3NM4/B8fO6DwwSbLj+x/ENAobtsga8Y9pf4=" providerId="None" clId="Web-{80EFCFC0-3C23-4BB6-8B6B-CD52B2133921}" dt="2022-01-24T21:56:59.215" v="2"/>
          <ac:spMkLst>
            <pc:docMk/>
            <pc:sldMk cId="2894979450" sldId="337"/>
            <ac:spMk id="3" creationId="{00000000-0000-0000-0000-000000000000}"/>
          </ac:spMkLst>
        </pc:spChg>
        <pc:spChg chg="mod">
          <ac:chgData name="Estefanny Reyes Martinez" userId="Lw72AVkp3NM4/B8fO6DwwSbLj+x/ENAobtsga8Y9pf4=" providerId="None" clId="Web-{80EFCFC0-3C23-4BB6-8B6B-CD52B2133921}" dt="2022-01-24T22:03:53.102" v="56" actId="1076"/>
          <ac:spMkLst>
            <pc:docMk/>
            <pc:sldMk cId="2894979450" sldId="337"/>
            <ac:spMk id="6" creationId="{00000000-0000-0000-0000-000000000000}"/>
          </ac:spMkLst>
        </pc:spChg>
        <pc:spChg chg="mod">
          <ac:chgData name="Estefanny Reyes Martinez" userId="Lw72AVkp3NM4/B8fO6DwwSbLj+x/ENAobtsga8Y9pf4=" providerId="None" clId="Web-{80EFCFC0-3C23-4BB6-8B6B-CD52B2133921}" dt="2022-01-24T22:03:39.008" v="54" actId="1076"/>
          <ac:spMkLst>
            <pc:docMk/>
            <pc:sldMk cId="2894979450" sldId="337"/>
            <ac:spMk id="7" creationId="{00000000-0000-0000-0000-000000000000}"/>
          </ac:spMkLst>
        </pc:spChg>
        <pc:picChg chg="mod">
          <ac:chgData name="Estefanny Reyes Martinez" userId="Lw72AVkp3NM4/B8fO6DwwSbLj+x/ENAobtsga8Y9pf4=" providerId="None" clId="Web-{80EFCFC0-3C23-4BB6-8B6B-CD52B2133921}" dt="2022-01-24T21:58:51.562" v="10" actId="14100"/>
          <ac:picMkLst>
            <pc:docMk/>
            <pc:sldMk cId="2894979450" sldId="337"/>
            <ac:picMk id="3074" creationId="{8C4DABCC-C8F8-4732-8EF5-5E49C76EF7E8}"/>
          </ac:picMkLst>
        </pc:picChg>
      </pc:sldChg>
      <pc:sldChg chg="modSp">
        <pc:chgData name="Estefanny Reyes Martinez" userId="Lw72AVkp3NM4/B8fO6DwwSbLj+x/ENAobtsga8Y9pf4=" providerId="None" clId="Web-{80EFCFC0-3C23-4BB6-8B6B-CD52B2133921}" dt="2022-01-24T22:02:53.647" v="49" actId="1076"/>
        <pc:sldMkLst>
          <pc:docMk/>
          <pc:sldMk cId="4293961636" sldId="351"/>
        </pc:sldMkLst>
        <pc:spChg chg="mod">
          <ac:chgData name="Estefanny Reyes Martinez" userId="Lw72AVkp3NM4/B8fO6DwwSbLj+x/ENAobtsga8Y9pf4=" providerId="None" clId="Web-{80EFCFC0-3C23-4BB6-8B6B-CD52B2133921}" dt="2022-01-24T22:01:56.145" v="38" actId="1076"/>
          <ac:spMkLst>
            <pc:docMk/>
            <pc:sldMk cId="4293961636" sldId="351"/>
            <ac:spMk id="6" creationId="{00000000-0000-0000-0000-000000000000}"/>
          </ac:spMkLst>
        </pc:spChg>
        <pc:spChg chg="mod">
          <ac:chgData name="Estefanny Reyes Martinez" userId="Lw72AVkp3NM4/B8fO6DwwSbLj+x/ENAobtsga8Y9pf4=" providerId="None" clId="Web-{80EFCFC0-3C23-4BB6-8B6B-CD52B2133921}" dt="2022-01-24T22:02:53.647" v="49" actId="1076"/>
          <ac:spMkLst>
            <pc:docMk/>
            <pc:sldMk cId="4293961636" sldId="351"/>
            <ac:spMk id="7" creationId="{00000000-0000-0000-0000-000000000000}"/>
          </ac:spMkLst>
        </pc:spChg>
        <pc:picChg chg="mod">
          <ac:chgData name="Estefanny Reyes Martinez" userId="Lw72AVkp3NM4/B8fO6DwwSbLj+x/ENAobtsga8Y9pf4=" providerId="None" clId="Web-{80EFCFC0-3C23-4BB6-8B6B-CD52B2133921}" dt="2022-01-24T22:01:53.130" v="37" actId="1076"/>
          <ac:picMkLst>
            <pc:docMk/>
            <pc:sldMk cId="4293961636" sldId="351"/>
            <ac:picMk id="4100" creationId="{866395D6-FA50-4F34-AF37-58D08A60B142}"/>
          </ac:picMkLst>
        </pc:picChg>
      </pc:sldChg>
      <pc:sldChg chg="modSp">
        <pc:chgData name="Estefanny Reyes Martinez" userId="Lw72AVkp3NM4/B8fO6DwwSbLj+x/ENAobtsga8Y9pf4=" providerId="None" clId="Web-{80EFCFC0-3C23-4BB6-8B6B-CD52B2133921}" dt="2022-01-24T22:02:10.755" v="42" actId="1076"/>
        <pc:sldMkLst>
          <pc:docMk/>
          <pc:sldMk cId="967726368" sldId="380"/>
        </pc:sldMkLst>
        <pc:spChg chg="mod">
          <ac:chgData name="Estefanny Reyes Martinez" userId="Lw72AVkp3NM4/B8fO6DwwSbLj+x/ENAobtsga8Y9pf4=" providerId="None" clId="Web-{80EFCFC0-3C23-4BB6-8B6B-CD52B2133921}" dt="2022-01-24T22:02:10.755" v="42" actId="1076"/>
          <ac:spMkLst>
            <pc:docMk/>
            <pc:sldMk cId="967726368" sldId="380"/>
            <ac:spMk id="6" creationId="{00000000-0000-0000-0000-000000000000}"/>
          </ac:spMkLst>
        </pc:spChg>
        <pc:spChg chg="mod">
          <ac:chgData name="Estefanny Reyes Martinez" userId="Lw72AVkp3NM4/B8fO6DwwSbLj+x/ENAobtsga8Y9pf4=" providerId="None" clId="Web-{80EFCFC0-3C23-4BB6-8B6B-CD52B2133921}" dt="2022-01-24T22:02:07.536" v="41" actId="1076"/>
          <ac:spMkLst>
            <pc:docMk/>
            <pc:sldMk cId="967726368" sldId="380"/>
            <ac:spMk id="7" creationId="{00000000-0000-0000-0000-000000000000}"/>
          </ac:spMkLst>
        </pc:spChg>
        <pc:picChg chg="mod">
          <ac:chgData name="Estefanny Reyes Martinez" userId="Lw72AVkp3NM4/B8fO6DwwSbLj+x/ENAobtsga8Y9pf4=" providerId="None" clId="Web-{80EFCFC0-3C23-4BB6-8B6B-CD52B2133921}" dt="2022-01-24T22:02:04.693" v="40" actId="14100"/>
          <ac:picMkLst>
            <pc:docMk/>
            <pc:sldMk cId="967726368" sldId="380"/>
            <ac:picMk id="3074" creationId="{48D1894B-6A13-4EF4-A89F-398680C41F66}"/>
          </ac:picMkLst>
        </pc:picChg>
      </pc:sldChg>
      <pc:sldChg chg="modSp">
        <pc:chgData name="Estefanny Reyes Martinez" userId="Lw72AVkp3NM4/B8fO6DwwSbLj+x/ENAobtsga8Y9pf4=" providerId="None" clId="Web-{80EFCFC0-3C23-4BB6-8B6B-CD52B2133921}" dt="2022-01-24T22:01:47.458" v="36" actId="1076"/>
        <pc:sldMkLst>
          <pc:docMk/>
          <pc:sldMk cId="817371168" sldId="386"/>
        </pc:sldMkLst>
        <pc:spChg chg="mod">
          <ac:chgData name="Estefanny Reyes Martinez" userId="Lw72AVkp3NM4/B8fO6DwwSbLj+x/ENAobtsga8Y9pf4=" providerId="None" clId="Web-{80EFCFC0-3C23-4BB6-8B6B-CD52B2133921}" dt="2022-01-24T22:01:47.458" v="36" actId="1076"/>
          <ac:spMkLst>
            <pc:docMk/>
            <pc:sldMk cId="817371168" sldId="386"/>
            <ac:spMk id="6" creationId="{00000000-0000-0000-0000-000000000000}"/>
          </ac:spMkLst>
        </pc:spChg>
        <pc:spChg chg="mod">
          <ac:chgData name="Estefanny Reyes Martinez" userId="Lw72AVkp3NM4/B8fO6DwwSbLj+x/ENAobtsga8Y9pf4=" providerId="None" clId="Web-{80EFCFC0-3C23-4BB6-8B6B-CD52B2133921}" dt="2022-01-24T22:01:42.770" v="35" actId="1076"/>
          <ac:spMkLst>
            <pc:docMk/>
            <pc:sldMk cId="817371168" sldId="386"/>
            <ac:spMk id="7" creationId="{00000000-0000-0000-0000-000000000000}"/>
          </ac:spMkLst>
        </pc:spChg>
        <pc:picChg chg="mod">
          <ac:chgData name="Estefanny Reyes Martinez" userId="Lw72AVkp3NM4/B8fO6DwwSbLj+x/ENAobtsga8Y9pf4=" providerId="None" clId="Web-{80EFCFC0-3C23-4BB6-8B6B-CD52B2133921}" dt="2022-01-24T22:01:36.504" v="34" actId="1076"/>
          <ac:picMkLst>
            <pc:docMk/>
            <pc:sldMk cId="817371168" sldId="386"/>
            <ac:picMk id="5122" creationId="{E89CC4C2-4F5C-4DC0-AFAF-030B270BD6F8}"/>
          </ac:picMkLst>
        </pc:picChg>
      </pc:sldChg>
      <pc:sldChg chg="modSp">
        <pc:chgData name="Estefanny Reyes Martinez" userId="Lw72AVkp3NM4/B8fO6DwwSbLj+x/ENAobtsga8Y9pf4=" providerId="None" clId="Web-{80EFCFC0-3C23-4BB6-8B6B-CD52B2133921}" dt="2022-01-24T22:02:25.240" v="45" actId="1076"/>
        <pc:sldMkLst>
          <pc:docMk/>
          <pc:sldMk cId="3644325877" sldId="388"/>
        </pc:sldMkLst>
        <pc:spChg chg="mod">
          <ac:chgData name="Estefanny Reyes Martinez" userId="Lw72AVkp3NM4/B8fO6DwwSbLj+x/ENAobtsga8Y9pf4=" providerId="None" clId="Web-{80EFCFC0-3C23-4BB6-8B6B-CD52B2133921}" dt="2022-01-24T22:02:25.240" v="45" actId="1076"/>
          <ac:spMkLst>
            <pc:docMk/>
            <pc:sldMk cId="3644325877" sldId="388"/>
            <ac:spMk id="6" creationId="{00000000-0000-0000-0000-000000000000}"/>
          </ac:spMkLst>
        </pc:spChg>
        <pc:spChg chg="mod">
          <ac:chgData name="Estefanny Reyes Martinez" userId="Lw72AVkp3NM4/B8fO6DwwSbLj+x/ENAobtsga8Y9pf4=" providerId="None" clId="Web-{80EFCFC0-3C23-4BB6-8B6B-CD52B2133921}" dt="2022-01-24T22:02:21.224" v="44" actId="1076"/>
          <ac:spMkLst>
            <pc:docMk/>
            <pc:sldMk cId="3644325877" sldId="388"/>
            <ac:spMk id="7" creationId="{00000000-0000-0000-0000-000000000000}"/>
          </ac:spMkLst>
        </pc:spChg>
        <pc:picChg chg="mod">
          <ac:chgData name="Estefanny Reyes Martinez" userId="Lw72AVkp3NM4/B8fO6DwwSbLj+x/ENAobtsga8Y9pf4=" providerId="None" clId="Web-{80EFCFC0-3C23-4BB6-8B6B-CD52B2133921}" dt="2022-01-24T22:02:18.584" v="43" actId="1076"/>
          <ac:picMkLst>
            <pc:docMk/>
            <pc:sldMk cId="3644325877" sldId="388"/>
            <ac:picMk id="2052" creationId="{4E0E6FEC-11EA-4F2E-9C1C-06BF83C355B1}"/>
          </ac:picMkLst>
        </pc:picChg>
      </pc:sldChg>
      <pc:sldChg chg="modSp">
        <pc:chgData name="Estefanny Reyes Martinez" userId="Lw72AVkp3NM4/B8fO6DwwSbLj+x/ENAobtsga8Y9pf4=" providerId="None" clId="Web-{80EFCFC0-3C23-4BB6-8B6B-CD52B2133921}" dt="2022-01-24T22:04:09.727" v="58" actId="1076"/>
        <pc:sldMkLst>
          <pc:docMk/>
          <pc:sldMk cId="2221137668" sldId="393"/>
        </pc:sldMkLst>
        <pc:spChg chg="mod">
          <ac:chgData name="Estefanny Reyes Martinez" userId="Lw72AVkp3NM4/B8fO6DwwSbLj+x/ENAobtsga8Y9pf4=" providerId="None" clId="Web-{80EFCFC0-3C23-4BB6-8B6B-CD52B2133921}" dt="2022-01-24T22:04:09.727" v="58" actId="1076"/>
          <ac:spMkLst>
            <pc:docMk/>
            <pc:sldMk cId="2221137668" sldId="393"/>
            <ac:spMk id="7" creationId="{00000000-0000-0000-0000-000000000000}"/>
          </ac:spMkLst>
        </pc:spChg>
      </pc:sldChg>
      <pc:sldChg chg="modSp">
        <pc:chgData name="Estefanny Reyes Martinez" userId="Lw72AVkp3NM4/B8fO6DwwSbLj+x/ENAobtsga8Y9pf4=" providerId="None" clId="Web-{80EFCFC0-3C23-4BB6-8B6B-CD52B2133921}" dt="2022-01-24T22:02:39.272" v="48" actId="1076"/>
        <pc:sldMkLst>
          <pc:docMk/>
          <pc:sldMk cId="1128585975" sldId="398"/>
        </pc:sldMkLst>
        <pc:spChg chg="mod">
          <ac:chgData name="Estefanny Reyes Martinez" userId="Lw72AVkp3NM4/B8fO6DwwSbLj+x/ENAobtsga8Y9pf4=" providerId="None" clId="Web-{80EFCFC0-3C23-4BB6-8B6B-CD52B2133921}" dt="2022-01-24T22:02:31.662" v="47" actId="1076"/>
          <ac:spMkLst>
            <pc:docMk/>
            <pc:sldMk cId="1128585975" sldId="398"/>
            <ac:spMk id="4" creationId="{0AA2EA42-0175-4716-92D9-5F51111DD1B3}"/>
          </ac:spMkLst>
        </pc:spChg>
        <pc:spChg chg="mod">
          <ac:chgData name="Estefanny Reyes Martinez" userId="Lw72AVkp3NM4/B8fO6DwwSbLj+x/ENAobtsga8Y9pf4=" providerId="None" clId="Web-{80EFCFC0-3C23-4BB6-8B6B-CD52B2133921}" dt="2022-01-24T22:02:39.272" v="48" actId="1076"/>
          <ac:spMkLst>
            <pc:docMk/>
            <pc:sldMk cId="1128585975" sldId="398"/>
            <ac:spMk id="5" creationId="{00000000-0000-0000-0000-000000000000}"/>
          </ac:spMkLst>
        </pc:spChg>
        <pc:picChg chg="mod">
          <ac:chgData name="Estefanny Reyes Martinez" userId="Lw72AVkp3NM4/B8fO6DwwSbLj+x/ENAobtsga8Y9pf4=" providerId="None" clId="Web-{80EFCFC0-3C23-4BB6-8B6B-CD52B2133921}" dt="2022-01-24T22:02:29.021" v="46" actId="1076"/>
          <ac:picMkLst>
            <pc:docMk/>
            <pc:sldMk cId="1128585975" sldId="398"/>
            <ac:picMk id="1026" creationId="{0AD7CA6F-CC8C-471F-A264-FA54246CF846}"/>
          </ac:picMkLst>
        </pc:picChg>
      </pc:sldChg>
      <pc:sldChg chg="modSp">
        <pc:chgData name="Estefanny Reyes Martinez" userId="Lw72AVkp3NM4/B8fO6DwwSbLj+x/ENAobtsga8Y9pf4=" providerId="None" clId="Web-{80EFCFC0-3C23-4BB6-8B6B-CD52B2133921}" dt="2022-01-24T22:01:23.738" v="33" actId="1076"/>
        <pc:sldMkLst>
          <pc:docMk/>
          <pc:sldMk cId="346431070" sldId="399"/>
        </pc:sldMkLst>
        <pc:spChg chg="mod">
          <ac:chgData name="Estefanny Reyes Martinez" userId="Lw72AVkp3NM4/B8fO6DwwSbLj+x/ENAobtsga8Y9pf4=" providerId="None" clId="Web-{80EFCFC0-3C23-4BB6-8B6B-CD52B2133921}" dt="2022-01-24T22:01:15.957" v="32" actId="1076"/>
          <ac:spMkLst>
            <pc:docMk/>
            <pc:sldMk cId="346431070" sldId="399"/>
            <ac:spMk id="4" creationId="{0AA2EA42-0175-4716-92D9-5F51111DD1B3}"/>
          </ac:spMkLst>
        </pc:spChg>
        <pc:spChg chg="mod">
          <ac:chgData name="Estefanny Reyes Martinez" userId="Lw72AVkp3NM4/B8fO6DwwSbLj+x/ENAobtsga8Y9pf4=" providerId="None" clId="Web-{80EFCFC0-3C23-4BB6-8B6B-CD52B2133921}" dt="2022-01-24T22:01:23.738" v="33" actId="1076"/>
          <ac:spMkLst>
            <pc:docMk/>
            <pc:sldMk cId="346431070" sldId="399"/>
            <ac:spMk id="5" creationId="{00000000-0000-0000-0000-000000000000}"/>
          </ac:spMkLst>
        </pc:spChg>
        <pc:picChg chg="mod">
          <ac:chgData name="Estefanny Reyes Martinez" userId="Lw72AVkp3NM4/B8fO6DwwSbLj+x/ENAobtsga8Y9pf4=" providerId="None" clId="Web-{80EFCFC0-3C23-4BB6-8B6B-CD52B2133921}" dt="2022-01-24T22:01:07.925" v="29" actId="1076"/>
          <ac:picMkLst>
            <pc:docMk/>
            <pc:sldMk cId="346431070" sldId="399"/>
            <ac:picMk id="6148" creationId="{89B3C91A-A361-421E-AF7C-A24E4FB23BA9}"/>
          </ac:picMkLst>
        </pc:picChg>
      </pc:sldChg>
      <pc:sldChg chg="modSp">
        <pc:chgData name="Estefanny Reyes Martinez" userId="Lw72AVkp3NM4/B8fO6DwwSbLj+x/ENAobtsga8Y9pf4=" providerId="None" clId="Web-{80EFCFC0-3C23-4BB6-8B6B-CD52B2133921}" dt="2022-01-24T22:00:54.597" v="28" actId="1076"/>
        <pc:sldMkLst>
          <pc:docMk/>
          <pc:sldMk cId="2152568931" sldId="400"/>
        </pc:sldMkLst>
        <pc:spChg chg="mod">
          <ac:chgData name="Estefanny Reyes Martinez" userId="Lw72AVkp3NM4/B8fO6DwwSbLj+x/ENAobtsga8Y9pf4=" providerId="None" clId="Web-{80EFCFC0-3C23-4BB6-8B6B-CD52B2133921}" dt="2022-01-24T22:00:48.018" v="27" actId="1076"/>
          <ac:spMkLst>
            <pc:docMk/>
            <pc:sldMk cId="2152568931" sldId="400"/>
            <ac:spMk id="4" creationId="{0AA2EA42-0175-4716-92D9-5F51111DD1B3}"/>
          </ac:spMkLst>
        </pc:spChg>
        <pc:spChg chg="mod">
          <ac:chgData name="Estefanny Reyes Martinez" userId="Lw72AVkp3NM4/B8fO6DwwSbLj+x/ENAobtsga8Y9pf4=" providerId="None" clId="Web-{80EFCFC0-3C23-4BB6-8B6B-CD52B2133921}" dt="2022-01-24T22:00:54.597" v="28" actId="1076"/>
          <ac:spMkLst>
            <pc:docMk/>
            <pc:sldMk cId="2152568931" sldId="400"/>
            <ac:spMk id="5" creationId="{00000000-0000-0000-0000-000000000000}"/>
          </ac:spMkLst>
        </pc:spChg>
        <pc:picChg chg="mod">
          <ac:chgData name="Estefanny Reyes Martinez" userId="Lw72AVkp3NM4/B8fO6DwwSbLj+x/ENAobtsga8Y9pf4=" providerId="None" clId="Web-{80EFCFC0-3C23-4BB6-8B6B-CD52B2133921}" dt="2022-01-24T22:00:31.299" v="23" actId="1076"/>
          <ac:picMkLst>
            <pc:docMk/>
            <pc:sldMk cId="2152568931" sldId="400"/>
            <ac:picMk id="7170" creationId="{77A36049-6065-4BBA-86D0-545E1137BE53}"/>
          </ac:picMkLst>
        </pc:picChg>
      </pc:sldChg>
      <pc:sldChg chg="modSp">
        <pc:chgData name="Estefanny Reyes Martinez" userId="Lw72AVkp3NM4/B8fO6DwwSbLj+x/ENAobtsga8Y9pf4=" providerId="None" clId="Web-{80EFCFC0-3C23-4BB6-8B6B-CD52B2133921}" dt="2022-01-24T22:00:19.674" v="22" actId="1076"/>
        <pc:sldMkLst>
          <pc:docMk/>
          <pc:sldMk cId="3642755270" sldId="401"/>
        </pc:sldMkLst>
        <pc:spChg chg="mod">
          <ac:chgData name="Estefanny Reyes Martinez" userId="Lw72AVkp3NM4/B8fO6DwwSbLj+x/ENAobtsga8Y9pf4=" providerId="None" clId="Web-{80EFCFC0-3C23-4BB6-8B6B-CD52B2133921}" dt="2022-01-24T22:00:11.517" v="21" actId="1076"/>
          <ac:spMkLst>
            <pc:docMk/>
            <pc:sldMk cId="3642755270" sldId="401"/>
            <ac:spMk id="4" creationId="{0AA2EA42-0175-4716-92D9-5F51111DD1B3}"/>
          </ac:spMkLst>
        </pc:spChg>
        <pc:spChg chg="mod">
          <ac:chgData name="Estefanny Reyes Martinez" userId="Lw72AVkp3NM4/B8fO6DwwSbLj+x/ENAobtsga8Y9pf4=" providerId="None" clId="Web-{80EFCFC0-3C23-4BB6-8B6B-CD52B2133921}" dt="2022-01-24T22:00:19.674" v="22" actId="1076"/>
          <ac:spMkLst>
            <pc:docMk/>
            <pc:sldMk cId="3642755270" sldId="401"/>
            <ac:spMk id="6" creationId="{00000000-0000-0000-0000-000000000000}"/>
          </ac:spMkLst>
        </pc:spChg>
        <pc:picChg chg="mod">
          <ac:chgData name="Estefanny Reyes Martinez" userId="Lw72AVkp3NM4/B8fO6DwwSbLj+x/ENAobtsga8Y9pf4=" providerId="None" clId="Web-{80EFCFC0-3C23-4BB6-8B6B-CD52B2133921}" dt="2022-01-24T22:00:07.970" v="20" actId="1076"/>
          <ac:picMkLst>
            <pc:docMk/>
            <pc:sldMk cId="3642755270" sldId="401"/>
            <ac:picMk id="8194" creationId="{EAF1AA8D-384E-44C4-8E45-DEF03A0BFCDC}"/>
          </ac:picMkLst>
        </pc:picChg>
      </pc:sldChg>
      <pc:sldChg chg="modSp">
        <pc:chgData name="Estefanny Reyes Martinez" userId="Lw72AVkp3NM4/B8fO6DwwSbLj+x/ENAobtsga8Y9pf4=" providerId="None" clId="Web-{80EFCFC0-3C23-4BB6-8B6B-CD52B2133921}" dt="2022-01-24T21:59:58.892" v="19" actId="1076"/>
        <pc:sldMkLst>
          <pc:docMk/>
          <pc:sldMk cId="2715134753" sldId="402"/>
        </pc:sldMkLst>
        <pc:spChg chg="mod">
          <ac:chgData name="Estefanny Reyes Martinez" userId="Lw72AVkp3NM4/B8fO6DwwSbLj+x/ENAobtsga8Y9pf4=" providerId="None" clId="Web-{80EFCFC0-3C23-4BB6-8B6B-CD52B2133921}" dt="2022-01-24T21:59:58.892" v="19" actId="1076"/>
          <ac:spMkLst>
            <pc:docMk/>
            <pc:sldMk cId="2715134753" sldId="402"/>
            <ac:spMk id="5" creationId="{00000000-0000-0000-0000-000000000000}"/>
          </ac:spMkLst>
        </pc:spChg>
        <pc:picChg chg="mod">
          <ac:chgData name="Estefanny Reyes Martinez" userId="Lw72AVkp3NM4/B8fO6DwwSbLj+x/ENAobtsga8Y9pf4=" providerId="None" clId="Web-{80EFCFC0-3C23-4BB6-8B6B-CD52B2133921}" dt="2022-01-24T21:59:56.173" v="18" actId="1076"/>
          <ac:picMkLst>
            <pc:docMk/>
            <pc:sldMk cId="2715134753" sldId="402"/>
            <ac:picMk id="9218" creationId="{CDD67D40-91F2-4618-9D9F-AB368E8D98BA}"/>
          </ac:picMkLst>
        </pc:picChg>
      </pc:sldChg>
      <pc:sldChg chg="modSp">
        <pc:chgData name="Estefanny Reyes Martinez" userId="Lw72AVkp3NM4/B8fO6DwwSbLj+x/ENAobtsga8Y9pf4=" providerId="None" clId="Web-{80EFCFC0-3C23-4BB6-8B6B-CD52B2133921}" dt="2022-01-24T22:03:22.898" v="51" actId="1076"/>
        <pc:sldMkLst>
          <pc:docMk/>
          <pc:sldMk cId="1520322113" sldId="403"/>
        </pc:sldMkLst>
        <pc:spChg chg="mod">
          <ac:chgData name="Estefanny Reyes Martinez" userId="Lw72AVkp3NM4/B8fO6DwwSbLj+x/ENAobtsga8Y9pf4=" providerId="None" clId="Web-{80EFCFC0-3C23-4BB6-8B6B-CD52B2133921}" dt="2022-01-24T22:03:09.601" v="50" actId="1076"/>
          <ac:spMkLst>
            <pc:docMk/>
            <pc:sldMk cId="1520322113" sldId="403"/>
            <ac:spMk id="4" creationId="{0AA2EA42-0175-4716-92D9-5F51111DD1B3}"/>
          </ac:spMkLst>
        </pc:spChg>
        <pc:spChg chg="mod">
          <ac:chgData name="Estefanny Reyes Martinez" userId="Lw72AVkp3NM4/B8fO6DwwSbLj+x/ENAobtsga8Y9pf4=" providerId="None" clId="Web-{80EFCFC0-3C23-4BB6-8B6B-CD52B2133921}" dt="2022-01-24T22:03:22.898" v="51" actId="1076"/>
          <ac:spMkLst>
            <pc:docMk/>
            <pc:sldMk cId="1520322113" sldId="403"/>
            <ac:spMk id="7" creationId="{00000000-0000-0000-0000-000000000000}"/>
          </ac:spMkLst>
        </pc:spChg>
        <pc:picChg chg="mod">
          <ac:chgData name="Estefanny Reyes Martinez" userId="Lw72AVkp3NM4/B8fO6DwwSbLj+x/ENAobtsga8Y9pf4=" providerId="None" clId="Web-{80EFCFC0-3C23-4BB6-8B6B-CD52B2133921}" dt="2022-01-24T21:59:42.298" v="16" actId="1076"/>
          <ac:picMkLst>
            <pc:docMk/>
            <pc:sldMk cId="1520322113" sldId="403"/>
            <ac:picMk id="1026" creationId="{E8EB8A1E-F5D3-4F63-A401-E41AB40A5F7F}"/>
          </ac:picMkLst>
        </pc:picChg>
      </pc:sldChg>
      <pc:sldChg chg="modSp">
        <pc:chgData name="Estefanny Reyes Martinez" userId="Lw72AVkp3NM4/B8fO6DwwSbLj+x/ENAobtsga8Y9pf4=" providerId="None" clId="Web-{80EFCFC0-3C23-4BB6-8B6B-CD52B2133921}" dt="2022-01-24T22:03:33.867" v="53" actId="1076"/>
        <pc:sldMkLst>
          <pc:docMk/>
          <pc:sldMk cId="952263140" sldId="404"/>
        </pc:sldMkLst>
        <pc:spChg chg="mod">
          <ac:chgData name="Estefanny Reyes Martinez" userId="Lw72AVkp3NM4/B8fO6DwwSbLj+x/ENAobtsga8Y9pf4=" providerId="None" clId="Web-{80EFCFC0-3C23-4BB6-8B6B-CD52B2133921}" dt="2022-01-24T22:03:33.867" v="53" actId="1076"/>
          <ac:spMkLst>
            <pc:docMk/>
            <pc:sldMk cId="952263140" sldId="404"/>
            <ac:spMk id="3" creationId="{00000000-0000-0000-0000-000000000000}"/>
          </ac:spMkLst>
        </pc:spChg>
        <pc:spChg chg="mod">
          <ac:chgData name="Estefanny Reyes Martinez" userId="Lw72AVkp3NM4/B8fO6DwwSbLj+x/ENAobtsga8Y9pf4=" providerId="None" clId="Web-{80EFCFC0-3C23-4BB6-8B6B-CD52B2133921}" dt="2022-01-24T22:03:28.398" v="52" actId="1076"/>
          <ac:spMkLst>
            <pc:docMk/>
            <pc:sldMk cId="952263140" sldId="404"/>
            <ac:spMk id="4" creationId="{0AA2EA42-0175-4716-92D9-5F51111DD1B3}"/>
          </ac:spMkLst>
        </pc:spChg>
        <pc:picChg chg="mod">
          <ac:chgData name="Estefanny Reyes Martinez" userId="Lw72AVkp3NM4/B8fO6DwwSbLj+x/ENAobtsga8Y9pf4=" providerId="None" clId="Web-{80EFCFC0-3C23-4BB6-8B6B-CD52B2133921}" dt="2022-01-24T21:59:08.984" v="13" actId="1076"/>
          <ac:picMkLst>
            <pc:docMk/>
            <pc:sldMk cId="952263140" sldId="404"/>
            <ac:picMk id="2054" creationId="{B8F72DD1-E963-4AAC-BBD3-E1AE2330A4F6}"/>
          </ac:picMkLst>
        </pc:picChg>
      </pc:sldChg>
      <pc:sldChg chg="addSp delSp modSp">
        <pc:chgData name="Estefanny Reyes Martinez" userId="Lw72AVkp3NM4/B8fO6DwwSbLj+x/ENAobtsga8Y9pf4=" providerId="None" clId="Web-{80EFCFC0-3C23-4BB6-8B6B-CD52B2133921}" dt="2022-01-24T21:58:35.764" v="8" actId="14100"/>
        <pc:sldMkLst>
          <pc:docMk/>
          <pc:sldMk cId="3546569221" sldId="748"/>
        </pc:sldMkLst>
        <pc:spChg chg="mod">
          <ac:chgData name="Estefanny Reyes Martinez" userId="Lw72AVkp3NM4/B8fO6DwwSbLj+x/ENAobtsga8Y9pf4=" providerId="None" clId="Web-{80EFCFC0-3C23-4BB6-8B6B-CD52B2133921}" dt="2022-01-24T21:58:27.936" v="7" actId="1076"/>
          <ac:spMkLst>
            <pc:docMk/>
            <pc:sldMk cId="3546569221" sldId="748"/>
            <ac:spMk id="7" creationId="{00000000-0000-0000-0000-000000000000}"/>
          </ac:spMkLst>
        </pc:spChg>
        <pc:picChg chg="add mod">
          <ac:chgData name="Estefanny Reyes Martinez" userId="Lw72AVkp3NM4/B8fO6DwwSbLj+x/ENAobtsga8Y9pf4=" providerId="None" clId="Web-{80EFCFC0-3C23-4BB6-8B6B-CD52B2133921}" dt="2022-01-24T21:58:35.764" v="8" actId="14100"/>
          <ac:picMkLst>
            <pc:docMk/>
            <pc:sldMk cId="3546569221" sldId="748"/>
            <ac:picMk id="2" creationId="{C9039A0F-9917-4C71-B25F-1507484A8C98}"/>
          </ac:picMkLst>
        </pc:picChg>
        <pc:picChg chg="del">
          <ac:chgData name="Estefanny Reyes Martinez" userId="Lw72AVkp3NM4/B8fO6DwwSbLj+x/ENAobtsga8Y9pf4=" providerId="None" clId="Web-{80EFCFC0-3C23-4BB6-8B6B-CD52B2133921}" dt="2022-01-24T21:58:16.154" v="3"/>
          <ac:picMkLst>
            <pc:docMk/>
            <pc:sldMk cId="3546569221" sldId="748"/>
            <ac:picMk id="6146" creationId="{A82BFFAC-729B-48D5-B0FD-BC12E122F103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232597922064854"/>
          <c:y val="2.6889745690759456E-2"/>
          <c:w val="0.51878820658599789"/>
          <c:h val="0.793885960915745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Pilot</c:v>
                </c:pt>
              </c:strCache>
            </c:strRef>
          </c:tx>
          <c:spPr>
            <a:solidFill>
              <a:srgbClr val="EDA65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SSC occurs episodically</c:v>
                </c:pt>
                <c:pt idx="1">
                  <c:v>SSC occurs infrequently</c:v>
                </c:pt>
                <c:pt idx="2">
                  <c:v>Actively developing a protocol</c:v>
                </c:pt>
                <c:pt idx="3">
                  <c:v>Initiated SSC but no increase</c:v>
                </c:pt>
                <c:pt idx="4">
                  <c:v>Initiated SSC but modest increase</c:v>
                </c:pt>
                <c:pt idx="5">
                  <c:v>SSC occurs/some barriers</c:v>
                </c:pt>
                <c:pt idx="6">
                  <c:v>SSC in now sustained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7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2D-4DD3-B97C-3AEA25E4AAE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New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SSC occurs episodically</c:v>
                </c:pt>
                <c:pt idx="1">
                  <c:v>SSC occurs infrequently</c:v>
                </c:pt>
                <c:pt idx="2">
                  <c:v>Actively developing a protocol</c:v>
                </c:pt>
                <c:pt idx="3">
                  <c:v>Initiated SSC but no increase</c:v>
                </c:pt>
                <c:pt idx="4">
                  <c:v>Initiated SSC but modest increase</c:v>
                </c:pt>
                <c:pt idx="5">
                  <c:v>SSC occurs/some barriers</c:v>
                </c:pt>
                <c:pt idx="6">
                  <c:v>SSC in now sustained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4">
                  <c:v>2</c:v>
                </c:pt>
                <c:pt idx="5">
                  <c:v>7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2A-4B7B-94A4-3F2B5BC134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39196559"/>
        <c:axId val="1539187823"/>
      </c:barChart>
      <c:catAx>
        <c:axId val="15391965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9187823"/>
        <c:crosses val="autoZero"/>
        <c:auto val="1"/>
        <c:lblAlgn val="ctr"/>
        <c:lblOffset val="100"/>
        <c:noMultiLvlLbl val="0"/>
      </c:catAx>
      <c:valAx>
        <c:axId val="1539187823"/>
        <c:scaling>
          <c:orientation val="minMax"/>
          <c:max val="15"/>
        </c:scaling>
        <c:delete val="0"/>
        <c:axPos val="b"/>
        <c:majorGridlines>
          <c:spPr>
            <a:ln w="9525" cap="flat" cmpd="sng" algn="ctr">
              <a:solidFill>
                <a:schemeClr val="tx2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>
                    <a:solidFill>
                      <a:schemeClr val="tx2"/>
                    </a:solidFill>
                  </a:rPr>
                  <a:t>Number of NICUs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9196559"/>
        <c:crosses val="autoZero"/>
        <c:crossBetween val="between"/>
        <c:majorUnit val="5"/>
      </c:valAx>
      <c:spPr>
        <a:noFill/>
        <a:ln>
          <a:solidFill>
            <a:schemeClr val="tx2"/>
          </a:solidFill>
        </a:ln>
        <a:effectLst/>
      </c:spPr>
    </c:plotArea>
    <c:legend>
      <c:legendPos val="r"/>
      <c:layout>
        <c:manualLayout>
          <c:xMode val="edge"/>
          <c:yMode val="edge"/>
          <c:x val="0.81594639128575386"/>
          <c:y val="5.3250743125165895E-2"/>
          <c:w val="0.12484126185504767"/>
          <c:h val="0.1711265725544816"/>
        </c:manualLayout>
      </c:layout>
      <c:overlay val="0"/>
      <c:spPr>
        <a:solidFill>
          <a:schemeClr val="bg1"/>
        </a:solidFill>
        <a:ln>
          <a:solidFill>
            <a:schemeClr val="tx2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264093985056982"/>
          <c:y val="2.6889745690759456E-2"/>
          <c:w val="0.5031977811878946"/>
          <c:h val="0.793885960915745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Pilot</c:v>
                </c:pt>
              </c:strCache>
            </c:strRef>
          </c:tx>
          <c:spPr>
            <a:solidFill>
              <a:srgbClr val="EDA65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Family Advisory Council</c:v>
                </c:pt>
                <c:pt idx="1">
                  <c:v>Family antepartum counseling</c:v>
                </c:pt>
                <c:pt idx="2">
                  <c:v>Regular use of infant and caregiver names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12</c:v>
                </c:pt>
                <c:pt idx="1">
                  <c:v>7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2D-4DD3-B97C-3AEA25E4AAE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New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Family Advisory Council</c:v>
                </c:pt>
                <c:pt idx="1">
                  <c:v>Family antepartum counseling</c:v>
                </c:pt>
                <c:pt idx="2">
                  <c:v>Regular use of infant and caregiver names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10</c:v>
                </c:pt>
                <c:pt idx="1">
                  <c:v>6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E1-43E3-A6ED-DCC87D69E1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39196559"/>
        <c:axId val="1539187823"/>
      </c:barChart>
      <c:catAx>
        <c:axId val="15391965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9187823"/>
        <c:crosses val="autoZero"/>
        <c:auto val="1"/>
        <c:lblAlgn val="ctr"/>
        <c:lblOffset val="100"/>
        <c:noMultiLvlLbl val="0"/>
      </c:catAx>
      <c:valAx>
        <c:axId val="1539187823"/>
        <c:scaling>
          <c:orientation val="minMax"/>
          <c:max val="15"/>
        </c:scaling>
        <c:delete val="0"/>
        <c:axPos val="b"/>
        <c:majorGridlines>
          <c:spPr>
            <a:ln w="9525" cap="flat" cmpd="sng" algn="ctr">
              <a:solidFill>
                <a:schemeClr val="tx2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>
                    <a:solidFill>
                      <a:schemeClr val="tx2"/>
                    </a:solidFill>
                  </a:rPr>
                  <a:t>Number of NICUs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9196559"/>
        <c:crosses val="autoZero"/>
        <c:crossBetween val="between"/>
      </c:valAx>
      <c:spPr>
        <a:noFill/>
        <a:ln>
          <a:solidFill>
            <a:schemeClr val="tx2"/>
          </a:solidFill>
        </a:ln>
        <a:effectLst/>
      </c:spPr>
    </c:plotArea>
    <c:legend>
      <c:legendPos val="r"/>
      <c:layout>
        <c:manualLayout>
          <c:xMode val="edge"/>
          <c:yMode val="edge"/>
          <c:x val="0.83207101708133124"/>
          <c:y val="0.19890616287178634"/>
          <c:w val="0.10562866342985081"/>
          <c:h val="0.14750632736696651"/>
        </c:manualLayout>
      </c:layout>
      <c:overlay val="0"/>
      <c:spPr>
        <a:solidFill>
          <a:schemeClr val="bg1"/>
        </a:solidFill>
        <a:ln>
          <a:solidFill>
            <a:schemeClr val="tx2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B7EA4-2E17-42C3-91BA-B9E0976F6E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ED1A0-66BD-4F1F-A0A9-A5A89052D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1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95FEE-6075-4A9E-9EF2-68CBDFE65B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8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Purple: Pilot hospitals</a:t>
            </a:r>
          </a:p>
          <a:p>
            <a:r>
              <a:rPr lang="en-US" dirty="0"/>
              <a:t>Orange: New hospitals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ED1A0-66BD-4F1F-A0A9-A5A89052D3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06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95FEE-6075-4A9E-9EF2-68CBDFE65B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21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40154" y="1122363"/>
            <a:ext cx="7585389" cy="23876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40154" y="3748686"/>
            <a:ext cx="7585389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4930D1-E2DC-47A5-A9FA-77714AF5F5C3}"/>
              </a:ext>
            </a:extLst>
          </p:cNvPr>
          <p:cNvSpPr/>
          <p:nvPr userDrawn="1"/>
        </p:nvSpPr>
        <p:spPr>
          <a:xfrm>
            <a:off x="8953081" y="5735638"/>
            <a:ext cx="190919" cy="1122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2D7699-85F7-4DED-9E0E-49CBD7644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" y="6111382"/>
            <a:ext cx="7314818" cy="55900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246682-EDB2-4388-A838-0F8E801BF8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93318" t="-86863" b="-1"/>
          <a:stretch/>
        </p:blipFill>
        <p:spPr>
          <a:xfrm rot="10800000">
            <a:off x="8620274" y="6111381"/>
            <a:ext cx="526283" cy="1049392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B981269-9F5D-4EC8-A441-59F0BC2DCF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423" y="5978104"/>
            <a:ext cx="1288547" cy="88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3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no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C22F-9971-47BF-9B90-31CCD98916D0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98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337" y="365127"/>
            <a:ext cx="7410204" cy="10151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36" y="1526882"/>
            <a:ext cx="3602045" cy="63835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6336" y="2311892"/>
            <a:ext cx="3602045" cy="38777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7427" y="1526882"/>
            <a:ext cx="3619784" cy="63835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07427" y="2311892"/>
            <a:ext cx="3619784" cy="38777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DADBB-3577-4367-A43A-8897C293404D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10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336" y="457200"/>
            <a:ext cx="2937296" cy="16002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847" y="813917"/>
            <a:ext cx="4304694" cy="504713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106336" y="2057400"/>
            <a:ext cx="2937296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262C3-DEFD-4340-A68E-89359929B5C5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1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336" y="457200"/>
            <a:ext cx="2872598" cy="16002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618" y="864158"/>
            <a:ext cx="4362923" cy="499689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6336" y="2057400"/>
            <a:ext cx="287259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5FD36-5690-410E-ADDE-4B4352DD2A4E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64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813447"/>
            <a:ext cx="9144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989441"/>
            <a:ext cx="9144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9875" y="309893"/>
            <a:ext cx="7417190" cy="2744597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873423" y="3072668"/>
            <a:ext cx="741719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550" y="5267389"/>
            <a:ext cx="1640746" cy="139220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BB7243D-01C7-40E4-B0AC-AD1B89923EC5}"/>
              </a:ext>
            </a:extLst>
          </p:cNvPr>
          <p:cNvSpPr txBox="1">
            <a:spLocks/>
          </p:cNvSpPr>
          <p:nvPr userDrawn="1"/>
        </p:nvSpPr>
        <p:spPr>
          <a:xfrm>
            <a:off x="4180114" y="5155897"/>
            <a:ext cx="4206176" cy="139220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+mj-lt"/>
              </a:rPr>
              <a:t>Florida Perinatal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+mj-lt"/>
              </a:rPr>
              <a:t>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162099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2CAF-905C-4097-A82D-B104C1747AAC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78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6D6AD7-E03F-46E4-919E-DEB05584A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BDCF-F60F-4265-9AB8-FB1284D14E76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DF1D96-9B48-4DDE-A7D2-9AFAFA02C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9331C5-FE2F-4E6A-B2E9-D698BF234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091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Slide (Title &amp;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CFA91-B5AF-4D41-87D6-E5484BE7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5CDA-AB8D-4A41-B727-076C783E4FCD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E1626-AABC-4FFD-9B5E-40C878F1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962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op Strip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592" y="1256045"/>
            <a:ext cx="7950758" cy="47985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CFA91-B5AF-4D41-87D6-E5484BE7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5B2BC04-5614-464E-B723-14687945F270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E1626-AABC-4FFD-9B5E-40C878F1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3484" y="6395117"/>
            <a:ext cx="4033824" cy="2861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-7373" r="2491" b="-1"/>
          <a:stretch/>
        </p:blipFill>
        <p:spPr>
          <a:xfrm rot="10800000">
            <a:off x="-1" y="301770"/>
            <a:ext cx="9144000" cy="6427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592" y="291721"/>
            <a:ext cx="7950758" cy="642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609" y="6166966"/>
            <a:ext cx="666390" cy="7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15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/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DFA2D1E-8CC3-4A8A-ACBC-ADE3D7507028}"/>
              </a:ext>
            </a:extLst>
          </p:cNvPr>
          <p:cNvSpPr/>
          <p:nvPr userDrawn="1"/>
        </p:nvSpPr>
        <p:spPr>
          <a:xfrm rot="16200000">
            <a:off x="770179" y="1707181"/>
            <a:ext cx="6868045" cy="3453684"/>
          </a:xfrm>
          <a:prstGeom prst="flowChartOffpageConnector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0BD5DFED-EA4A-43F0-BE94-B26B6F6DA67A}"/>
              </a:ext>
            </a:extLst>
          </p:cNvPr>
          <p:cNvSpPr/>
          <p:nvPr userDrawn="1"/>
        </p:nvSpPr>
        <p:spPr>
          <a:xfrm rot="5400000">
            <a:off x="1995871" y="3082227"/>
            <a:ext cx="6858001" cy="69355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75A8E6-AAC3-415E-B4F3-FCAFA5B6AA93}"/>
              </a:ext>
            </a:extLst>
          </p:cNvPr>
          <p:cNvSpPr/>
          <p:nvPr userDrawn="1"/>
        </p:nvSpPr>
        <p:spPr>
          <a:xfrm>
            <a:off x="1" y="0"/>
            <a:ext cx="50780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C0C49A-E3F4-4827-AA73-8A61B48269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8202" y="3968370"/>
            <a:ext cx="4347712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7A4762-8EAA-4F57-A866-DB6CAB1366E5}"/>
              </a:ext>
            </a:extLst>
          </p:cNvPr>
          <p:cNvCxnSpPr/>
          <p:nvPr userDrawn="1"/>
        </p:nvCxnSpPr>
        <p:spPr>
          <a:xfrm>
            <a:off x="278203" y="3777471"/>
            <a:ext cx="3191462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B69222-5E7F-4221-8B25-FAA565CE8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0" y="6008621"/>
            <a:ext cx="728872" cy="788797"/>
          </a:xfrm>
          <a:prstGeom prst="rect">
            <a:avLst/>
          </a:prstGeom>
        </p:spPr>
      </p:pic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CCC78DE-9A3A-4138-83A8-1AF56BC2E7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621" y="-10048"/>
            <a:ext cx="3914825" cy="6868048"/>
          </a:xfrm>
          <a:custGeom>
            <a:avLst/>
            <a:gdLst>
              <a:gd name="connsiteX0" fmla="*/ 0 w 5229225"/>
              <a:gd name="connsiteY0" fmla="*/ 0 h 6858000"/>
              <a:gd name="connsiteX1" fmla="*/ 4282631 w 5229225"/>
              <a:gd name="connsiteY1" fmla="*/ 0 h 6858000"/>
              <a:gd name="connsiteX2" fmla="*/ 5229225 w 5229225"/>
              <a:gd name="connsiteY2" fmla="*/ 3429000 h 6858000"/>
              <a:gd name="connsiteX3" fmla="*/ 4282631 w 5229225"/>
              <a:gd name="connsiteY3" fmla="*/ 6858000 h 6858000"/>
              <a:gd name="connsiteX4" fmla="*/ 0 w 5229225"/>
              <a:gd name="connsiteY4" fmla="*/ 6858000 h 6858000"/>
              <a:gd name="connsiteX5" fmla="*/ 946594 w 5229225"/>
              <a:gd name="connsiteY5" fmla="*/ 3429000 h 6858000"/>
              <a:gd name="connsiteX6" fmla="*/ 0 w 5229225"/>
              <a:gd name="connsiteY6" fmla="*/ 0 h 6858000"/>
              <a:gd name="connsiteX0" fmla="*/ 0 w 5237225"/>
              <a:gd name="connsiteY0" fmla="*/ 0 h 6858000"/>
              <a:gd name="connsiteX1" fmla="*/ 5237225 w 5237225"/>
              <a:gd name="connsiteY1" fmla="*/ 0 h 6858000"/>
              <a:gd name="connsiteX2" fmla="*/ 5229225 w 5237225"/>
              <a:gd name="connsiteY2" fmla="*/ 3429000 h 6858000"/>
              <a:gd name="connsiteX3" fmla="*/ 4282631 w 5237225"/>
              <a:gd name="connsiteY3" fmla="*/ 6858000 h 6858000"/>
              <a:gd name="connsiteX4" fmla="*/ 0 w 5237225"/>
              <a:gd name="connsiteY4" fmla="*/ 6858000 h 6858000"/>
              <a:gd name="connsiteX5" fmla="*/ 946594 w 5237225"/>
              <a:gd name="connsiteY5" fmla="*/ 3429000 h 6858000"/>
              <a:gd name="connsiteX6" fmla="*/ 0 w 5237225"/>
              <a:gd name="connsiteY6" fmla="*/ 0 h 6858000"/>
              <a:gd name="connsiteX0" fmla="*/ 0 w 5237225"/>
              <a:gd name="connsiteY0" fmla="*/ 0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0 w 5237225"/>
              <a:gd name="connsiteY6" fmla="*/ 0 h 6868048"/>
              <a:gd name="connsiteX0" fmla="*/ 30145 w 5237225"/>
              <a:gd name="connsiteY0" fmla="*/ 10049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30145 w 5237225"/>
              <a:gd name="connsiteY6" fmla="*/ 10049 h 6868048"/>
              <a:gd name="connsiteX0" fmla="*/ 20096 w 5227176"/>
              <a:gd name="connsiteY0" fmla="*/ 10049 h 6868048"/>
              <a:gd name="connsiteX1" fmla="*/ 5227176 w 5227176"/>
              <a:gd name="connsiteY1" fmla="*/ 0 h 6868048"/>
              <a:gd name="connsiteX2" fmla="*/ 5219176 w 5227176"/>
              <a:gd name="connsiteY2" fmla="*/ 3429000 h 6868048"/>
              <a:gd name="connsiteX3" fmla="*/ 5227176 w 5227176"/>
              <a:gd name="connsiteY3" fmla="*/ 6868048 h 6868048"/>
              <a:gd name="connsiteX4" fmla="*/ 0 w 5227176"/>
              <a:gd name="connsiteY4" fmla="*/ 6858000 h 6868048"/>
              <a:gd name="connsiteX5" fmla="*/ 936545 w 5227176"/>
              <a:gd name="connsiteY5" fmla="*/ 3429000 h 6868048"/>
              <a:gd name="connsiteX6" fmla="*/ 20096 w 5227176"/>
              <a:gd name="connsiteY6" fmla="*/ 10049 h 6868048"/>
              <a:gd name="connsiteX0" fmla="*/ 10047 w 5217127"/>
              <a:gd name="connsiteY0" fmla="*/ 10049 h 6868048"/>
              <a:gd name="connsiteX1" fmla="*/ 5217127 w 5217127"/>
              <a:gd name="connsiteY1" fmla="*/ 0 h 6868048"/>
              <a:gd name="connsiteX2" fmla="*/ 5209127 w 5217127"/>
              <a:gd name="connsiteY2" fmla="*/ 3429000 h 6868048"/>
              <a:gd name="connsiteX3" fmla="*/ 5217127 w 5217127"/>
              <a:gd name="connsiteY3" fmla="*/ 6868048 h 6868048"/>
              <a:gd name="connsiteX4" fmla="*/ 0 w 5217127"/>
              <a:gd name="connsiteY4" fmla="*/ 6868048 h 6868048"/>
              <a:gd name="connsiteX5" fmla="*/ 926496 w 5217127"/>
              <a:gd name="connsiteY5" fmla="*/ 3429000 h 6868048"/>
              <a:gd name="connsiteX6" fmla="*/ 10047 w 5217127"/>
              <a:gd name="connsiteY6" fmla="*/ 10049 h 6868048"/>
              <a:gd name="connsiteX0" fmla="*/ 10047 w 5219766"/>
              <a:gd name="connsiteY0" fmla="*/ 10049 h 6868048"/>
              <a:gd name="connsiteX1" fmla="*/ 5217127 w 5219766"/>
              <a:gd name="connsiteY1" fmla="*/ 0 h 6868048"/>
              <a:gd name="connsiteX2" fmla="*/ 5219176 w 5219766"/>
              <a:gd name="connsiteY2" fmla="*/ 3449097 h 6868048"/>
              <a:gd name="connsiteX3" fmla="*/ 5217127 w 5219766"/>
              <a:gd name="connsiteY3" fmla="*/ 6868048 h 6868048"/>
              <a:gd name="connsiteX4" fmla="*/ 0 w 5219766"/>
              <a:gd name="connsiteY4" fmla="*/ 6868048 h 6868048"/>
              <a:gd name="connsiteX5" fmla="*/ 926496 w 5219766"/>
              <a:gd name="connsiteY5" fmla="*/ 3429000 h 6868048"/>
              <a:gd name="connsiteX6" fmla="*/ 10047 w 5219766"/>
              <a:gd name="connsiteY6" fmla="*/ 10049 h 68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9766" h="6868048">
                <a:moveTo>
                  <a:pt x="10047" y="10049"/>
                </a:moveTo>
                <a:lnTo>
                  <a:pt x="5217127" y="0"/>
                </a:lnTo>
                <a:cubicBezTo>
                  <a:pt x="5214460" y="1143000"/>
                  <a:pt x="5221843" y="2306097"/>
                  <a:pt x="5219176" y="3449097"/>
                </a:cubicBezTo>
                <a:cubicBezTo>
                  <a:pt x="5221843" y="4595446"/>
                  <a:pt x="5214460" y="5721699"/>
                  <a:pt x="5217127" y="6868048"/>
                </a:cubicBezTo>
                <a:lnTo>
                  <a:pt x="0" y="6868048"/>
                </a:lnTo>
                <a:lnTo>
                  <a:pt x="926496" y="3429000"/>
                </a:lnTo>
                <a:lnTo>
                  <a:pt x="10047" y="10049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r>
              <a:rPr lang="en-US" dirty="0"/>
              <a:t>Insert picture or delete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0D4F941-B98D-49EE-8437-FF61927CB2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202" y="841982"/>
            <a:ext cx="4347712" cy="274459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30065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DFA2D1E-8CC3-4A8A-ACBC-ADE3D7507028}"/>
              </a:ext>
            </a:extLst>
          </p:cNvPr>
          <p:cNvSpPr/>
          <p:nvPr userDrawn="1"/>
        </p:nvSpPr>
        <p:spPr>
          <a:xfrm rot="16200000">
            <a:off x="770178" y="1707181"/>
            <a:ext cx="6868045" cy="3453684"/>
          </a:xfrm>
          <a:prstGeom prst="flowChartOffpageConnector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0BD5DFED-EA4A-43F0-BE94-B26B6F6DA67A}"/>
              </a:ext>
            </a:extLst>
          </p:cNvPr>
          <p:cNvSpPr/>
          <p:nvPr userDrawn="1"/>
        </p:nvSpPr>
        <p:spPr>
          <a:xfrm rot="5400000">
            <a:off x="1995870" y="3082226"/>
            <a:ext cx="6858001" cy="69355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75A8E6-AAC3-415E-B4F3-FCAFA5B6AA93}"/>
              </a:ext>
            </a:extLst>
          </p:cNvPr>
          <p:cNvSpPr/>
          <p:nvPr userDrawn="1"/>
        </p:nvSpPr>
        <p:spPr>
          <a:xfrm>
            <a:off x="0" y="0"/>
            <a:ext cx="50780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C0C49A-E3F4-4827-AA73-8A61B48269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8202" y="3968368"/>
            <a:ext cx="4347712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7A4762-8EAA-4F57-A866-DB6CAB1366E5}"/>
              </a:ext>
            </a:extLst>
          </p:cNvPr>
          <p:cNvCxnSpPr/>
          <p:nvPr userDrawn="1"/>
        </p:nvCxnSpPr>
        <p:spPr>
          <a:xfrm>
            <a:off x="278202" y="3777471"/>
            <a:ext cx="3191462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B69222-5E7F-4221-8B25-FAA565CE8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9" y="6102464"/>
            <a:ext cx="844221" cy="694953"/>
          </a:xfrm>
          <a:prstGeom prst="rect">
            <a:avLst/>
          </a:prstGeom>
        </p:spPr>
      </p:pic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CCC78DE-9A3A-4138-83A8-1AF56BC2E7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620" y="-10048"/>
            <a:ext cx="3914825" cy="6868048"/>
          </a:xfrm>
          <a:custGeom>
            <a:avLst/>
            <a:gdLst>
              <a:gd name="connsiteX0" fmla="*/ 0 w 5229225"/>
              <a:gd name="connsiteY0" fmla="*/ 0 h 6858000"/>
              <a:gd name="connsiteX1" fmla="*/ 4282631 w 5229225"/>
              <a:gd name="connsiteY1" fmla="*/ 0 h 6858000"/>
              <a:gd name="connsiteX2" fmla="*/ 5229225 w 5229225"/>
              <a:gd name="connsiteY2" fmla="*/ 3429000 h 6858000"/>
              <a:gd name="connsiteX3" fmla="*/ 4282631 w 5229225"/>
              <a:gd name="connsiteY3" fmla="*/ 6858000 h 6858000"/>
              <a:gd name="connsiteX4" fmla="*/ 0 w 5229225"/>
              <a:gd name="connsiteY4" fmla="*/ 6858000 h 6858000"/>
              <a:gd name="connsiteX5" fmla="*/ 946594 w 5229225"/>
              <a:gd name="connsiteY5" fmla="*/ 3429000 h 6858000"/>
              <a:gd name="connsiteX6" fmla="*/ 0 w 5229225"/>
              <a:gd name="connsiteY6" fmla="*/ 0 h 6858000"/>
              <a:gd name="connsiteX0" fmla="*/ 0 w 5237225"/>
              <a:gd name="connsiteY0" fmla="*/ 0 h 6858000"/>
              <a:gd name="connsiteX1" fmla="*/ 5237225 w 5237225"/>
              <a:gd name="connsiteY1" fmla="*/ 0 h 6858000"/>
              <a:gd name="connsiteX2" fmla="*/ 5229225 w 5237225"/>
              <a:gd name="connsiteY2" fmla="*/ 3429000 h 6858000"/>
              <a:gd name="connsiteX3" fmla="*/ 4282631 w 5237225"/>
              <a:gd name="connsiteY3" fmla="*/ 6858000 h 6858000"/>
              <a:gd name="connsiteX4" fmla="*/ 0 w 5237225"/>
              <a:gd name="connsiteY4" fmla="*/ 6858000 h 6858000"/>
              <a:gd name="connsiteX5" fmla="*/ 946594 w 5237225"/>
              <a:gd name="connsiteY5" fmla="*/ 3429000 h 6858000"/>
              <a:gd name="connsiteX6" fmla="*/ 0 w 5237225"/>
              <a:gd name="connsiteY6" fmla="*/ 0 h 6858000"/>
              <a:gd name="connsiteX0" fmla="*/ 0 w 5237225"/>
              <a:gd name="connsiteY0" fmla="*/ 0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0 w 5237225"/>
              <a:gd name="connsiteY6" fmla="*/ 0 h 6868048"/>
              <a:gd name="connsiteX0" fmla="*/ 30145 w 5237225"/>
              <a:gd name="connsiteY0" fmla="*/ 10049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30145 w 5237225"/>
              <a:gd name="connsiteY6" fmla="*/ 10049 h 6868048"/>
              <a:gd name="connsiteX0" fmla="*/ 20096 w 5227176"/>
              <a:gd name="connsiteY0" fmla="*/ 10049 h 6868048"/>
              <a:gd name="connsiteX1" fmla="*/ 5227176 w 5227176"/>
              <a:gd name="connsiteY1" fmla="*/ 0 h 6868048"/>
              <a:gd name="connsiteX2" fmla="*/ 5219176 w 5227176"/>
              <a:gd name="connsiteY2" fmla="*/ 3429000 h 6868048"/>
              <a:gd name="connsiteX3" fmla="*/ 5227176 w 5227176"/>
              <a:gd name="connsiteY3" fmla="*/ 6868048 h 6868048"/>
              <a:gd name="connsiteX4" fmla="*/ 0 w 5227176"/>
              <a:gd name="connsiteY4" fmla="*/ 6858000 h 6868048"/>
              <a:gd name="connsiteX5" fmla="*/ 936545 w 5227176"/>
              <a:gd name="connsiteY5" fmla="*/ 3429000 h 6868048"/>
              <a:gd name="connsiteX6" fmla="*/ 20096 w 5227176"/>
              <a:gd name="connsiteY6" fmla="*/ 10049 h 6868048"/>
              <a:gd name="connsiteX0" fmla="*/ 10047 w 5217127"/>
              <a:gd name="connsiteY0" fmla="*/ 10049 h 6868048"/>
              <a:gd name="connsiteX1" fmla="*/ 5217127 w 5217127"/>
              <a:gd name="connsiteY1" fmla="*/ 0 h 6868048"/>
              <a:gd name="connsiteX2" fmla="*/ 5209127 w 5217127"/>
              <a:gd name="connsiteY2" fmla="*/ 3429000 h 6868048"/>
              <a:gd name="connsiteX3" fmla="*/ 5217127 w 5217127"/>
              <a:gd name="connsiteY3" fmla="*/ 6868048 h 6868048"/>
              <a:gd name="connsiteX4" fmla="*/ 0 w 5217127"/>
              <a:gd name="connsiteY4" fmla="*/ 6868048 h 6868048"/>
              <a:gd name="connsiteX5" fmla="*/ 926496 w 5217127"/>
              <a:gd name="connsiteY5" fmla="*/ 3429000 h 6868048"/>
              <a:gd name="connsiteX6" fmla="*/ 10047 w 5217127"/>
              <a:gd name="connsiteY6" fmla="*/ 10049 h 6868048"/>
              <a:gd name="connsiteX0" fmla="*/ 10047 w 5219766"/>
              <a:gd name="connsiteY0" fmla="*/ 10049 h 6868048"/>
              <a:gd name="connsiteX1" fmla="*/ 5217127 w 5219766"/>
              <a:gd name="connsiteY1" fmla="*/ 0 h 6868048"/>
              <a:gd name="connsiteX2" fmla="*/ 5219176 w 5219766"/>
              <a:gd name="connsiteY2" fmla="*/ 3449097 h 6868048"/>
              <a:gd name="connsiteX3" fmla="*/ 5217127 w 5219766"/>
              <a:gd name="connsiteY3" fmla="*/ 6868048 h 6868048"/>
              <a:gd name="connsiteX4" fmla="*/ 0 w 5219766"/>
              <a:gd name="connsiteY4" fmla="*/ 6868048 h 6868048"/>
              <a:gd name="connsiteX5" fmla="*/ 926496 w 5219766"/>
              <a:gd name="connsiteY5" fmla="*/ 3429000 h 6868048"/>
              <a:gd name="connsiteX6" fmla="*/ 10047 w 5219766"/>
              <a:gd name="connsiteY6" fmla="*/ 10049 h 68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9766" h="6868048">
                <a:moveTo>
                  <a:pt x="10047" y="10049"/>
                </a:moveTo>
                <a:lnTo>
                  <a:pt x="5217127" y="0"/>
                </a:lnTo>
                <a:cubicBezTo>
                  <a:pt x="5214460" y="1143000"/>
                  <a:pt x="5221843" y="2306097"/>
                  <a:pt x="5219176" y="3449097"/>
                </a:cubicBezTo>
                <a:cubicBezTo>
                  <a:pt x="5221843" y="4595446"/>
                  <a:pt x="5214460" y="5721699"/>
                  <a:pt x="5217127" y="6868048"/>
                </a:cubicBezTo>
                <a:lnTo>
                  <a:pt x="0" y="6868048"/>
                </a:lnTo>
                <a:lnTo>
                  <a:pt x="926496" y="3429000"/>
                </a:lnTo>
                <a:lnTo>
                  <a:pt x="10047" y="10049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r>
              <a:rPr lang="en-US" dirty="0"/>
              <a:t>Insert picture or delete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0D4F941-B98D-49EE-8437-FF61927CB2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202" y="841980"/>
            <a:ext cx="4347712" cy="274459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87651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1526876"/>
            <a:ext cx="9144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1692828"/>
            <a:ext cx="9144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9875" y="973085"/>
            <a:ext cx="7417190" cy="2744597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 slide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8781A-4EC7-4D14-BBE0-80F3D6F9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0603" y="6405165"/>
            <a:ext cx="1455644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714EC04-E39B-4093-8FBA-99428B3FF69A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42DB4B-4017-4FC8-8755-DBE13FC80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2327" y="6405165"/>
            <a:ext cx="3694694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9129F5-5BAB-4E6D-A7AA-0F614AAFE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1531" y="6405165"/>
            <a:ext cx="666390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873424" y="3786097"/>
            <a:ext cx="741719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664" y="6261834"/>
            <a:ext cx="641953" cy="69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29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wo Column Top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-7373" r="2491" b="-1"/>
          <a:stretch/>
        </p:blipFill>
        <p:spPr>
          <a:xfrm rot="10800000">
            <a:off x="-1" y="301770"/>
            <a:ext cx="9144000" cy="6427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592" y="291721"/>
            <a:ext cx="7950758" cy="642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609" y="6166966"/>
            <a:ext cx="666390" cy="72117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C823AF-08FC-4B75-A0B7-AE5286A96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4593" y="1346479"/>
            <a:ext cx="3652211" cy="47332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774BC80-8D75-46FF-A25A-C7BE7071B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3140" y="1346479"/>
            <a:ext cx="3652211" cy="47332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368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with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FCA1-D4F3-477E-B945-80FEF29F5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9009C9-D22A-4588-88D9-C3B5602AC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D9EE-50EB-4FDD-81A6-5A53D936A069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E0FB6E-239B-4065-AE65-29EF4D39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D9D93-9CED-4551-8524-E66DFEEF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DF294E-C019-4C8F-A7F6-FA4F57D1B4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417" y="6079256"/>
            <a:ext cx="719585" cy="7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35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813447"/>
            <a:ext cx="9144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989441"/>
            <a:ext cx="9144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9875" y="309895"/>
            <a:ext cx="7417190" cy="2744597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873424" y="3072668"/>
            <a:ext cx="741719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0" y="5082358"/>
            <a:ext cx="2259114" cy="177564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BB7243D-01C7-40E4-B0AC-AD1B89923EC5}"/>
              </a:ext>
            </a:extLst>
          </p:cNvPr>
          <p:cNvSpPr txBox="1">
            <a:spLocks/>
          </p:cNvSpPr>
          <p:nvPr userDrawn="1"/>
        </p:nvSpPr>
        <p:spPr>
          <a:xfrm>
            <a:off x="4180114" y="5155899"/>
            <a:ext cx="4206176" cy="139220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+mj-lt"/>
              </a:rPr>
              <a:t>Florida Perinatal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+mj-lt"/>
              </a:rPr>
              <a:t>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96208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0D8E5-C802-4CC0-80D1-82247D1B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9A48E-8A82-49A6-983C-B434A4737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9CFE9-4BEF-488D-852C-D7BC2C72F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0089-8CEB-4A6D-9747-AC05474469F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F3814-13E4-4B1E-A3CE-1A7658AD6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70F75-6F9E-45BD-8404-B0380A81F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343F5-64AF-4F0F-A569-767890B2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96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E7C4A-7BA1-F442-965A-39FE0252F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B2CE95-8BEC-A944-9CD3-8F85ADC190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6657F-91AE-EF41-BDE6-A204CEC9E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4EEE6-9730-B84C-835F-CF0912BDFAB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E28E8-DFF1-8347-A6EF-8EFEE31E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CF71D-E53B-A74B-9126-E0BBD4B66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9BEED-5743-744D-81C9-02CF15C15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06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88071-546E-A549-BFE6-696057997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F536E-A92C-284C-90DA-E93ED9061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3BBEB-86E3-A347-9E4B-E3ADAB2D8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4EEE6-9730-B84C-835F-CF0912BDFAB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C2737-7C72-DF4C-B130-2E23D366C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1D7F3-BE5D-F047-9F3E-6AAD243EB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9BEED-5743-744D-81C9-02CF15C15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41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D46FF-4734-D24C-80F6-E08A2921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6F39D-7B3A-A04F-BAFD-E749E5EDA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63A01-4465-B44A-AA6B-A403FEE4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4EEE6-9730-B84C-835F-CF0912BDFAB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93D37-FE93-9D48-B1A2-0D10EECF7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2F693-3810-8046-A51C-C66A64867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9BEED-5743-744D-81C9-02CF15C15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79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41C98-E23C-A048-8CD9-78ED45F8F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79D3E-9B4F-A942-A78F-2E537F1B65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087059-7244-D144-864D-D4E2651A9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2F29E2-5EE2-C747-9781-5B634859A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4EEE6-9730-B84C-835F-CF0912BDFAB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CAB153-1E10-8242-ADA5-66BCE7BA9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E36453-A4DD-6248-B46D-59CB72162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9BEED-5743-744D-81C9-02CF15C15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522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1AD42-0675-CF41-A90C-5803E997C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23826B-F6D1-2F44-AF22-402DED1D8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E41D97-EE31-BA41-995F-E5390824E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EB455-995A-414A-ADB2-9266A38BA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8D7927-65E2-4546-A1D2-588C3A2C50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364063-06BF-4744-ABB2-84BFD8B8B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4EEE6-9730-B84C-835F-CF0912BDFAB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E83E3E-6EF5-B44F-97B1-079559E7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E20CEF-AB26-2F4F-AC1D-D391912D3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9BEED-5743-744D-81C9-02CF15C15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38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1526876"/>
            <a:ext cx="9144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1692828"/>
            <a:ext cx="9144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9875" y="973083"/>
            <a:ext cx="7417190" cy="2744597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 slide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8781A-4EC7-4D14-BBE0-80F3D6F9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0602" y="6405163"/>
            <a:ext cx="1455644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714EC04-E39B-4093-8FBA-99428B3FF69A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42DB4B-4017-4FC8-8755-DBE13FC80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2326" y="6405163"/>
            <a:ext cx="3694694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9129F5-5BAB-4E6D-A7AA-0F614AAFE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1531" y="6405163"/>
            <a:ext cx="666390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873423" y="3786097"/>
            <a:ext cx="741719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662" y="6185140"/>
            <a:ext cx="777597" cy="66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96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3BD9-F928-BB4C-832F-19EEDCA36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ADC56C-1E08-1B4B-A6D4-A212C8B29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4EEE6-9730-B84C-835F-CF0912BDFAB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647CF7-110B-DA45-9194-4A214FD02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AF0F20-D00E-3847-B399-3A041C9F2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9BEED-5743-744D-81C9-02CF15C15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861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8EB3B9-739C-6440-A35F-72E53910D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4EEE6-9730-B84C-835F-CF0912BDFAB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A934F3-4DC8-E741-9778-62C9240B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F219F-A1AF-BD48-A112-81145CF47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9BEED-5743-744D-81C9-02CF15C15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301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5848A-FC6B-4346-B4F2-C80A4EE71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A6785-9E96-004A-9FAD-A6A4B5D57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B3D1D8-22BF-0D4A-A2FE-3796B7B00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32C6F3-D4A7-0849-A169-5DD1BC757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4EEE6-9730-B84C-835F-CF0912BDFAB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6FB32-391E-CE4F-A640-D0650C2AD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3B8198-C257-3642-A4B6-70895592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9BEED-5743-744D-81C9-02CF15C15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595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04D6A-09ED-5F4D-A2E4-FF539EFA6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410D86-37D6-B149-B39A-8D8B1C8ED9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EDBC8D-343F-984A-8E5A-B1B03D73E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BCEA05-CEA4-424F-ACF3-CDB9CFBCA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4EEE6-9730-B84C-835F-CF0912BDFAB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CEBA5-CC7E-9548-AE59-21AFCBC99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FEBF0-733B-0041-A263-212DBD2D3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9BEED-5743-744D-81C9-02CF15C15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854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1AF09-89BA-E340-A163-148C3C319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209432-067D-AC46-92F8-571375C51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B10D9-180E-1142-85C1-0F756784E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4EEE6-9730-B84C-835F-CF0912BDFAB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C756F-5E91-6246-BF11-185E7CB2D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A077A-0AAD-8841-94AC-E4490A789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9BEED-5743-744D-81C9-02CF15C15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070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AB7FEB-9ED7-DB4C-8705-27C9205D50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513ED-9966-3D43-A2BA-534E4E0A4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6E76D-759E-7D41-B8F1-E997F522F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4EEE6-9730-B84C-835F-CF0912BDFAB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98C5D-C9E1-8744-AF15-36CC261BA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45D72-9D18-6A4D-B0CE-B0810C2A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9BEED-5743-744D-81C9-02CF15C15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10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(Title &amp;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CFA91-B5AF-4D41-87D6-E5484BE7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5CDA-AB8D-4A41-B727-076C783E4FCD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E1626-AABC-4FFD-9B5E-40C878F1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124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 Strip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592" y="1256045"/>
            <a:ext cx="7950758" cy="47985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CFA91-B5AF-4D41-87D6-E5484BE7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5B2BC04-5614-464E-B723-14687945F270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E1626-AABC-4FFD-9B5E-40C878F1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3484" y="6395115"/>
            <a:ext cx="4033824" cy="2861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-7373" r="2491" b="-1"/>
          <a:stretch/>
        </p:blipFill>
        <p:spPr>
          <a:xfrm rot="10800000">
            <a:off x="-1" y="301768"/>
            <a:ext cx="9144000" cy="6427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591" y="291720"/>
            <a:ext cx="7950758" cy="6238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974" y="6166966"/>
            <a:ext cx="923025" cy="7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7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4592" y="1637117"/>
            <a:ext cx="3652211" cy="44426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3139" y="1637117"/>
            <a:ext cx="3652211" cy="44426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235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op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-7373" r="2491" b="-1"/>
          <a:stretch/>
        </p:blipFill>
        <p:spPr>
          <a:xfrm rot="10800000">
            <a:off x="-1" y="310394"/>
            <a:ext cx="9144000" cy="63273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591" y="274467"/>
            <a:ext cx="7950758" cy="642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453" y="6245365"/>
            <a:ext cx="794546" cy="64277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C823AF-08FC-4B75-A0B7-AE5286A96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4592" y="1164566"/>
            <a:ext cx="3652211" cy="49151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774BC80-8D75-46FF-A25A-C7BE7071B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3139" y="1164566"/>
            <a:ext cx="3652211" cy="49151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212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418F4-F298-4152-9C8E-5FF9ACADD8FE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27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FCA1-D4F3-477E-B945-80FEF29F5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9009C9-D22A-4588-88D9-C3B5602AC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D9EE-50EB-4FDD-81A6-5A53D936A069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E0FB6E-239B-4065-AE65-29EF4D39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D9D93-9CED-4551-8524-E66DFEEF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DF294E-C019-4C8F-A7F6-FA4F57D1B4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91" y="6219419"/>
            <a:ext cx="819510" cy="6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12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761A9F4-B2A8-4ED2-A983-A7319F3EF663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-1" y="6341779"/>
            <a:ext cx="7950759" cy="40173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4592" y="216133"/>
            <a:ext cx="7950758" cy="9484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4592" y="1337094"/>
            <a:ext cx="7950758" cy="4717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52594" y="6395115"/>
            <a:ext cx="1483940" cy="286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D3F87BFC-E1F7-4743-9CD0-6DABBD1D5C09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717" y="6395115"/>
            <a:ext cx="3777591" cy="286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1819" y="6395115"/>
            <a:ext cx="666390" cy="286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8D47C25-7D0C-4018-B087-FEF0BA330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 l="93318" t="-86863" b="-1"/>
          <a:stretch/>
        </p:blipFill>
        <p:spPr>
          <a:xfrm rot="10800000">
            <a:off x="8615617" y="6351828"/>
            <a:ext cx="526283" cy="750683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E0C5B0AC-0EE8-4EBB-9E4B-986892E3DB8A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263" y="6287712"/>
            <a:ext cx="728858" cy="59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46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61" r:id="rId2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0335" indent="-126206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73944" indent="-13216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29779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A74354-9854-6948-9F99-44EF0D407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2AB3B-FE66-5A4A-B790-EEC44CEC36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C7BEA-8061-1A4E-B45D-740DF084F6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4EEE6-9730-B84C-835F-CF0912BDFAB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1DF9E-64F1-B943-9602-CD638001A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AF883-CC08-9144-ADAF-EB5B98E93A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9BEED-5743-744D-81C9-02CF15C15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5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jpg"/><Relationship Id="rId12" Type="http://schemas.openxmlformats.org/officeDocument/2006/relationships/image" Target="../media/image35.jpeg"/><Relationship Id="rId17" Type="http://schemas.openxmlformats.org/officeDocument/2006/relationships/image" Target="../media/image40.png"/><Relationship Id="rId2" Type="http://schemas.openxmlformats.org/officeDocument/2006/relationships/image" Target="../media/image25.jpg"/><Relationship Id="rId16" Type="http://schemas.openxmlformats.org/officeDocument/2006/relationships/image" Target="../media/image39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10" Type="http://schemas.openxmlformats.org/officeDocument/2006/relationships/image" Target="../media/image33.jpg"/><Relationship Id="rId4" Type="http://schemas.openxmlformats.org/officeDocument/2006/relationships/image" Target="../media/image27.pn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DB074-B193-46D4-8880-44E001018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177" y="1114531"/>
            <a:ext cx="7785645" cy="2744597"/>
          </a:xfrm>
        </p:spPr>
        <p:txBody>
          <a:bodyPr>
            <a:normAutofit fontScale="90000"/>
          </a:bodyPr>
          <a:lstStyle/>
          <a:p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 to the </a:t>
            </a:r>
            <a:r>
              <a:rPr lang="en-US" sz="5400" dirty="0">
                <a:solidFill>
                  <a:srgbClr val="EDA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dirty="0">
                <a:solidFill>
                  <a:srgbClr val="EDA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>
                <a:solidFill>
                  <a:srgbClr val="EDA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Expanded PAIRED Initiative Kick Off</a:t>
            </a:r>
            <a:br>
              <a:rPr lang="en-US" sz="5400" dirty="0">
                <a:solidFill>
                  <a:srgbClr val="EDA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Family-Centered Care in the NICU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0479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holding a baby&#10;&#10;Description automatically generated">
            <a:extLst>
              <a:ext uri="{FF2B5EF4-FFF2-40B4-BE49-F238E27FC236}">
                <a16:creationId xmlns:a16="http://schemas.microsoft.com/office/drawing/2014/main" id="{E0D555BF-5C56-1A49-A435-65AEF0AF1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689" y="1709835"/>
            <a:ext cx="1389943" cy="1853257"/>
          </a:xfrm>
          <a:prstGeom prst="rect">
            <a:avLst/>
          </a:prstGeom>
        </p:spPr>
      </p:pic>
      <p:pic>
        <p:nvPicPr>
          <p:cNvPr id="13" name="Picture 12" descr="A person and a child posing for a picture next to a cake&#10;&#10;Description automatically generated with low confidence">
            <a:extLst>
              <a:ext uri="{FF2B5EF4-FFF2-40B4-BE49-F238E27FC236}">
                <a16:creationId xmlns:a16="http://schemas.microsoft.com/office/drawing/2014/main" id="{137CC6AB-69FB-0C40-A98E-F2A996C773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6" t="22977" r="35190" b="1008"/>
          <a:stretch/>
        </p:blipFill>
        <p:spPr>
          <a:xfrm>
            <a:off x="56943" y="1699282"/>
            <a:ext cx="1196678" cy="2199521"/>
          </a:xfrm>
          <a:prstGeom prst="rect">
            <a:avLst/>
          </a:prstGeom>
        </p:spPr>
      </p:pic>
      <p:pic>
        <p:nvPicPr>
          <p:cNvPr id="15" name="Picture 14" descr="A picture containing person, outdoor, crowd&#10;&#10;Description automatically generated">
            <a:extLst>
              <a:ext uri="{FF2B5EF4-FFF2-40B4-BE49-F238E27FC236}">
                <a16:creationId xmlns:a16="http://schemas.microsoft.com/office/drawing/2014/main" id="{6F7396D1-A7CF-914B-A73D-29550F58E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478" y="2878291"/>
            <a:ext cx="1762578" cy="1698454"/>
          </a:xfrm>
          <a:prstGeom prst="rect">
            <a:avLst/>
          </a:prstGeom>
        </p:spPr>
      </p:pic>
      <p:pic>
        <p:nvPicPr>
          <p:cNvPr id="5" name="Picture 4" descr="A group of people smiling&#10;&#10;Description automatically generated with medium confidence">
            <a:extLst>
              <a:ext uri="{FF2B5EF4-FFF2-40B4-BE49-F238E27FC236}">
                <a16:creationId xmlns:a16="http://schemas.microsoft.com/office/drawing/2014/main" id="{749C1944-767A-E749-B4D1-2376BA737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841" y="3612135"/>
            <a:ext cx="1767614" cy="1328000"/>
          </a:xfrm>
          <a:prstGeom prst="rect">
            <a:avLst/>
          </a:prstGeom>
        </p:spPr>
      </p:pic>
      <p:pic>
        <p:nvPicPr>
          <p:cNvPr id="7" name="Picture 6" descr="A picture containing ground, tree, outdoor&#10;&#10;Description automatically generated">
            <a:extLst>
              <a:ext uri="{FF2B5EF4-FFF2-40B4-BE49-F238E27FC236}">
                <a16:creationId xmlns:a16="http://schemas.microsoft.com/office/drawing/2014/main" id="{5456CB05-086B-6C43-9B3A-8618E8D748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223" t="17668" r="32871" b="-777"/>
          <a:stretch/>
        </p:blipFill>
        <p:spPr>
          <a:xfrm>
            <a:off x="3630042" y="4630066"/>
            <a:ext cx="1794425" cy="2114120"/>
          </a:xfrm>
          <a:prstGeom prst="rect">
            <a:avLst/>
          </a:prstGeom>
        </p:spPr>
      </p:pic>
      <p:pic>
        <p:nvPicPr>
          <p:cNvPr id="17" name="Picture 16" descr="A person and a child riding a bicycle&#10;&#10;Description automatically generated with low confidence">
            <a:extLst>
              <a:ext uri="{FF2B5EF4-FFF2-40B4-BE49-F238E27FC236}">
                <a16:creationId xmlns:a16="http://schemas.microsoft.com/office/drawing/2014/main" id="{35C0209A-3B85-634D-9B11-F89A99016C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18" t="11519" r="8133" b="4209"/>
          <a:stretch/>
        </p:blipFill>
        <p:spPr>
          <a:xfrm>
            <a:off x="5838495" y="1692572"/>
            <a:ext cx="1762579" cy="1282701"/>
          </a:xfrm>
          <a:prstGeom prst="rect">
            <a:avLst/>
          </a:prstGeom>
        </p:spPr>
      </p:pic>
      <p:pic>
        <p:nvPicPr>
          <p:cNvPr id="21" name="Picture 20" descr="A picture containing person, posing, trouser&#10;&#10;Description automatically generated">
            <a:extLst>
              <a:ext uri="{FF2B5EF4-FFF2-40B4-BE49-F238E27FC236}">
                <a16:creationId xmlns:a16="http://schemas.microsoft.com/office/drawing/2014/main" id="{41F2AAF1-6674-2845-A079-1650F76D74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640" t="19425" r="19565" b="10036"/>
          <a:stretch/>
        </p:blipFill>
        <p:spPr>
          <a:xfrm>
            <a:off x="7786990" y="1743149"/>
            <a:ext cx="1274714" cy="2263079"/>
          </a:xfrm>
          <a:prstGeom prst="rect">
            <a:avLst/>
          </a:prstGeom>
        </p:spPr>
      </p:pic>
      <p:pic>
        <p:nvPicPr>
          <p:cNvPr id="23" name="Picture 22" descr="A picture containing person, outdoor, swimming&#10;&#10;Description automatically generated">
            <a:extLst>
              <a:ext uri="{FF2B5EF4-FFF2-40B4-BE49-F238E27FC236}">
                <a16:creationId xmlns:a16="http://schemas.microsoft.com/office/drawing/2014/main" id="{1FAC43FA-D222-7C42-9579-E8701ECE5E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7227660" y="3057868"/>
            <a:ext cx="1274714" cy="956036"/>
          </a:xfrm>
          <a:prstGeom prst="rect">
            <a:avLst/>
          </a:prstGeom>
        </p:spPr>
      </p:pic>
      <p:pic>
        <p:nvPicPr>
          <p:cNvPr id="25" name="Picture 2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F737E79-4A88-E141-B3DA-9AEC570D8C0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645" t="22285" r="4597" b="10183"/>
          <a:stretch/>
        </p:blipFill>
        <p:spPr>
          <a:xfrm>
            <a:off x="3939705" y="1709835"/>
            <a:ext cx="1797278" cy="1107752"/>
          </a:xfrm>
          <a:prstGeom prst="rect">
            <a:avLst/>
          </a:prstGeom>
        </p:spPr>
      </p:pic>
      <p:pic>
        <p:nvPicPr>
          <p:cNvPr id="27" name="Picture 26" descr="A picture containing person&#10;&#10;Description automatically generated">
            <a:extLst>
              <a:ext uri="{FF2B5EF4-FFF2-40B4-BE49-F238E27FC236}">
                <a16:creationId xmlns:a16="http://schemas.microsoft.com/office/drawing/2014/main" id="{2B7CB0DE-8401-2146-97E8-F3601BACB5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96" y="4395102"/>
            <a:ext cx="1727630" cy="2325831"/>
          </a:xfrm>
          <a:prstGeom prst="rect">
            <a:avLst/>
          </a:prstGeom>
        </p:spPr>
      </p:pic>
      <p:pic>
        <p:nvPicPr>
          <p:cNvPr id="31" name="Picture 3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BCFE283-CE52-6D4D-8C72-68D8ACC659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32558" y="4215306"/>
            <a:ext cx="1656578" cy="2516180"/>
          </a:xfrm>
          <a:prstGeom prst="rect">
            <a:avLst/>
          </a:prstGeom>
        </p:spPr>
      </p:pic>
      <p:pic>
        <p:nvPicPr>
          <p:cNvPr id="33" name="Picture 32" descr="Two wome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AFE98AB8-9DD4-7F42-A2CD-9D989881EB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23118" y="1709835"/>
            <a:ext cx="962948" cy="1738267"/>
          </a:xfrm>
          <a:prstGeom prst="rect">
            <a:avLst/>
          </a:prstGeom>
        </p:spPr>
      </p:pic>
      <p:pic>
        <p:nvPicPr>
          <p:cNvPr id="35" name="Picture 34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4DFE106B-0933-9D42-B64E-DCEC22426C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41450" y="4982666"/>
            <a:ext cx="1748820" cy="17488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8035B02-DF38-CF4E-9FB0-75F0A9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0589" b="12218"/>
          <a:stretch/>
        </p:blipFill>
        <p:spPr>
          <a:xfrm rot="5400000">
            <a:off x="5420135" y="4799537"/>
            <a:ext cx="1983004" cy="1880892"/>
          </a:xfrm>
          <a:prstGeom prst="rect">
            <a:avLst/>
          </a:prstGeom>
        </p:spPr>
      </p:pic>
      <p:pic>
        <p:nvPicPr>
          <p:cNvPr id="4" name="Picture 3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FEFBC196-BC71-234D-A9FE-7FFF267DD11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38495" y="3085497"/>
            <a:ext cx="1274714" cy="15991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722" y="238199"/>
            <a:ext cx="851306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17D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Parent Advisory Committee</a:t>
            </a:r>
          </a:p>
          <a:p>
            <a:pPr algn="ctr"/>
            <a:r>
              <a:rPr lang="en-US" sz="3600" b="1" i="1" dirty="0">
                <a:solidFill>
                  <a:srgbClr val="0093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2021 FPQC Director’s Award Recipient</a:t>
            </a:r>
          </a:p>
        </p:txBody>
      </p:sp>
      <p:pic>
        <p:nvPicPr>
          <p:cNvPr id="1026" name="Picture 2" descr="Free Award Ribbon Cliparts, Download Free Clip Art, Free Clip Art on Clipart  Library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745" y="146142"/>
            <a:ext cx="886841" cy="163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506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6778B1-9B92-4150-A7B2-438DEDB91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Thanks to the PAIRED Pilot Hospitals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C89040-D8C1-4BB3-BCF0-7E0A2334CA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4592" y="1637117"/>
            <a:ext cx="3716270" cy="4442604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Bayfront Health Port Charlotte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Cleveland Clinic Tradition Hospital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Golisano Children’s Hospital of Southwest Florida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Health First Holmes Regional Medical Center 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Holtz Children’s Hospital at UM Jackson Memorial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Joe DiMaggio Children’s Hospital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Johns Hopkins All Children’s Hospital</a:t>
            </a:r>
          </a:p>
          <a:p>
            <a:r>
              <a:rPr lang="en-US" sz="2000" dirty="0" err="1">
                <a:solidFill>
                  <a:schemeClr val="accent1"/>
                </a:solidFill>
              </a:rPr>
              <a:t>Lawnwood</a:t>
            </a:r>
            <a:r>
              <a:rPr lang="en-US" sz="2000" dirty="0">
                <a:solidFill>
                  <a:schemeClr val="accent1"/>
                </a:solidFill>
              </a:rPr>
              <a:t> Regional Medical Center</a:t>
            </a:r>
          </a:p>
          <a:p>
            <a:pPr marL="0" indent="0">
              <a:buNone/>
            </a:pP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DD21D5-8EF3-4C05-B91E-DC3165256A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/>
              <a:t>Memorial Hospital Miramar</a:t>
            </a:r>
          </a:p>
          <a:p>
            <a:r>
              <a:rPr lang="en-US" sz="2000" dirty="0"/>
              <a:t>Memorial Hospital West</a:t>
            </a:r>
          </a:p>
          <a:p>
            <a:r>
              <a:rPr lang="en-US" sz="2000" dirty="0"/>
              <a:t>Mt. Sinai Medical Center</a:t>
            </a:r>
          </a:p>
          <a:p>
            <a:r>
              <a:rPr lang="en-US" sz="2000" dirty="0"/>
              <a:t>Salah Foundation Children's Hospital </a:t>
            </a:r>
            <a:br>
              <a:rPr lang="en-US" sz="2000" dirty="0"/>
            </a:br>
            <a:r>
              <a:rPr lang="en-US" sz="2000" dirty="0"/>
              <a:t>Broward Health Medical Center</a:t>
            </a:r>
          </a:p>
          <a:p>
            <a:r>
              <a:rPr lang="en-US" sz="2000" dirty="0"/>
              <a:t>South Miami Hospital</a:t>
            </a:r>
          </a:p>
          <a:p>
            <a:r>
              <a:rPr lang="en-US" sz="2000" dirty="0"/>
              <a:t>Tallahassee Memorial Hospital</a:t>
            </a:r>
          </a:p>
          <a:p>
            <a:r>
              <a:rPr lang="en-US" sz="2000" dirty="0"/>
              <a:t>Tampa General Hospital</a:t>
            </a:r>
          </a:p>
          <a:p>
            <a:r>
              <a:rPr lang="en-US" sz="2000" dirty="0"/>
              <a:t>UF Health Jacksonville</a:t>
            </a:r>
          </a:p>
          <a:p>
            <a:r>
              <a:rPr lang="en-US" sz="2000" dirty="0"/>
              <a:t>Wolfson’s Children’s Hospital</a:t>
            </a:r>
          </a:p>
        </p:txBody>
      </p:sp>
    </p:spTree>
    <p:extLst>
      <p:ext uri="{BB962C8B-B14F-4D97-AF65-F5344CB8AC3E}">
        <p14:creationId xmlns:p14="http://schemas.microsoft.com/office/powerpoint/2010/main" val="3287028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F13C342-C133-492D-A289-805F2794850E}"/>
              </a:ext>
            </a:extLst>
          </p:cNvPr>
          <p:cNvSpPr txBox="1">
            <a:spLocks/>
          </p:cNvSpPr>
          <p:nvPr/>
        </p:nvSpPr>
        <p:spPr>
          <a:xfrm>
            <a:off x="840154" y="1122363"/>
            <a:ext cx="7585389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PAIRED Hospitals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8898A3-9850-4AB0-8FB6-DDD7658366F6}"/>
              </a:ext>
            </a:extLst>
          </p:cNvPr>
          <p:cNvSpPr/>
          <p:nvPr/>
        </p:nvSpPr>
        <p:spPr>
          <a:xfrm rot="5400000">
            <a:off x="1875324" y="2493370"/>
            <a:ext cx="77638" cy="2147978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89ED6F0-34B7-4CD8-8F7C-52AF5237D1F4}"/>
              </a:ext>
            </a:extLst>
          </p:cNvPr>
          <p:cNvSpPr txBox="1">
            <a:spLocks/>
          </p:cNvSpPr>
          <p:nvPr/>
        </p:nvSpPr>
        <p:spPr>
          <a:xfrm>
            <a:off x="840154" y="3752417"/>
            <a:ext cx="8174736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0335" indent="-126206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944" indent="-13216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12977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E17D19"/>
                </a:solidFill>
              </a:rPr>
              <a:t>One minute for 2 questions:</a:t>
            </a:r>
          </a:p>
          <a:p>
            <a:pPr marL="119063" indent="-119063"/>
            <a:r>
              <a:rPr lang="en-US" sz="2400" dirty="0">
                <a:solidFill>
                  <a:srgbClr val="006747"/>
                </a:solidFill>
              </a:rPr>
              <a:t>Give us one reason why your hospital joined PAIRED?</a:t>
            </a:r>
          </a:p>
          <a:p>
            <a:pPr marL="119063" indent="-119063"/>
            <a:r>
              <a:rPr lang="en-US" sz="2400" dirty="0">
                <a:solidFill>
                  <a:srgbClr val="006747"/>
                </a:solidFill>
              </a:rPr>
              <a:t>Give us one thing that your hospital wants to get out of today?  </a:t>
            </a:r>
          </a:p>
          <a:p>
            <a:pPr marL="285750" indent="-285750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20011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6E49-9DD0-40FC-B546-1DD667DB9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AdventHealth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Children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A2EA42-0175-4716-92D9-5F51111DD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79689" y="1882155"/>
            <a:ext cx="3652211" cy="4197566"/>
          </a:xfrm>
        </p:spPr>
        <p:txBody>
          <a:bodyPr/>
          <a:lstStyle/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PAIRED Team:</a:t>
            </a:r>
          </a:p>
          <a:p>
            <a:pPr marL="0" lvl="0" indent="0">
              <a:buNone/>
            </a:pPr>
            <a:endParaRPr lang="en-US" sz="2400" dirty="0">
              <a:solidFill>
                <a:srgbClr val="E17D19"/>
              </a:solidFill>
            </a:endParaRP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Kathryn Mikulencak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Sadie William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Jacqueline Heitz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Carla Snider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Lisa Bowman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Robyn </a:t>
            </a:r>
            <a:r>
              <a:rPr lang="en-US" sz="2400" dirty="0" err="1">
                <a:solidFill>
                  <a:srgbClr val="E17D19"/>
                </a:solidFill>
              </a:rPr>
              <a:t>Muyet</a:t>
            </a:r>
            <a:endParaRPr lang="en-US" sz="2400" dirty="0">
              <a:solidFill>
                <a:srgbClr val="E17D19"/>
              </a:solidFill>
            </a:endParaRP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Jeff Cousins</a:t>
            </a: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760474" y="4484473"/>
            <a:ext cx="4038600" cy="2456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0335" indent="-126206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944" indent="-13216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12977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Orlando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D7CA6F-CC8C-471F-A264-FA54246CF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87" y="1882155"/>
            <a:ext cx="4428109" cy="254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585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735041" y="4529139"/>
            <a:ext cx="4038600" cy="24567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Plantation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160804" y="1986228"/>
            <a:ext cx="3810000" cy="40143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PAIRED Team:</a:t>
            </a:r>
          </a:p>
          <a:p>
            <a:pPr marL="0" indent="0">
              <a:buNone/>
            </a:pPr>
            <a:endParaRPr lang="en-US" sz="2400" dirty="0">
              <a:solidFill>
                <a:srgbClr val="E17D19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Vanessa Phillips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Daphna Barbeau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Anna Duenas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Judy Ann </a:t>
            </a:r>
            <a:r>
              <a:rPr lang="en-US" sz="2400" dirty="0" err="1">
                <a:solidFill>
                  <a:srgbClr val="E17D19"/>
                </a:solidFill>
              </a:rPr>
              <a:t>Lyewsang</a:t>
            </a:r>
            <a:endParaRPr lang="en-US" sz="2400" dirty="0">
              <a:solidFill>
                <a:srgbClr val="E17D19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E17D19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42993" y="48758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HCA Florida University Hospital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E0E6FEC-11EA-4F2E-9C1C-06BF83C35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8" y="1984237"/>
            <a:ext cx="4621356" cy="245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32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740548" y="4516813"/>
            <a:ext cx="4038600" cy="1554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Rochester, NY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075695" y="2019656"/>
            <a:ext cx="3153905" cy="4267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PAIRED Team:</a:t>
            </a:r>
          </a:p>
          <a:p>
            <a:pPr marL="0" indent="0">
              <a:buNone/>
            </a:pPr>
            <a:endParaRPr lang="en-US" sz="2400" dirty="0">
              <a:solidFill>
                <a:srgbClr val="E17D19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Colby Day Richardson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Dacia Terrano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Jamey Tulloch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Tom Greenwood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Jeff Meyers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Hyacinth Lewis</a:t>
            </a:r>
            <a:endParaRPr lang="en-US" sz="2000" dirty="0">
              <a:solidFill>
                <a:srgbClr val="E17D19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E17D19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E17D19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E17D19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Golisano Children’s Hospital, University of Rochester Medical Center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8D1894B-6A13-4EF4-A89F-398680C41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63" y="2019257"/>
            <a:ext cx="4387969" cy="246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726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11370" y="4476636"/>
            <a:ext cx="4038600" cy="1554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Daytona Beach</a:t>
            </a:r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251743" y="1814518"/>
            <a:ext cx="3810000" cy="39064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PAIRED Team:</a:t>
            </a:r>
          </a:p>
          <a:p>
            <a:pPr marL="0" indent="0">
              <a:buNone/>
            </a:pPr>
            <a:endParaRPr lang="en-US" sz="2400" dirty="0">
              <a:solidFill>
                <a:srgbClr val="E17D19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Susan Johnsen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Tanya Wolfe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Anthony Barone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Kailey Chambers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Patty Littlefield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Heidi Wright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Colleen Scolari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Halifax Health 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866395D6-FA50-4F34-AF37-58D08A60B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33" y="1810963"/>
            <a:ext cx="4537674" cy="261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961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747966" y="4489693"/>
            <a:ext cx="4038600" cy="1554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Boca Raton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106141" y="1791970"/>
            <a:ext cx="3810000" cy="40999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PAIRED Team:</a:t>
            </a:r>
          </a:p>
          <a:p>
            <a:pPr marL="0" indent="0">
              <a:buNone/>
            </a:pPr>
            <a:endParaRPr lang="en-US" sz="2400" dirty="0">
              <a:solidFill>
                <a:srgbClr val="E17D19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Karen Edlington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Howard Brenker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Susan Knapp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Randi </a:t>
            </a:r>
            <a:r>
              <a:rPr lang="en-US" sz="2400" dirty="0" err="1">
                <a:solidFill>
                  <a:srgbClr val="E17D19"/>
                </a:solidFill>
              </a:rPr>
              <a:t>Boike</a:t>
            </a:r>
            <a:endParaRPr lang="en-US" sz="2400" dirty="0">
              <a:solidFill>
                <a:srgbClr val="E17D19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Boca Raton Regional Hospital, Baptist Health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Florida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89CC4C2-4F5C-4DC0-AFAF-030B270BD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87" y="1791970"/>
            <a:ext cx="4397189" cy="266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371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6E49-9DD0-40FC-B546-1DD667DB9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Winter Haven Women’s Hospital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A2EA42-0175-4716-92D9-5F51111DD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8412" y="1877351"/>
            <a:ext cx="3652211" cy="45905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PAIRED Team:</a:t>
            </a:r>
            <a:endParaRPr lang="en-US" sz="2400" dirty="0">
              <a:solidFill>
                <a:srgbClr val="E17D19"/>
              </a:solidFill>
              <a:cs typeface="Calibri" panose="020F0502020204030204"/>
            </a:endParaRPr>
          </a:p>
          <a:p>
            <a:pPr marL="0" lvl="0" indent="0">
              <a:buNone/>
            </a:pPr>
            <a:endParaRPr lang="en-US" sz="2400" dirty="0">
              <a:solidFill>
                <a:srgbClr val="E17D19"/>
              </a:solidFill>
            </a:endParaRP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Valerie Butler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Jennifer Fynn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Dawn Jarman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Brandi Sasnett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Nicci Lambert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Stefanie Spanier</a:t>
            </a: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895559" y="4328070"/>
            <a:ext cx="3651250" cy="155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0335" indent="-126206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944" indent="-13216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12977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Winter Haven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89B3C91A-A361-421E-AF7C-A24E4FB23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25" y="1880063"/>
            <a:ext cx="4321822" cy="236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31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6E49-9DD0-40FC-B546-1DD667DB9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HCA Florida Brandon Hospital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A2EA42-0175-4716-92D9-5F51111DD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3083" y="1818579"/>
            <a:ext cx="3652211" cy="42307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PAIRED Team:</a:t>
            </a:r>
          </a:p>
          <a:p>
            <a:pPr marL="0" lvl="0" indent="0">
              <a:buNone/>
            </a:pPr>
            <a:endParaRPr lang="en-US" sz="2400" dirty="0">
              <a:solidFill>
                <a:srgbClr val="E17D19"/>
              </a:solidFill>
            </a:endParaRP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Marie Berg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Jordan Teper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Peggy Nickens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Mary Meiron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Bella Cabrera	</a:t>
            </a:r>
          </a:p>
          <a:p>
            <a:pPr marL="0" indent="0">
              <a:buNone/>
            </a:pPr>
            <a:endParaRPr lang="en-US" dirty="0">
              <a:solidFill>
                <a:srgbClr val="E17D19"/>
              </a:solidFill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938569" y="4382378"/>
            <a:ext cx="3651250" cy="155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0335" indent="-126206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944" indent="-13216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12977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Brandon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7A36049-6065-4BBA-86D0-545E1137B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43" y="1818808"/>
            <a:ext cx="4394903" cy="251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568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0C234EC-55ED-4E62-9BC6-51CCF5663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HOUSEKEEPING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4545CE0-0B62-442E-8909-E4E185C40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1863" y="1297008"/>
            <a:ext cx="6476214" cy="48586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r>
              <a:rPr lang="en-US" sz="2800" b="1" dirty="0"/>
              <a:t>Please type your name and hospital affiliation in the chat</a:t>
            </a:r>
          </a:p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r>
              <a:rPr lang="en-US" sz="2800" b="1" dirty="0"/>
              <a:t>Submit any questions throughout the event via the chat</a:t>
            </a:r>
          </a:p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endParaRPr lang="en-US" sz="1100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16529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6E49-9DD0-40FC-B546-1DD667DB9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Jupiter Medical Center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A2EA42-0175-4716-92D9-5F51111DD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58524" y="1737701"/>
            <a:ext cx="3652211" cy="4442604"/>
          </a:xfrm>
        </p:spPr>
        <p:txBody>
          <a:bodyPr/>
          <a:lstStyle/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PAIRED Team:</a:t>
            </a:r>
          </a:p>
          <a:p>
            <a:pPr marL="0" lvl="0" indent="0">
              <a:buNone/>
            </a:pPr>
            <a:endParaRPr lang="en-US" sz="2400" dirty="0">
              <a:solidFill>
                <a:srgbClr val="E17D19"/>
              </a:solidFill>
            </a:endParaRP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Jodi Dolezel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John Harvey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Kerri D'Amico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Bernie Crosson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1052257" y="4253763"/>
            <a:ext cx="3651250" cy="155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0335" indent="-126206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944" indent="-13216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12977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Palm City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AF1AA8D-384E-44C4-8E45-DEF03A0BF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53" y="1736221"/>
            <a:ext cx="4636035" cy="243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755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6E49-9DD0-40FC-B546-1DD667DB9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 Joseph Hospital South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A2EA42-0175-4716-92D9-5F51111DD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7731" y="1578636"/>
            <a:ext cx="3652211" cy="4442604"/>
          </a:xfrm>
        </p:spPr>
        <p:txBody>
          <a:bodyPr/>
          <a:lstStyle/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PAIRED Team:</a:t>
            </a:r>
          </a:p>
          <a:p>
            <a:pPr marL="0" lvl="0" indent="0">
              <a:buNone/>
            </a:pPr>
            <a:endParaRPr lang="en-US" sz="2400" dirty="0">
              <a:solidFill>
                <a:srgbClr val="E17D19"/>
              </a:solidFill>
            </a:endParaRP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Tiffany Botts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Rodrigo Azuero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Christy Wiggins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Corrie Long</a:t>
            </a: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878436" y="4507858"/>
            <a:ext cx="3651250" cy="155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0335" indent="-126206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944" indent="-13216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12977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Riverview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CDD67D40-91F2-4618-9D9F-AB368E8D9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50" y="1578636"/>
            <a:ext cx="4271821" cy="284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134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6E49-9DD0-40FC-B546-1DD667DB9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Northwest Medical Center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A2EA42-0175-4716-92D9-5F51111DD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14172" y="1622873"/>
            <a:ext cx="3652211" cy="4442604"/>
          </a:xfrm>
        </p:spPr>
        <p:txBody>
          <a:bodyPr/>
          <a:lstStyle/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PAIRED Team:</a:t>
            </a:r>
          </a:p>
          <a:p>
            <a:pPr marL="0" lvl="0" indent="0">
              <a:buNone/>
            </a:pPr>
            <a:endParaRPr lang="en-US" sz="2400" dirty="0">
              <a:solidFill>
                <a:srgbClr val="E17D19"/>
              </a:solidFill>
            </a:endParaRP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Vargabi Ghei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Alexa Mitzner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Dr. Aviles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Jessica Thomas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Tamara Bledsoe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Deborah Tedder</a:t>
            </a:r>
          </a:p>
          <a:p>
            <a:pPr marL="0" lvl="0" indent="0">
              <a:buNone/>
            </a:pPr>
            <a:endParaRPr lang="en-US" sz="2400" dirty="0">
              <a:solidFill>
                <a:srgbClr val="E17D19"/>
              </a:solidFill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800185" y="4419561"/>
            <a:ext cx="3651250" cy="155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0335" indent="-126206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944" indent="-13216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12977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Margate</a:t>
            </a:r>
          </a:p>
        </p:txBody>
      </p:sp>
      <p:pic>
        <p:nvPicPr>
          <p:cNvPr id="1026" name="Picture 2" descr="Northwest Medical Center">
            <a:extLst>
              <a:ext uri="{FF2B5EF4-FFF2-40B4-BE49-F238E27FC236}">
                <a16:creationId xmlns:a16="http://schemas.microsoft.com/office/drawing/2014/main" id="{E8EB8A1E-F5D3-4F63-A401-E41AB40A5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10" y="1621423"/>
            <a:ext cx="4119800" cy="275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322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6E49-9DD0-40FC-B546-1DD667DB9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Baptist Medical Center South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A2EA42-0175-4716-92D9-5F51111DD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26307" y="1637117"/>
            <a:ext cx="3652211" cy="4442604"/>
          </a:xfrm>
        </p:spPr>
        <p:txBody>
          <a:bodyPr/>
          <a:lstStyle/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PAIRED Team:</a:t>
            </a:r>
          </a:p>
          <a:p>
            <a:pPr marL="0" lvl="0" indent="0">
              <a:buNone/>
            </a:pPr>
            <a:endParaRPr lang="en-US" sz="2400" dirty="0">
              <a:solidFill>
                <a:srgbClr val="E17D19"/>
              </a:solidFill>
            </a:endParaRP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Natalie Taylor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William Driscoll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Anna Doyle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Amy Bankhead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Lucinda Deputy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Andrea Smith</a:t>
            </a:r>
          </a:p>
        </p:txBody>
      </p:sp>
      <p:sp>
        <p:nvSpPr>
          <p:cNvPr id="3" name="Rectangle 2"/>
          <p:cNvSpPr/>
          <p:nvPr/>
        </p:nvSpPr>
        <p:spPr>
          <a:xfrm>
            <a:off x="1831905" y="4593523"/>
            <a:ext cx="1640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9374"/>
                </a:solidFill>
              </a:rPr>
              <a:t>Jacksonville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B8F72DD1-E963-4AAC-BBD3-E1AE2330A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95" y="1637118"/>
            <a:ext cx="4176273" cy="29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263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26768" y="4538581"/>
            <a:ext cx="4038600" cy="11371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Wellington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246867" y="1800422"/>
            <a:ext cx="3779520" cy="370954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PAIRED Team:</a:t>
            </a:r>
          </a:p>
          <a:p>
            <a:pPr marL="0" lvl="0" indent="0">
              <a:buNone/>
            </a:pPr>
            <a:endParaRPr lang="en-US" dirty="0">
              <a:solidFill>
                <a:srgbClr val="E17D19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Kimberley Masterson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Edith Spencer-Morales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Jessica Eck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Mellissa Heath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2539" y="-451209"/>
            <a:ext cx="9223513" cy="1630362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Wellington Regional Medical Center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C4DABCC-C8F8-4732-8EF5-5E49C76EF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1" y="1800422"/>
            <a:ext cx="4616455" cy="268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979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6E49-9DD0-40FC-B546-1DD667DB9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Lakeland Regional Health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A2EA42-0175-4716-92D9-5F51111DD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3139" y="1743911"/>
            <a:ext cx="3652211" cy="4442604"/>
          </a:xfrm>
        </p:spPr>
        <p:txBody>
          <a:bodyPr/>
          <a:lstStyle/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PAIRED Team:</a:t>
            </a:r>
          </a:p>
          <a:p>
            <a:pPr marL="0" lvl="0" indent="0">
              <a:buNone/>
            </a:pPr>
            <a:endParaRPr lang="en-US" sz="2400" dirty="0">
              <a:solidFill>
                <a:srgbClr val="E17D19"/>
              </a:solidFill>
            </a:endParaRP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Tracey </a:t>
            </a:r>
            <a:r>
              <a:rPr lang="en-US" sz="2400" dirty="0" err="1">
                <a:solidFill>
                  <a:srgbClr val="E17D19"/>
                </a:solidFill>
              </a:rPr>
              <a:t>Mckinney</a:t>
            </a:r>
            <a:endParaRPr lang="en-US" sz="2400" dirty="0">
              <a:solidFill>
                <a:srgbClr val="E17D19"/>
              </a:solidFill>
            </a:endParaRP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Jessica May-</a:t>
            </a:r>
            <a:r>
              <a:rPr lang="en-US" sz="2400" dirty="0" err="1">
                <a:solidFill>
                  <a:srgbClr val="E17D19"/>
                </a:solidFill>
              </a:rPr>
              <a:t>Rabbach</a:t>
            </a:r>
            <a:endParaRPr lang="en-US" sz="2400" dirty="0">
              <a:solidFill>
                <a:srgbClr val="E17D19"/>
              </a:solidFill>
            </a:endParaRP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Carol Camino de Stone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Tracy Ayers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Lori Shea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Ashlyn Koonce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Danielle Moore</a:t>
            </a:r>
          </a:p>
        </p:txBody>
      </p:sp>
      <p:sp>
        <p:nvSpPr>
          <p:cNvPr id="3" name="Rectangle 2"/>
          <p:cNvSpPr/>
          <p:nvPr/>
        </p:nvSpPr>
        <p:spPr>
          <a:xfrm>
            <a:off x="2179370" y="4670104"/>
            <a:ext cx="13975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9374"/>
                </a:solidFill>
              </a:rPr>
              <a:t>Lakeland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B3D654D-BF13-4B8B-9694-0AC430577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92" y="1743911"/>
            <a:ext cx="42291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690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6E49-9DD0-40FC-B546-1DD667DB9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NCH North Naples Hospital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A2EA42-0175-4716-92D9-5F51111DD1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PAIRED Team:</a:t>
            </a:r>
          </a:p>
          <a:p>
            <a:pPr marL="0" lvl="0" indent="0">
              <a:buNone/>
            </a:pPr>
            <a:endParaRPr lang="en-US" sz="2400" dirty="0">
              <a:solidFill>
                <a:srgbClr val="E17D19"/>
              </a:solidFill>
            </a:endParaRP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Julianna </a:t>
            </a:r>
            <a:r>
              <a:rPr lang="en-US" sz="2400" dirty="0" err="1">
                <a:solidFill>
                  <a:srgbClr val="E17D19"/>
                </a:solidFill>
              </a:rPr>
              <a:t>Rosello</a:t>
            </a:r>
            <a:endParaRPr lang="en-US" sz="2400" dirty="0">
              <a:solidFill>
                <a:srgbClr val="E17D19"/>
              </a:solidFill>
            </a:endParaRP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Carine </a:t>
            </a:r>
            <a:r>
              <a:rPr lang="en-US" sz="2400" dirty="0" err="1">
                <a:solidFill>
                  <a:srgbClr val="E17D19"/>
                </a:solidFill>
              </a:rPr>
              <a:t>Stromquist</a:t>
            </a:r>
            <a:endParaRPr lang="en-US" sz="2400" dirty="0">
              <a:solidFill>
                <a:srgbClr val="E17D19"/>
              </a:solidFill>
            </a:endParaRPr>
          </a:p>
          <a:p>
            <a:pPr marL="0" lvl="0" indent="0">
              <a:buNone/>
            </a:pPr>
            <a:r>
              <a:rPr lang="en-US" sz="2400" dirty="0" err="1">
                <a:solidFill>
                  <a:srgbClr val="E17D19"/>
                </a:solidFill>
              </a:rPr>
              <a:t>Seletia</a:t>
            </a:r>
            <a:r>
              <a:rPr lang="en-US" sz="2400" dirty="0">
                <a:solidFill>
                  <a:srgbClr val="E17D19"/>
                </a:solidFill>
              </a:rPr>
              <a:t> Henriquez-</a:t>
            </a:r>
            <a:r>
              <a:rPr lang="en-US" sz="2400" dirty="0" err="1">
                <a:solidFill>
                  <a:srgbClr val="E17D19"/>
                </a:solidFill>
              </a:rPr>
              <a:t>Baretto</a:t>
            </a:r>
            <a:endParaRPr lang="en-US" sz="2400" dirty="0">
              <a:solidFill>
                <a:srgbClr val="E17D19"/>
              </a:solidFill>
            </a:endParaRPr>
          </a:p>
          <a:p>
            <a:pPr marL="0" lv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Paula </a:t>
            </a:r>
            <a:r>
              <a:rPr lang="en-US" sz="2400" dirty="0" err="1">
                <a:solidFill>
                  <a:srgbClr val="E17D19"/>
                </a:solidFill>
              </a:rPr>
              <a:t>DiGrigolo</a:t>
            </a:r>
            <a:endParaRPr lang="en-US" sz="2400" dirty="0">
              <a:solidFill>
                <a:srgbClr val="E17D1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0050" y="4861044"/>
            <a:ext cx="10374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9374"/>
                </a:solidFill>
              </a:rPr>
              <a:t>Naples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B02E23D-656F-4535-AD2C-F23073696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92" y="1637117"/>
            <a:ext cx="4188383" cy="314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05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945236" y="4611551"/>
            <a:ext cx="4038600" cy="1554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Fort Walton Beach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514032" y="1833747"/>
            <a:ext cx="3505200" cy="40143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PAIRED Team:</a:t>
            </a:r>
          </a:p>
          <a:p>
            <a:pPr marL="0" indent="0">
              <a:buNone/>
            </a:pPr>
            <a:endParaRPr lang="en-US" sz="2400" dirty="0">
              <a:solidFill>
                <a:srgbClr val="E17D19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Jane Bradley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Dr. S Sims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Kristina Sims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Lauren </a:t>
            </a:r>
            <a:r>
              <a:rPr lang="en-US" sz="2400" dirty="0" err="1">
                <a:solidFill>
                  <a:srgbClr val="E17D19"/>
                </a:solidFill>
              </a:rPr>
              <a:t>Hignite</a:t>
            </a:r>
            <a:endParaRPr lang="en-US" sz="2400" dirty="0">
              <a:solidFill>
                <a:srgbClr val="E17D19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Stacey Watkins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 Walton Beach Medical Center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82BFFAC-729B-48D5-B0FD-BC12E122F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92" y="1833747"/>
            <a:ext cx="4799888" cy="270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137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945236" y="4611551"/>
            <a:ext cx="4038600" cy="1554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Miami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642218" y="1712682"/>
            <a:ext cx="3505200" cy="40143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PAIRED Team:</a:t>
            </a:r>
          </a:p>
          <a:p>
            <a:pPr marL="0" indent="0">
              <a:buNone/>
            </a:pPr>
            <a:endParaRPr lang="en-US" sz="2400" dirty="0">
              <a:solidFill>
                <a:srgbClr val="E17D19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Allison Diaz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Kara del Valle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Vanessa Perez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Ricardo Diaz Torres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Rachel Evers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Adrian Molina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Baptist Hospital of Miami</a:t>
            </a:r>
          </a:p>
        </p:txBody>
      </p:sp>
      <p:pic>
        <p:nvPicPr>
          <p:cNvPr id="2" name="Picture 2" descr="A picture containing outdoor, city, shore, resort&#10;&#10;Description automatically generated">
            <a:extLst>
              <a:ext uri="{FF2B5EF4-FFF2-40B4-BE49-F238E27FC236}">
                <a16:creationId xmlns:a16="http://schemas.microsoft.com/office/drawing/2014/main" id="{C9039A0F-9917-4C71-B25F-1507484A8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47" y="1805039"/>
            <a:ext cx="4950863" cy="279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69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945236" y="4611551"/>
            <a:ext cx="4038600" cy="1554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Tampa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642218" y="1712682"/>
            <a:ext cx="3505200" cy="40143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PAIRED Team:</a:t>
            </a:r>
          </a:p>
          <a:p>
            <a:pPr marL="0" indent="0">
              <a:buNone/>
            </a:pPr>
            <a:endParaRPr lang="en-US" sz="2400" dirty="0">
              <a:solidFill>
                <a:srgbClr val="E17D19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Narendra </a:t>
            </a:r>
            <a:r>
              <a:rPr lang="en-US" sz="2400" dirty="0" err="1">
                <a:solidFill>
                  <a:srgbClr val="E17D19"/>
                </a:solidFill>
              </a:rPr>
              <a:t>Dereddy</a:t>
            </a:r>
            <a:endParaRPr lang="en-US" sz="2400" dirty="0">
              <a:solidFill>
                <a:srgbClr val="E17D19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Angela </a:t>
            </a:r>
            <a:r>
              <a:rPr lang="en-US" sz="2400" dirty="0" err="1">
                <a:solidFill>
                  <a:srgbClr val="E17D19"/>
                </a:solidFill>
              </a:rPr>
              <a:t>Isbel</a:t>
            </a:r>
            <a:endParaRPr lang="en-US" sz="2400" dirty="0">
              <a:solidFill>
                <a:srgbClr val="E17D19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Kristin Clopton</a:t>
            </a:r>
          </a:p>
          <a:p>
            <a:pPr marL="0" indent="0">
              <a:buNone/>
            </a:pPr>
            <a:r>
              <a:rPr lang="en-US" sz="2400" dirty="0" err="1">
                <a:solidFill>
                  <a:srgbClr val="E17D19"/>
                </a:solidFill>
              </a:rPr>
              <a:t>Daneen</a:t>
            </a:r>
            <a:r>
              <a:rPr lang="en-US" sz="2400" dirty="0">
                <a:solidFill>
                  <a:srgbClr val="E17D19"/>
                </a:solidFill>
              </a:rPr>
              <a:t> </a:t>
            </a:r>
            <a:r>
              <a:rPr lang="en-US" sz="2400" dirty="0" err="1">
                <a:solidFill>
                  <a:srgbClr val="E17D19"/>
                </a:solidFill>
              </a:rPr>
              <a:t>Brittenbach</a:t>
            </a:r>
            <a:endParaRPr lang="en-US" sz="2400" dirty="0">
              <a:solidFill>
                <a:srgbClr val="E17D19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Sandra </a:t>
            </a:r>
            <a:r>
              <a:rPr lang="en-US" sz="2400" dirty="0" err="1">
                <a:solidFill>
                  <a:srgbClr val="E17D19"/>
                </a:solidFill>
              </a:rPr>
              <a:t>Burnetter</a:t>
            </a:r>
            <a:endParaRPr lang="en-US" sz="2400" dirty="0">
              <a:solidFill>
                <a:srgbClr val="E17D19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AdventHealth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Tampa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DA0594-69F8-444D-8B52-84FB9D34D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92" y="1712682"/>
            <a:ext cx="4921600" cy="27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493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0EA275-F98F-4601-8077-0F0F9A71B4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0F0EA8-E233-4E8C-B453-93EF424F0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PAIRED Initiative 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 &amp; Introductions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A894AB-2091-4214-9C43-976CC599F9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Bill Sappenfield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Sue Bowles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409" r="-126"/>
          <a:stretch/>
        </p:blipFill>
        <p:spPr>
          <a:xfrm>
            <a:off x="6021655" y="2450592"/>
            <a:ext cx="3021761" cy="1941630"/>
          </a:xfrm>
          <a:prstGeom prst="rect">
            <a:avLst/>
          </a:prstGeom>
          <a:ln w="57150">
            <a:solidFill>
              <a:srgbClr val="80B0A6"/>
            </a:solidFill>
          </a:ln>
        </p:spPr>
      </p:pic>
    </p:spTree>
    <p:extLst>
      <p:ext uri="{BB962C8B-B14F-4D97-AF65-F5344CB8AC3E}">
        <p14:creationId xmlns:p14="http://schemas.microsoft.com/office/powerpoint/2010/main" val="1120615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945236" y="4697951"/>
            <a:ext cx="4038600" cy="1554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Celebration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246218" y="1698829"/>
            <a:ext cx="3505200" cy="40143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PAIRED Team:</a:t>
            </a:r>
          </a:p>
          <a:p>
            <a:pPr marL="0" indent="0">
              <a:buNone/>
            </a:pPr>
            <a:endParaRPr lang="en-US" sz="2400" dirty="0">
              <a:solidFill>
                <a:srgbClr val="E17D19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Beverley Press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Christine Davis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Jane Godfrey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17D19"/>
                </a:solidFill>
              </a:rPr>
              <a:t>Jennifer Pellegrino</a:t>
            </a:r>
          </a:p>
          <a:p>
            <a:pPr marL="0" indent="0">
              <a:buNone/>
            </a:pPr>
            <a:r>
              <a:rPr lang="en-US" sz="2400" dirty="0" err="1">
                <a:solidFill>
                  <a:srgbClr val="E17D19"/>
                </a:solidFill>
              </a:rPr>
              <a:t>Riki</a:t>
            </a:r>
            <a:r>
              <a:rPr lang="en-US" sz="2400" dirty="0">
                <a:solidFill>
                  <a:srgbClr val="E17D19"/>
                </a:solidFill>
              </a:rPr>
              <a:t> Scales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AdventHealth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Celebration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CAF5951-E4E5-4E32-9AA9-51C191E3E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92" y="1698829"/>
            <a:ext cx="4471200" cy="295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07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6251" y="234484"/>
            <a:ext cx="8168582" cy="948434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EDA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Does FPQC Choose Initiatives? 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06251" y="1856232"/>
            <a:ext cx="1464906" cy="3959352"/>
          </a:xfrm>
          <a:prstGeom prst="rightArrow">
            <a:avLst>
              <a:gd name="adj1" fmla="val 65242"/>
              <a:gd name="adj2" fmla="val 38572"/>
            </a:avLst>
          </a:prstGeom>
          <a:solidFill>
            <a:srgbClr val="80B0A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Form Infant Health Comm.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468309" y="1856232"/>
            <a:ext cx="1371600" cy="3959352"/>
          </a:xfrm>
          <a:prstGeom prst="rightArrow">
            <a:avLst>
              <a:gd name="adj1" fmla="val 65242"/>
              <a:gd name="adj2" fmla="val 38572"/>
            </a:avLst>
          </a:prstGeom>
          <a:solidFill>
            <a:srgbClr val="EDA65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Poll FPQC NICUs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931349" y="1856232"/>
            <a:ext cx="1603248" cy="3959352"/>
          </a:xfrm>
          <a:prstGeom prst="rightArrow">
            <a:avLst>
              <a:gd name="adj1" fmla="val 65242"/>
              <a:gd name="adj2" fmla="val 38572"/>
            </a:avLst>
          </a:prstGeom>
          <a:solidFill>
            <a:srgbClr val="00937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Infant Health Comm.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Decides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1953453" y="1746504"/>
            <a:ext cx="1423416" cy="987552"/>
          </a:xfrm>
          <a:prstGeom prst="rightArrow">
            <a:avLst>
              <a:gd name="adj1" fmla="val 59259"/>
              <a:gd name="adj2" fmla="val 25001"/>
            </a:avLst>
          </a:prstGeom>
          <a:solidFill>
            <a:srgbClr val="00674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Data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1962597" y="2720340"/>
            <a:ext cx="1423416" cy="987552"/>
          </a:xfrm>
          <a:prstGeom prst="rightArrow">
            <a:avLst>
              <a:gd name="adj1" fmla="val 70370"/>
              <a:gd name="adj2" fmla="val 25926"/>
            </a:avLst>
          </a:prstGeom>
          <a:solidFill>
            <a:srgbClr val="CEC49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Other PQCs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1971741" y="3707892"/>
            <a:ext cx="1423416" cy="987552"/>
          </a:xfrm>
          <a:prstGeom prst="rightArrow">
            <a:avLst>
              <a:gd name="adj1" fmla="val 70370"/>
              <a:gd name="adj2" fmla="val 25926"/>
            </a:avLst>
          </a:prstGeom>
          <a:solidFill>
            <a:srgbClr val="46606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Guide  lines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1980885" y="4681728"/>
            <a:ext cx="1423416" cy="987552"/>
          </a:xfrm>
          <a:prstGeom prst="rightArrow">
            <a:avLst>
              <a:gd name="adj1" fmla="val 70370"/>
              <a:gd name="adj2" fmla="val 25926"/>
            </a:avLst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Stake  holders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99187" y="2524482"/>
            <a:ext cx="2210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466069"/>
                </a:solidFill>
                <a:latin typeface="Gill Sans MT" panose="020B0502020104020203" pitchFamily="34" charset="0"/>
                <a:ea typeface="MS Mincho"/>
                <a:cs typeface="Times New Roman" panose="02020603050405020304" pitchFamily="18" charset="0"/>
              </a:rPr>
              <a:t>PAIRED</a:t>
            </a:r>
            <a:endParaRPr lang="en-US" sz="4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11409" r="-126"/>
          <a:stretch/>
        </p:blipFill>
        <p:spPr>
          <a:xfrm>
            <a:off x="6699187" y="3142429"/>
            <a:ext cx="2210049" cy="1420066"/>
          </a:xfrm>
          <a:prstGeom prst="rect">
            <a:avLst/>
          </a:prstGeom>
          <a:ln w="57150">
            <a:solidFill>
              <a:srgbClr val="80B0A6"/>
            </a:solidFill>
          </a:ln>
        </p:spPr>
      </p:pic>
    </p:spTree>
    <p:extLst>
      <p:ext uri="{BB962C8B-B14F-4D97-AF65-F5344CB8AC3E}">
        <p14:creationId xmlns:p14="http://schemas.microsoft.com/office/powerpoint/2010/main" val="173405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527795" y="1102996"/>
            <a:ext cx="2024349" cy="887879"/>
          </a:xfrm>
          <a:prstGeom prst="roundRect">
            <a:avLst/>
          </a:prstGeom>
          <a:solidFill>
            <a:srgbClr val="EDA6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Clinical Co-Leads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PAIRED Leadership Team</a:t>
            </a:r>
          </a:p>
        </p:txBody>
      </p:sp>
      <p:pic>
        <p:nvPicPr>
          <p:cNvPr id="5" name="Picture 2" descr="Mark L. Hudak, M.D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687" y="2175472"/>
            <a:ext cx="1371600" cy="1828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7" t="3545" r="10495" b="31705"/>
          <a:stretch/>
        </p:blipFill>
        <p:spPr bwMode="auto">
          <a:xfrm>
            <a:off x="728431" y="2439278"/>
            <a:ext cx="1351722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2" descr="https://pbs.twimg.com/profile_images/781513083277619200/HLaaAhFq_400x4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7" r="19353" b="4000"/>
          <a:stretch/>
        </p:blipFill>
        <p:spPr bwMode="auto">
          <a:xfrm>
            <a:off x="6962013" y="2439278"/>
            <a:ext cx="1325880" cy="1828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67243" y="3962400"/>
            <a:ext cx="2039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Mark Hudak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39185" y="6318465"/>
            <a:ext cx="3401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Samarth Shukla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4736" y="4290934"/>
            <a:ext cx="2039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Sue Bowles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05397" y="4270274"/>
            <a:ext cx="2039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Lelis Vernon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80088" y="1265385"/>
            <a:ext cx="2248409" cy="910087"/>
          </a:xfrm>
          <a:prstGeom prst="roundRect">
            <a:avLst/>
          </a:prstGeom>
          <a:solidFill>
            <a:srgbClr val="EDA6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Nurse Consultant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74966" y="1265385"/>
            <a:ext cx="2248409" cy="910087"/>
          </a:xfrm>
          <a:prstGeom prst="roundRect">
            <a:avLst/>
          </a:prstGeom>
          <a:solidFill>
            <a:srgbClr val="EDA6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Parent Consultant</a:t>
            </a:r>
          </a:p>
        </p:txBody>
      </p:sp>
      <p:pic>
        <p:nvPicPr>
          <p:cNvPr id="1026" name="Picture 2" descr="Samarth Shukla, M.B.B.S. (M.D.)">
            <a:extLst>
              <a:ext uri="{FF2B5EF4-FFF2-40B4-BE49-F238E27FC236}">
                <a16:creationId xmlns:a16="http://schemas.microsoft.com/office/drawing/2014/main" id="{F1A3A500-0A61-4DCA-AAA1-C63A640E7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552544"/>
            <a:ext cx="1371600" cy="182880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143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8BF5C-7F26-40DC-B024-B743605A8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 &amp; New PAIRED Hospitals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DD33EDD-9749-4E26-86C1-0D686DB8C6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30" y="855534"/>
            <a:ext cx="7950757" cy="5963069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" name="Oval 2"/>
          <p:cNvSpPr/>
          <p:nvPr/>
        </p:nvSpPr>
        <p:spPr>
          <a:xfrm>
            <a:off x="6278880" y="3180080"/>
            <a:ext cx="193040" cy="172720"/>
          </a:xfrm>
          <a:prstGeom prst="ellipse">
            <a:avLst/>
          </a:prstGeom>
          <a:solidFill>
            <a:srgbClr val="F1B87F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Map of New York - Cities and Roads - GIS Geograph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64" y="4044736"/>
            <a:ext cx="2566783" cy="205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-Point Star 4"/>
          <p:cNvSpPr/>
          <p:nvPr/>
        </p:nvSpPr>
        <p:spPr>
          <a:xfrm>
            <a:off x="1903227" y="4611977"/>
            <a:ext cx="365760" cy="365760"/>
          </a:xfrm>
          <a:prstGeom prst="star5">
            <a:avLst/>
          </a:prstGeom>
          <a:solidFill>
            <a:srgbClr val="FFC000"/>
          </a:solidFill>
          <a:ln>
            <a:solidFill>
              <a:srgbClr val="EDA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88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0745214"/>
              </p:ext>
            </p:extLst>
          </p:nvPr>
        </p:nvGraphicFramePr>
        <p:xfrm>
          <a:off x="592593" y="1250292"/>
          <a:ext cx="7950200" cy="5195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7989" y="216133"/>
            <a:ext cx="8579408" cy="948434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0093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SSC Level of Practice—Pre-implementation</a:t>
            </a:r>
            <a:br>
              <a:rPr lang="en-US" sz="3600" b="1" dirty="0">
                <a:solidFill>
                  <a:srgbClr val="0093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0093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PAIRED NICUs (n=16/16)</a:t>
            </a:r>
          </a:p>
        </p:txBody>
      </p:sp>
    </p:spTree>
    <p:extLst>
      <p:ext uri="{BB962C8B-B14F-4D97-AF65-F5344CB8AC3E}">
        <p14:creationId xmlns:p14="http://schemas.microsoft.com/office/powerpoint/2010/main" val="1622351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1157575"/>
              </p:ext>
            </p:extLst>
          </p:nvPr>
        </p:nvGraphicFramePr>
        <p:xfrm>
          <a:off x="565150" y="1164567"/>
          <a:ext cx="7950200" cy="5195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216133"/>
            <a:ext cx="9144000" cy="948434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0093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Policy, Program or Training by FCC Practice</a:t>
            </a:r>
            <a:br>
              <a:rPr lang="en-US" sz="3600" b="1" dirty="0">
                <a:solidFill>
                  <a:srgbClr val="0093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0093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Pre-implementation, PAIRED NICUs (n=16/16)</a:t>
            </a:r>
          </a:p>
        </p:txBody>
      </p:sp>
    </p:spTree>
    <p:extLst>
      <p:ext uri="{BB962C8B-B14F-4D97-AF65-F5344CB8AC3E}">
        <p14:creationId xmlns:p14="http://schemas.microsoft.com/office/powerpoint/2010/main" val="748774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First Place Clipart, Download Free Clip Art, Free Clip Art on Clipart  Librar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085" y="143749"/>
            <a:ext cx="1104990" cy="98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478032" y="90425"/>
            <a:ext cx="7539135" cy="948434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0093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PAIRED</a:t>
            </a:r>
            <a:r>
              <a:rPr lang="en-US" sz="4400" b="1" dirty="0">
                <a:solidFill>
                  <a:srgbClr val="0093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has several</a:t>
            </a:r>
          </a:p>
        </p:txBody>
      </p:sp>
      <p:pic>
        <p:nvPicPr>
          <p:cNvPr id="1028" name="Picture 4" descr="Free Pilot Cliparts, Download Free Clip Art, Free Clip Art on Clipart  Libra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401" y="1680892"/>
            <a:ext cx="1654562" cy="1583468"/>
          </a:xfrm>
          <a:prstGeom prst="rect">
            <a:avLst/>
          </a:prstGeom>
          <a:noFill/>
          <a:ln w="57150">
            <a:solidFill>
              <a:srgbClr val="EDA6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Diversity Cliparts, Download Free Clip Art, Free Clip Art on Clipart  Librar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0" b="2042"/>
          <a:stretch/>
        </p:blipFill>
        <p:spPr bwMode="auto">
          <a:xfrm>
            <a:off x="481555" y="1592692"/>
            <a:ext cx="3987217" cy="164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75799" y="4543998"/>
            <a:ext cx="34790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9374"/>
                </a:solidFill>
                <a:latin typeface="Gill Sans MT" panose="020B0502020104020203" pitchFamily="34" charset="0"/>
                <a:ea typeface="MS Mincho"/>
                <a:cs typeface="Times New Roman" panose="02020603050405020304" pitchFamily="18" charset="0"/>
              </a:rPr>
              <a:t>PAIRED</a:t>
            </a:r>
            <a:r>
              <a:rPr lang="en-US" sz="8000" b="1" dirty="0">
                <a:solidFill>
                  <a:srgbClr val="EDA65D"/>
                </a:solidFill>
                <a:latin typeface="Gill Sans MT" panose="020B0502020104020203" pitchFamily="34" charset="0"/>
                <a:ea typeface="MS Mincho"/>
                <a:cs typeface="Times New Roman" panose="02020603050405020304" pitchFamily="18" charset="0"/>
              </a:rPr>
              <a:t>+</a:t>
            </a:r>
            <a:endParaRPr lang="en-US" sz="8000" dirty="0">
              <a:solidFill>
                <a:srgbClr val="EDA65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1248" y="3297938"/>
            <a:ext cx="3834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6747"/>
                </a:solidFill>
              </a:rPr>
              <a:t>Parent Representative &amp; Advisory Committee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56302" y="3361865"/>
            <a:ext cx="3834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6747"/>
                </a:solidFill>
              </a:rPr>
              <a:t>Pilot Initiative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02336" y="1243584"/>
            <a:ext cx="8330184" cy="4572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570099" y="3418975"/>
            <a:ext cx="542298" cy="46939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4976451" y="3418975"/>
            <a:ext cx="542298" cy="46939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557784" y="4770968"/>
            <a:ext cx="542298" cy="46939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4976451" y="4770968"/>
            <a:ext cx="542298" cy="46939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4</a:t>
            </a:r>
          </a:p>
        </p:txBody>
      </p:sp>
      <p:pic>
        <p:nvPicPr>
          <p:cNvPr id="1044" name="Picture 20" descr="Clipart Panda - Free Clipart 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63" y="4303102"/>
            <a:ext cx="1828325" cy="168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323439" y="4543998"/>
            <a:ext cx="2170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17D19"/>
                </a:solidFill>
              </a:rPr>
              <a:t>Caregiver Survey</a:t>
            </a:r>
          </a:p>
        </p:txBody>
      </p:sp>
    </p:spTree>
    <p:extLst>
      <p:ext uri="{BB962C8B-B14F-4D97-AF65-F5344CB8AC3E}">
        <p14:creationId xmlns:p14="http://schemas.microsoft.com/office/powerpoint/2010/main" val="419698529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FPQC">
      <a:dk1>
        <a:srgbClr val="009374"/>
      </a:dk1>
      <a:lt1>
        <a:srgbClr val="FFFFFF"/>
      </a:lt1>
      <a:dk2>
        <a:srgbClr val="000000"/>
      </a:dk2>
      <a:lt2>
        <a:srgbClr val="80B0A6"/>
      </a:lt2>
      <a:accent1>
        <a:srgbClr val="009374"/>
      </a:accent1>
      <a:accent2>
        <a:srgbClr val="80B0A6"/>
      </a:accent2>
      <a:accent3>
        <a:srgbClr val="EDA55D"/>
      </a:accent3>
      <a:accent4>
        <a:srgbClr val="006747"/>
      </a:accent4>
      <a:accent5>
        <a:srgbClr val="CFC493"/>
      </a:accent5>
      <a:accent6>
        <a:srgbClr val="70AD47"/>
      </a:accent6>
      <a:hlink>
        <a:srgbClr val="006484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 xmlns="c003bd16-d82b-445e-9afc-50632b50592b" xsi:nil="true"/>
    <MigrationWizIdSecurityGroups xmlns="c003bd16-d82b-445e-9afc-50632b50592b" xsi:nil="true"/>
    <MigrationWizIdPermissions xmlns="c003bd16-d82b-445e-9afc-50632b50592b" xsi:nil="true"/>
    <MigrationWizIdDocumentLibraryPermissions xmlns="c003bd16-d82b-445e-9afc-50632b50592b" xsi:nil="true"/>
    <MigrationWizIdPermissionLevels xmlns="c003bd16-d82b-445e-9afc-50632b50592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67819D5B0E3549B069ECAC96FA425B" ma:contentTypeVersion="17" ma:contentTypeDescription="Create a new document." ma:contentTypeScope="" ma:versionID="cd471262c4701d193a91ee3782950d39">
  <xsd:schema xmlns:xsd="http://www.w3.org/2001/XMLSchema" xmlns:xs="http://www.w3.org/2001/XMLSchema" xmlns:p="http://schemas.microsoft.com/office/2006/metadata/properties" xmlns:ns3="c003bd16-d82b-445e-9afc-50632b50592b" xmlns:ns4="a2959b2f-65c6-4ea6-8185-642c6607cd64" targetNamespace="http://schemas.microsoft.com/office/2006/metadata/properties" ma:root="true" ma:fieldsID="927f9003c80e5f23689b6e8f2189bd1d" ns3:_="" ns4:_="">
    <xsd:import namespace="c003bd16-d82b-445e-9afc-50632b50592b"/>
    <xsd:import namespace="a2959b2f-65c6-4ea6-8185-642c6607cd6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igrationWizId" minOccurs="0"/>
                <xsd:element ref="ns3:MigrationWizIdPermissions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03bd16-d82b-445e-9afc-50632b5059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igrationWizId" ma:index="12" nillable="true" ma:displayName="MigrationWizId" ma:internalName="MigrationWizId">
      <xsd:simpleType>
        <xsd:restriction base="dms:Text"/>
      </xsd:simpleType>
    </xsd:element>
    <xsd:element name="MigrationWizIdPermissions" ma:index="13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4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5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6" nillable="true" ma:displayName="MigrationWizIdSecurityGroups" ma:internalName="MigrationWizIdSecurityGroups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4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959b2f-65c6-4ea6-8185-642c6607cd64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406042-5532-4221-8477-D6095E2A20A3}">
  <ds:schemaRefs>
    <ds:schemaRef ds:uri="http://schemas.microsoft.com/office/2006/documentManagement/types"/>
    <ds:schemaRef ds:uri="http://purl.org/dc/terms/"/>
    <ds:schemaRef ds:uri="c003bd16-d82b-445e-9afc-50632b50592b"/>
    <ds:schemaRef ds:uri="http://purl.org/dc/dcmitype/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a2959b2f-65c6-4ea6-8185-642c6607cd64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824EF05-9987-4364-9BEE-C1DCB245DF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3CBACA-0EA5-4528-9ECC-1D09961F6C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03bd16-d82b-445e-9afc-50632b50592b"/>
    <ds:schemaRef ds:uri="a2959b2f-65c6-4ea6-8185-642c6607cd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10741</TotalTime>
  <Words>637</Words>
  <Application>Microsoft Office PowerPoint</Application>
  <PresentationFormat>On-screen Show (4:3)</PresentationFormat>
  <Paragraphs>242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Gill Sans MT</vt:lpstr>
      <vt:lpstr>MS Mincho</vt:lpstr>
      <vt:lpstr>Times New Roman</vt:lpstr>
      <vt:lpstr>1_Office Theme</vt:lpstr>
      <vt:lpstr>Office Theme</vt:lpstr>
      <vt:lpstr>Welcome to the  Expanded PAIRED Initiative Kick Off  Family-Centered Care in the NICU</vt:lpstr>
      <vt:lpstr>HOUSEKEEPING</vt:lpstr>
      <vt:lpstr>PAIRED Initiative  Welcome &amp; Introductions</vt:lpstr>
      <vt:lpstr>How Does FPQC Choose Initiatives?  </vt:lpstr>
      <vt:lpstr>PAIRED Leadership Team</vt:lpstr>
      <vt:lpstr>Pilot &amp; New PAIRED Hospitals</vt:lpstr>
      <vt:lpstr>SSC Level of Practice—Pre-implementation PAIRED NICUs (n=16/16)</vt:lpstr>
      <vt:lpstr>No Policy, Program or Training by FCC Practice Pre-implementation, PAIRED NICUs (n=16/16)</vt:lpstr>
      <vt:lpstr>PAIRED has several</vt:lpstr>
      <vt:lpstr>PowerPoint Presentation</vt:lpstr>
      <vt:lpstr>Special Thanks to the PAIRED Pilot Hospitals</vt:lpstr>
      <vt:lpstr>PowerPoint Presentation</vt:lpstr>
      <vt:lpstr>AdventHealth for Children</vt:lpstr>
      <vt:lpstr>HCA Florida University Hospital </vt:lpstr>
      <vt:lpstr>Golisano Children’s Hospital, University of Rochester Medical Center</vt:lpstr>
      <vt:lpstr>Halifax Health </vt:lpstr>
      <vt:lpstr>Boca Raton Regional Hospital, Baptist Health  South Florida</vt:lpstr>
      <vt:lpstr>Winter Haven Women’s Hospital </vt:lpstr>
      <vt:lpstr>HCA Florida Brandon Hospital </vt:lpstr>
      <vt:lpstr>Jupiter Medical Center</vt:lpstr>
      <vt:lpstr>St. Joseph Hospital South</vt:lpstr>
      <vt:lpstr>Northwest Medical Center</vt:lpstr>
      <vt:lpstr>Baptist Medical Center South </vt:lpstr>
      <vt:lpstr>Wellington Regional Medical Center</vt:lpstr>
      <vt:lpstr>Lakeland Regional Health </vt:lpstr>
      <vt:lpstr>NCH North Naples Hospital </vt:lpstr>
      <vt:lpstr>Fort Walton Beach Medical Center </vt:lpstr>
      <vt:lpstr>Baptist Hospital of Miami</vt:lpstr>
      <vt:lpstr>AdventHealth Tampa</vt:lpstr>
      <vt:lpstr>AdventHealth Celebration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Coughlin, Emily</dc:creator>
  <cp:lastModifiedBy>William Sappenfield</cp:lastModifiedBy>
  <cp:revision>162</cp:revision>
  <dcterms:created xsi:type="dcterms:W3CDTF">2020-02-20T14:59:58Z</dcterms:created>
  <dcterms:modified xsi:type="dcterms:W3CDTF">2022-02-10T14:26:11Z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0x0101008167819D5B0E3549B069ECAC96FA425B</vt:lpwstr>
  </property>
</Properties>
</file>